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2" r:id="rId2"/>
    <p:sldId id="263" r:id="rId3"/>
    <p:sldId id="257" r:id="rId4"/>
    <p:sldId id="260" r:id="rId5"/>
    <p:sldId id="267" r:id="rId6"/>
    <p:sldId id="268" r:id="rId7"/>
    <p:sldId id="269" r:id="rId8"/>
    <p:sldId id="266" r:id="rId9"/>
    <p:sldId id="270" r:id="rId10"/>
    <p:sldId id="271" r:id="rId11"/>
    <p:sldId id="272" r:id="rId12"/>
    <p:sldId id="265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12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hyperlink" Target="http://cs.wikipedia.org/wiki/Teplo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9.png"/><Relationship Id="rId2" Type="http://schemas.openxmlformats.org/officeDocument/2006/relationships/hyperlink" Target="http://cs.wikipedia.org/wiki/Sv%C4%9Btl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R0utQuWfftw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s.wikipedia.org/wiki/Zvuk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Přeměna el. energie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VY_32_INOVACE_2A_19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5749348"/>
              </p:ext>
            </p:extLst>
          </p:nvPr>
        </p:nvGraphicFramePr>
        <p:xfrm>
          <a:off x="251520" y="1052736"/>
          <a:ext cx="8784975" cy="466433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444514"/>
                <a:gridCol w="6340461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Materiál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je využitelný pro hodiny fyziky. Součástí výkladu jsou aktivní odkazy na internetovou encyklopedii wikipedia.org. Listy s jednoduchými úkoly jsou popsány na daných stránkách a k jejich splnění je třeba využít možnosti nového softwaru – skrytého pera. 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Červenec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93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15. 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1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</a:gra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Přeměna el. energie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1712941"/>
            <a:ext cx="5760640" cy="1938992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Elektrická energie se může měnit na:</a:t>
            </a:r>
          </a:p>
          <a:p>
            <a:pPr marL="812800" indent="-342900">
              <a:buFont typeface="Arial" pitchFamily="34" charset="0"/>
              <a:buChar char="•"/>
            </a:pPr>
            <a:r>
              <a:rPr lang="cs-CZ" sz="2400" dirty="0" smtClean="0"/>
              <a:t>TEPLO (i chlazení)</a:t>
            </a:r>
          </a:p>
          <a:p>
            <a:pPr marL="812800" indent="-342900">
              <a:buFont typeface="Arial" pitchFamily="34" charset="0"/>
              <a:buChar char="•"/>
            </a:pPr>
            <a:r>
              <a:rPr lang="cs-CZ" sz="2400" dirty="0" smtClean="0"/>
              <a:t>SVĚTLO – viditelné a ultrafialové</a:t>
            </a:r>
          </a:p>
          <a:p>
            <a:pPr marL="812800" indent="-342900">
              <a:buFont typeface="Arial" pitchFamily="34" charset="0"/>
              <a:buChar char="•"/>
            </a:pPr>
            <a:r>
              <a:rPr lang="cs-CZ" sz="2400" dirty="0" smtClean="0"/>
              <a:t>POHYB – točivý a přímočarý</a:t>
            </a:r>
          </a:p>
          <a:p>
            <a:pPr marL="812800" indent="-342900">
              <a:buFont typeface="Arial" pitchFamily="34" charset="0"/>
              <a:buChar char="•"/>
            </a:pPr>
            <a:r>
              <a:rPr lang="cs-CZ" sz="2400" dirty="0" smtClean="0"/>
              <a:t>ZVUK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4293096"/>
            <a:ext cx="7992888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Bez elektrické energie bychom se dnes už asi jen těžko obešli.</a:t>
            </a:r>
          </a:p>
          <a:p>
            <a:r>
              <a:rPr lang="cs-CZ" sz="2400" dirty="0" smtClean="0"/>
              <a:t>Elektřina nás obklopuje všude kolem a její spotřeba neustále roste.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9065" y="1340768"/>
            <a:ext cx="2980138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Elektřina na </a:t>
            </a:r>
            <a:r>
              <a:rPr lang="cs-CZ" sz="2800" dirty="0" smtClean="0">
                <a:hlinkClick r:id="rId2"/>
              </a:rPr>
              <a:t>teplo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9065" y="242645"/>
            <a:ext cx="7992888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Elektřina se využívá k topení, k ohřevu vody,  vaření, při pájení kovů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77423" y="4402936"/>
            <a:ext cx="1630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Varná konvice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19531" y="3332201"/>
            <a:ext cx="1162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Teplomet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46161" y="5627335"/>
            <a:ext cx="1382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El. svářečka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81519" y="5529615"/>
            <a:ext cx="8975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Sporák</a:t>
            </a:r>
            <a:endParaRPr lang="cs-CZ" sz="2000" dirty="0"/>
          </a:p>
        </p:txBody>
      </p:sp>
      <p:pic>
        <p:nvPicPr>
          <p:cNvPr id="2050" name="Picture 2" descr="C:\Users\uzivatel\AppData\Local\Microsoft\Windows\Temporary Internet Files\Content.IE5\GFHMNZ7G\MC9002149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47273"/>
            <a:ext cx="1401694" cy="145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9BRHG7ZI\MC9003969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25" y="3117680"/>
            <a:ext cx="1985215" cy="27097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8YKHHWPL\MC9002804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679" y="4096884"/>
            <a:ext cx="2256198" cy="1432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AppData\Local\Microsoft\Windows\Temporary Internet Files\Content.IE5\HXF7LY24\MC9000183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246" y="1872708"/>
            <a:ext cx="1739900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0866" y="1412776"/>
            <a:ext cx="2980138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Elektřina na </a:t>
            </a:r>
            <a:r>
              <a:rPr lang="cs-CZ" sz="2800" dirty="0" smtClean="0">
                <a:hlinkClick r:id="rId2"/>
              </a:rPr>
              <a:t>světlo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0866" y="242645"/>
            <a:ext cx="7992888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Elektřina se využívá ke svícení pomocí žárovek, zářivek, světelných diod, neonů</a:t>
            </a:r>
            <a:endParaRPr lang="cs-CZ" sz="28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1013387" y="2924944"/>
            <a:ext cx="2095096" cy="3271853"/>
            <a:chOff x="1013387" y="2924944"/>
            <a:chExt cx="2095096" cy="3271853"/>
          </a:xfrm>
        </p:grpSpPr>
        <p:pic>
          <p:nvPicPr>
            <p:cNvPr id="1028" name="Picture 4" descr="C:\Users\uzivatel\AppData\Local\Microsoft\Windows\Temporary Internet Files\Content.IE5\9BRHG7ZI\MP900316494[1]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8" r="40586" b="9337"/>
            <a:stretch/>
          </p:blipFill>
          <p:spPr bwMode="auto">
            <a:xfrm>
              <a:off x="1013387" y="2924944"/>
              <a:ext cx="2095096" cy="27401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013387" y="5827465"/>
              <a:ext cx="111921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LED dioda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139952" y="2924944"/>
            <a:ext cx="1872208" cy="3212521"/>
            <a:chOff x="4139952" y="2924944"/>
            <a:chExt cx="1872208" cy="3212521"/>
          </a:xfrm>
        </p:grpSpPr>
        <p:pic>
          <p:nvPicPr>
            <p:cNvPr id="1030" name="Picture 6" descr="C:\Users\uzivatel\AppData\Local\Microsoft\Windows\Temporary Internet Files\Content.IE5\HXF7LY24\MP900315493[1]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2924944"/>
              <a:ext cx="1872208" cy="28434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4139952" y="5768133"/>
              <a:ext cx="8950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žárovka</a:t>
              </a:r>
              <a:endParaRPr lang="cs-CZ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822315" y="3086277"/>
            <a:ext cx="1741439" cy="2955904"/>
            <a:chOff x="6822315" y="3086277"/>
            <a:chExt cx="1741439" cy="2955904"/>
          </a:xfrm>
        </p:grpSpPr>
        <p:pic>
          <p:nvPicPr>
            <p:cNvPr id="1027" name="Picture 3" descr="C:\Users\uzivatel\AppData\Local\Microsoft\Windows\Temporary Internet Files\Content.IE5\8YKHHWPL\MC900434930[1].png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760" r="23180"/>
            <a:stretch/>
          </p:blipFill>
          <p:spPr bwMode="auto">
            <a:xfrm>
              <a:off x="6897189" y="3086277"/>
              <a:ext cx="1476102" cy="2417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6822315" y="5672849"/>
              <a:ext cx="17414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Úsporná žárovka</a:t>
              </a:r>
              <a:endParaRPr lang="cs-CZ" dirty="0"/>
            </a:p>
          </p:txBody>
        </p:sp>
      </p:grpSp>
      <p:pic>
        <p:nvPicPr>
          <p:cNvPr id="1026" name="Picture 2" descr="C:\Users\uzivatel\AppData\Local\Microsoft\Windows\Temporary Internet Files\Content.IE5\02KQOVLI\MC900434799[3].pn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0763" y="1409043"/>
            <a:ext cx="9144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hlinkClick r:id="rId6"/>
          </p:cNvPr>
          <p:cNvSpPr txBox="1"/>
          <p:nvPr/>
        </p:nvSpPr>
        <p:spPr>
          <a:xfrm>
            <a:off x="5220072" y="1573855"/>
            <a:ext cx="2274661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Řezání plechu laserem</a:t>
            </a:r>
          </a:p>
          <a:p>
            <a:pPr algn="ctr"/>
            <a:r>
              <a:rPr lang="cs-CZ" sz="1400" i="1" dirty="0" smtClean="0"/>
              <a:t>Video cca 1 min 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2686310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7908" y="1389259"/>
            <a:ext cx="2980138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Elektřina na pohyb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8274" y="332656"/>
            <a:ext cx="7992888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Elektřina se využívá při vaření, opracování kovů, dřeva, plastů, při ochlazení i využití v automobilech</a:t>
            </a:r>
            <a:endParaRPr lang="cs-CZ" sz="2800" dirty="0"/>
          </a:p>
        </p:txBody>
      </p:sp>
      <p:pic>
        <p:nvPicPr>
          <p:cNvPr id="3074" name="Picture 2" descr="C:\Users\uzivatel\AppData\Local\Microsoft\Windows\Temporary Internet Files\Content.IE5\02KQOVLI\MC9003976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258520"/>
            <a:ext cx="2123125" cy="1878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ivatel\AppData\Local\Microsoft\Windows\Temporary Internet Files\Content.IE5\16UXLQ8S\MC90044128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4612" y="3001266"/>
            <a:ext cx="2124177" cy="2124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AppData\Local\Microsoft\Windows\Temporary Internet Files\Content.IE5\GFHMNZ7G\MC9004373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52936"/>
            <a:ext cx="2160240" cy="1954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ivatel\AppData\Local\Microsoft\Windows\Temporary Internet Files\Content.IE5\9BRHG7ZI\MC900340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4774" y="2204864"/>
            <a:ext cx="1819275" cy="102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93506" y="4828510"/>
            <a:ext cx="2266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 na solární pohon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9087" y="5774486"/>
            <a:ext cx="1271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Aku vrtačka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00211" y="4298080"/>
            <a:ext cx="1138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El. vrtačka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3251666"/>
            <a:ext cx="1084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El. bruska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3356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6528" y="1340768"/>
            <a:ext cx="2980138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Elektřina na </a:t>
            </a:r>
            <a:r>
              <a:rPr lang="cs-CZ" sz="2800" dirty="0" smtClean="0">
                <a:hlinkClick r:id="rId2"/>
              </a:rPr>
              <a:t>zvuk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5758" y="188640"/>
            <a:ext cx="7992888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Elektřina se využívá při poslechu rozhlasu,  telefonování, v ponorkách (sonar)</a:t>
            </a:r>
            <a:endParaRPr lang="cs-CZ" sz="2800" dirty="0"/>
          </a:p>
        </p:txBody>
      </p:sp>
      <p:pic>
        <p:nvPicPr>
          <p:cNvPr id="4098" name="Picture 2" descr="C:\Users\uzivatel\AppData\Local\Microsoft\Windows\Temporary Internet Files\Content.IE5\GFHMNZ7G\MP9004385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76872"/>
            <a:ext cx="2074143" cy="2987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\AppData\Local\Microsoft\Windows\Temporary Internet Files\Content.IE5\8YKHHWPL\MP90043873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01846"/>
            <a:ext cx="1953488" cy="293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AppData\Local\Microsoft\Windows\Temporary Internet Files\Content.IE5\02KQOVLI\MC9004123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276872"/>
            <a:ext cx="1831975" cy="115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zivatel\AppData\Local\Microsoft\Windows\Temporary Internet Files\Content.IE5\HXF7LY24\MC9002343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49080"/>
            <a:ext cx="2133055" cy="169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275780"/>
            <a:ext cx="930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Jukebox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51186" y="5289015"/>
            <a:ext cx="973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Amplion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70828" y="5810747"/>
            <a:ext cx="148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Rozhlas, rádio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3435747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Radiobudík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5437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568952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Zakroužkuj </a:t>
            </a:r>
            <a:r>
              <a:rPr lang="cs-CZ" i="1" dirty="0" smtClean="0"/>
              <a:t>(pomocí skrytého pera) </a:t>
            </a:r>
            <a:r>
              <a:rPr lang="cs-CZ" sz="2000" dirty="0" smtClean="0"/>
              <a:t>věci, které dokáží přeměnit elektrickou energii na </a:t>
            </a:r>
            <a:r>
              <a:rPr lang="cs-CZ" sz="2000" b="1" dirty="0" smtClean="0">
                <a:solidFill>
                  <a:schemeClr val="tx1"/>
                </a:solidFill>
              </a:rPr>
              <a:t>teplo</a:t>
            </a:r>
            <a:r>
              <a:rPr lang="cs-CZ" sz="2000" dirty="0" smtClean="0"/>
              <a:t>. Škrtni ty, které k tomu nejsou určeny.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729751" y="2750677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Bruska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11760" y="1412776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Televize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0769" y="5633140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Rádio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28184" y="2566511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Sporák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12260" y="1427826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Fén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80012" y="1584776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Zářivka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11760" y="4377713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Varná konvice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020272" y="4027551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Bojler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544" y="3398749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Vrtačka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53341" y="5517232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Holící strojek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12160" y="5342965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Mixér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610276" y="3703515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Notebook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81458" y="2206263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Sekačka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223325" y="1072154"/>
            <a:ext cx="1944216" cy="400110"/>
            <a:chOff x="251520" y="1268760"/>
            <a:chExt cx="1944216" cy="400110"/>
          </a:xfrm>
        </p:grpSpPr>
        <p:sp>
          <p:nvSpPr>
            <p:cNvPr id="11" name="TextovéPole 10"/>
            <p:cNvSpPr txBox="1"/>
            <p:nvPr/>
          </p:nvSpPr>
          <p:spPr>
            <a:xfrm>
              <a:off x="251520" y="1268760"/>
              <a:ext cx="1944216" cy="40011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El.</a:t>
              </a:r>
              <a:r>
                <a:rPr lang="cs-CZ" b="1" dirty="0" smtClean="0"/>
                <a:t>	 </a:t>
              </a:r>
              <a:r>
                <a:rPr lang="cs-CZ" sz="2000" b="1" dirty="0" smtClean="0"/>
                <a:t>TEPLO</a:t>
              </a:r>
              <a:endParaRPr lang="cs-CZ" sz="2000" b="1" dirty="0"/>
            </a:p>
          </p:txBody>
        </p:sp>
        <p:cxnSp>
          <p:nvCxnSpPr>
            <p:cNvPr id="18" name="Přímá spojnice se šipkou 17"/>
            <p:cNvCxnSpPr/>
            <p:nvPr/>
          </p:nvCxnSpPr>
          <p:spPr>
            <a:xfrm>
              <a:off x="683568" y="1468815"/>
              <a:ext cx="54006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34038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568952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Zakroužkuj </a:t>
            </a:r>
            <a:r>
              <a:rPr lang="cs-CZ" i="1" dirty="0" smtClean="0"/>
              <a:t>(pomocí skrytého pera) </a:t>
            </a:r>
            <a:r>
              <a:rPr lang="cs-CZ" sz="2000" dirty="0" smtClean="0"/>
              <a:t>věci, které dokáží přeměnit elektrickou energii na </a:t>
            </a:r>
            <a:r>
              <a:rPr lang="cs-CZ" sz="2000" dirty="0" smtClean="0">
                <a:solidFill>
                  <a:schemeClr val="tx1"/>
                </a:solidFill>
              </a:rPr>
              <a:t>pohyb</a:t>
            </a:r>
            <a:r>
              <a:rPr lang="cs-CZ" sz="2000" dirty="0" smtClean="0"/>
              <a:t>. Škrtni ty, které k tomu nejsou určeny.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729751" y="2750677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Bruska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11760" y="1412776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Televize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0769" y="5633140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Rádio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28184" y="2566511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Sporák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12260" y="1427826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Fén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80012" y="1584776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Zářivka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11760" y="4377713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Varná konvice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020272" y="4027551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Bojler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544" y="3398749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Vrtačka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53341" y="5517232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Holící strojek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12160" y="5342965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Mixér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610276" y="3703515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Notebook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81458" y="2206263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Sekačka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223325" y="1072154"/>
            <a:ext cx="1944216" cy="400110"/>
            <a:chOff x="251520" y="1268760"/>
            <a:chExt cx="1944216" cy="400110"/>
          </a:xfrm>
        </p:grpSpPr>
        <p:sp>
          <p:nvSpPr>
            <p:cNvPr id="18" name="TextovéPole 17"/>
            <p:cNvSpPr txBox="1"/>
            <p:nvPr/>
          </p:nvSpPr>
          <p:spPr>
            <a:xfrm>
              <a:off x="251520" y="1268760"/>
              <a:ext cx="1944216" cy="40011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El.</a:t>
              </a:r>
              <a:r>
                <a:rPr lang="cs-CZ" b="1" dirty="0" smtClean="0"/>
                <a:t>	 </a:t>
              </a:r>
              <a:r>
                <a:rPr lang="cs-CZ" sz="2000" b="1" dirty="0" smtClean="0"/>
                <a:t>POHYB</a:t>
              </a:r>
              <a:endParaRPr lang="cs-CZ" sz="2000" b="1" dirty="0"/>
            </a:p>
          </p:txBody>
        </p:sp>
        <p:cxnSp>
          <p:nvCxnSpPr>
            <p:cNvPr id="19" name="Přímá spojnice se šipkou 18"/>
            <p:cNvCxnSpPr/>
            <p:nvPr/>
          </p:nvCxnSpPr>
          <p:spPr>
            <a:xfrm>
              <a:off x="683568" y="1468815"/>
              <a:ext cx="54006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36578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568952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Zakroužkuj </a:t>
            </a:r>
            <a:r>
              <a:rPr lang="cs-CZ" i="1" dirty="0" smtClean="0"/>
              <a:t>(pomocí skrytého pera) </a:t>
            </a:r>
            <a:r>
              <a:rPr lang="cs-CZ" sz="2000" dirty="0" smtClean="0"/>
              <a:t>věci, které dokáží přeměnit elektrickou energii na </a:t>
            </a:r>
            <a:r>
              <a:rPr lang="cs-CZ" sz="2000" dirty="0" smtClean="0">
                <a:solidFill>
                  <a:schemeClr val="tx1"/>
                </a:solidFill>
              </a:rPr>
              <a:t>světlo</a:t>
            </a:r>
            <a:r>
              <a:rPr lang="cs-CZ" sz="2000" dirty="0" smtClean="0"/>
              <a:t>. Škrtni ty, které k tomu nejsou určeny.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729751" y="2750677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Bruska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11760" y="1412776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Televize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0769" y="5633140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Rádio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28184" y="2566511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Sporák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12260" y="1427826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Fén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80012" y="1584776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Zářivka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11760" y="4377713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Varná konvice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020272" y="4027551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Bojler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544" y="3398749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Vrtačka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53341" y="5517232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Holící strojek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12160" y="5342965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Mixér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610276" y="3703515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Notebook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81458" y="2206263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Žárovka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223325" y="1072154"/>
            <a:ext cx="1944216" cy="400110"/>
            <a:chOff x="251520" y="1268760"/>
            <a:chExt cx="1944216" cy="400110"/>
          </a:xfrm>
        </p:grpSpPr>
        <p:sp>
          <p:nvSpPr>
            <p:cNvPr id="18" name="TextovéPole 17"/>
            <p:cNvSpPr txBox="1"/>
            <p:nvPr/>
          </p:nvSpPr>
          <p:spPr>
            <a:xfrm>
              <a:off x="251520" y="1268760"/>
              <a:ext cx="1944216" cy="40011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El.</a:t>
              </a:r>
              <a:r>
                <a:rPr lang="cs-CZ" b="1" dirty="0" smtClean="0"/>
                <a:t>	 </a:t>
              </a:r>
              <a:r>
                <a:rPr lang="cs-CZ" sz="2000" b="1" dirty="0" smtClean="0"/>
                <a:t>SVĚTLO</a:t>
              </a:r>
              <a:endParaRPr lang="cs-CZ" sz="2000" b="1" dirty="0"/>
            </a:p>
          </p:txBody>
        </p:sp>
        <p:cxnSp>
          <p:nvCxnSpPr>
            <p:cNvPr id="19" name="Přímá spojnice se šipkou 18"/>
            <p:cNvCxnSpPr/>
            <p:nvPr/>
          </p:nvCxnSpPr>
          <p:spPr>
            <a:xfrm>
              <a:off x="683568" y="1468815"/>
              <a:ext cx="54006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4850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568952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Zakroužkuj </a:t>
            </a:r>
            <a:r>
              <a:rPr lang="cs-CZ" i="1" dirty="0" smtClean="0"/>
              <a:t>(pomocí skrytého pera) </a:t>
            </a:r>
            <a:r>
              <a:rPr lang="cs-CZ" sz="2000" dirty="0" smtClean="0"/>
              <a:t>věci, které dokáží přeměnit elektrickou energii na </a:t>
            </a:r>
            <a:r>
              <a:rPr lang="cs-CZ" sz="2000" dirty="0" smtClean="0">
                <a:solidFill>
                  <a:schemeClr val="tx1"/>
                </a:solidFill>
              </a:rPr>
              <a:t>zvuk</a:t>
            </a:r>
            <a:r>
              <a:rPr lang="cs-CZ" sz="2000" dirty="0" smtClean="0"/>
              <a:t>. Škrtni ty, které k tomu nejsou určeny.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729751" y="2718965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Bruska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88514" y="1301916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Televize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0769" y="5517232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Rádio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12160" y="2566511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Rozhlas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12260" y="1427826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Fén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80012" y="1584776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Zářivka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11760" y="4377713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Varná konvice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020272" y="4027551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Bojler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544" y="3398749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Vrtačka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53341" y="5517232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Holící strojek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68144" y="5193452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Mixér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610276" y="3703515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Notebook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81458" y="2206263"/>
            <a:ext cx="1800200" cy="648072"/>
          </a:xfrm>
          <a:prstGeom prst="rect">
            <a:avLst/>
          </a:prstGeom>
          <a:gradFill>
            <a:gsLst>
              <a:gs pos="0">
                <a:schemeClr val="accent1">
                  <a:tint val="50000"/>
                  <a:satMod val="300000"/>
                </a:schemeClr>
              </a:gs>
              <a:gs pos="47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Žárovka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223325" y="1072154"/>
            <a:ext cx="1944216" cy="400110"/>
            <a:chOff x="251520" y="1268760"/>
            <a:chExt cx="1944216" cy="400110"/>
          </a:xfrm>
        </p:grpSpPr>
        <p:sp>
          <p:nvSpPr>
            <p:cNvPr id="18" name="TextovéPole 17"/>
            <p:cNvSpPr txBox="1"/>
            <p:nvPr/>
          </p:nvSpPr>
          <p:spPr>
            <a:xfrm>
              <a:off x="251520" y="1268760"/>
              <a:ext cx="1944216" cy="40011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El.</a:t>
              </a:r>
              <a:r>
                <a:rPr lang="cs-CZ" b="1" dirty="0" smtClean="0"/>
                <a:t>	 </a:t>
              </a:r>
              <a:r>
                <a:rPr lang="cs-CZ" sz="2000" b="1" dirty="0" smtClean="0"/>
                <a:t>ZVUK</a:t>
              </a:r>
              <a:endParaRPr lang="cs-CZ" sz="2000" b="1" dirty="0"/>
            </a:p>
          </p:txBody>
        </p:sp>
        <p:cxnSp>
          <p:nvCxnSpPr>
            <p:cNvPr id="19" name="Přímá spojnice se šipkou 18"/>
            <p:cNvCxnSpPr/>
            <p:nvPr/>
          </p:nvCxnSpPr>
          <p:spPr>
            <a:xfrm>
              <a:off x="683568" y="1468815"/>
              <a:ext cx="54006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35845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332656"/>
            <a:ext cx="1368152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Test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1113" y="1072694"/>
            <a:ext cx="4683462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Pomocí skrytého pera doplň chybějící informace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23528" y="1700808"/>
            <a:ext cx="8582478" cy="433965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endParaRPr lang="cs-CZ" sz="800" dirty="0" smtClean="0"/>
          </a:p>
          <a:p>
            <a:pPr>
              <a:lnSpc>
                <a:spcPct val="150000"/>
              </a:lnSpc>
            </a:pPr>
            <a:r>
              <a:rPr lang="cs-CZ" sz="2200" dirty="0" smtClean="0"/>
              <a:t>Elektrická energie lze měnit na: …………………………..    ……………………………….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a další energie.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Pro uvaření vody na čaj se v kuchyni nejčastěji používá: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……………………….. …………………………….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Žárovka je sice světelný zdroj, ale většina el. energie se přemění na: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……………………………. , což je nevýhoda tohoto zdroje.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Vyjmenuj některé nářadí z dílny, které přeměňuje el. energii na pohyb:</a:t>
            </a:r>
          </a:p>
          <a:p>
            <a:pPr defTabSz="552450">
              <a:lnSpc>
                <a:spcPct val="150000"/>
              </a:lnSpc>
            </a:pPr>
            <a:r>
              <a:rPr lang="cs-CZ" sz="2200" dirty="0" smtClean="0"/>
              <a:t>………………………………	……………………………………	  	…………………………..</a:t>
            </a:r>
          </a:p>
        </p:txBody>
      </p:sp>
    </p:spTree>
    <p:extLst>
      <p:ext uri="{BB962C8B-B14F-4D97-AF65-F5344CB8AC3E}">
        <p14:creationId xmlns:p14="http://schemas.microsoft.com/office/powerpoint/2010/main" val="110483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836712"/>
            <a:ext cx="8280920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ZDROJE A CITACE</a:t>
            </a:r>
          </a:p>
          <a:p>
            <a:r>
              <a:rPr lang="cs-CZ" dirty="0"/>
              <a:t>O</a:t>
            </a:r>
            <a:r>
              <a:rPr lang="cs-CZ" dirty="0" smtClean="0"/>
              <a:t>brázky </a:t>
            </a:r>
            <a:r>
              <a:rPr lang="cs-CZ" dirty="0"/>
              <a:t>a fotografie, pokud není uvedeno jinak, jsou použity z galerie klipart</a:t>
            </a:r>
          </a:p>
          <a:p>
            <a:r>
              <a:rPr lang="cs-CZ" dirty="0">
                <a:hlinkClick r:id="rId2"/>
              </a:rPr>
              <a:t>http://office.microsoft.com/klipart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33210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595</Words>
  <Application>Microsoft Office PowerPoint</Application>
  <PresentationFormat>Předvádění na obrazovce (4:3)</PresentationFormat>
  <Paragraphs>136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Přeměna el. energie VY_32_INOVACE_2A_19 Číslo projektu: CZ.1.07/1.4.00/21.1101</vt:lpstr>
      <vt:lpstr>Prezentace aplikace PowerPoint</vt:lpstr>
      <vt:lpstr>Přeměna el. energie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2013-01-26T23:13:01Z</dcterms:modified>
</cp:coreProperties>
</file>