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wav" ContentType="audio/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5" d="100"/>
          <a:sy n="65" d="100"/>
        </p:scale>
        <p:origin x="-1452"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E71AA2-2896-43DE-948D-825A2BE448B0}" type="doc">
      <dgm:prSet loTypeId="urn:microsoft.com/office/officeart/2005/8/layout/vList5" loCatId="list" qsTypeId="urn:microsoft.com/office/officeart/2005/8/quickstyle/simple1" qsCatId="simple" csTypeId="urn:microsoft.com/office/officeart/2005/8/colors/colorful3" csCatId="colorful" phldr="1"/>
      <dgm:spPr/>
      <dgm:t>
        <a:bodyPr/>
        <a:lstStyle/>
        <a:p>
          <a:endParaRPr lang="cs-CZ"/>
        </a:p>
      </dgm:t>
    </dgm:pt>
    <dgm:pt modelId="{147623F6-58EC-435F-B50A-77922CA66ABA}">
      <dgm:prSet custT="1"/>
      <dgm:spPr/>
      <dgm:t>
        <a:bodyPr/>
        <a:lstStyle/>
        <a:p>
          <a:pPr rtl="0"/>
          <a:r>
            <a:rPr lang="cs-CZ" sz="3200" b="1" dirty="0" smtClean="0">
              <a:solidFill>
                <a:schemeClr val="tx1"/>
              </a:solidFill>
            </a:rPr>
            <a:t>Zikmund byl německý císař.</a:t>
          </a:r>
          <a:endParaRPr lang="cs-CZ" sz="3200" b="1" dirty="0">
            <a:solidFill>
              <a:schemeClr val="tx1"/>
            </a:solidFill>
          </a:endParaRPr>
        </a:p>
      </dgm:t>
    </dgm:pt>
    <dgm:pt modelId="{6DC1EC80-A503-43BE-8AB1-3EBBC62906F6}" type="parTrans" cxnId="{05421EF9-34A9-450C-97D0-8A31C1AF16C6}">
      <dgm:prSet/>
      <dgm:spPr/>
      <dgm:t>
        <a:bodyPr/>
        <a:lstStyle/>
        <a:p>
          <a:endParaRPr lang="cs-CZ"/>
        </a:p>
      </dgm:t>
    </dgm:pt>
    <dgm:pt modelId="{161F938F-2F2E-468D-9905-8FD41DC9D06A}" type="sibTrans" cxnId="{05421EF9-34A9-450C-97D0-8A31C1AF16C6}">
      <dgm:prSet/>
      <dgm:spPr/>
      <dgm:t>
        <a:bodyPr/>
        <a:lstStyle/>
        <a:p>
          <a:endParaRPr lang="cs-CZ"/>
        </a:p>
      </dgm:t>
    </dgm:pt>
    <dgm:pt modelId="{EECEFA6B-B062-445E-AA5E-D5FE2C016090}">
      <dgm:prSet/>
      <dgm:spPr/>
      <dgm:t>
        <a:bodyPr/>
        <a:lstStyle/>
        <a:p>
          <a:pPr rtl="0"/>
          <a:r>
            <a:rPr lang="cs-CZ" b="1" dirty="0" smtClean="0">
              <a:solidFill>
                <a:schemeClr val="tx1"/>
              </a:solidFill>
            </a:rPr>
            <a:t>Na cestu do Kostnice dal Janu Husovi listinu, která mu zaručovala bezpečnost.</a:t>
          </a:r>
          <a:endParaRPr lang="cs-CZ" b="1" dirty="0">
            <a:solidFill>
              <a:schemeClr val="tx1"/>
            </a:solidFill>
          </a:endParaRPr>
        </a:p>
      </dgm:t>
    </dgm:pt>
    <dgm:pt modelId="{462E6625-049A-47AA-8DB8-414A5922539E}" type="parTrans" cxnId="{CA212801-926D-478F-A301-C907C676C29D}">
      <dgm:prSet/>
      <dgm:spPr/>
      <dgm:t>
        <a:bodyPr/>
        <a:lstStyle/>
        <a:p>
          <a:endParaRPr lang="cs-CZ"/>
        </a:p>
      </dgm:t>
    </dgm:pt>
    <dgm:pt modelId="{F446E83E-78F8-4D9B-A804-738DAA5AD51F}" type="sibTrans" cxnId="{CA212801-926D-478F-A301-C907C676C29D}">
      <dgm:prSet/>
      <dgm:spPr/>
      <dgm:t>
        <a:bodyPr/>
        <a:lstStyle/>
        <a:p>
          <a:endParaRPr lang="cs-CZ"/>
        </a:p>
      </dgm:t>
    </dgm:pt>
    <dgm:pt modelId="{0F667BF8-5FFE-4A7C-B464-EE668BA6C929}">
      <dgm:prSet custT="1"/>
      <dgm:spPr/>
      <dgm:t>
        <a:bodyPr/>
        <a:lstStyle/>
        <a:p>
          <a:pPr rtl="0"/>
          <a:r>
            <a:rPr lang="cs-CZ" sz="3600" b="1" dirty="0" smtClean="0">
              <a:solidFill>
                <a:schemeClr val="tx1"/>
              </a:solidFill>
            </a:rPr>
            <a:t>Hus byl však v Kostnici zajat.</a:t>
          </a:r>
          <a:endParaRPr lang="cs-CZ" sz="3600" b="1" dirty="0">
            <a:solidFill>
              <a:schemeClr val="tx1"/>
            </a:solidFill>
          </a:endParaRPr>
        </a:p>
      </dgm:t>
    </dgm:pt>
    <dgm:pt modelId="{27F92BFE-50C5-40A8-9988-10A3B29F0628}" type="parTrans" cxnId="{9B23BDE1-DFDD-4D73-B4FF-31DA7B0F05E2}">
      <dgm:prSet/>
      <dgm:spPr/>
      <dgm:t>
        <a:bodyPr/>
        <a:lstStyle/>
        <a:p>
          <a:endParaRPr lang="cs-CZ"/>
        </a:p>
      </dgm:t>
    </dgm:pt>
    <dgm:pt modelId="{3CC4FB69-CD60-4725-8CEF-45A1A87C2DBA}" type="sibTrans" cxnId="{9B23BDE1-DFDD-4D73-B4FF-31DA7B0F05E2}">
      <dgm:prSet/>
      <dgm:spPr/>
      <dgm:t>
        <a:bodyPr/>
        <a:lstStyle/>
        <a:p>
          <a:endParaRPr lang="cs-CZ"/>
        </a:p>
      </dgm:t>
    </dgm:pt>
    <dgm:pt modelId="{1CD1F78C-D5EE-47E1-8197-9C710A94FC08}" type="pres">
      <dgm:prSet presAssocID="{91E71AA2-2896-43DE-948D-825A2BE448B0}" presName="Name0" presStyleCnt="0">
        <dgm:presLayoutVars>
          <dgm:dir/>
          <dgm:animLvl val="lvl"/>
          <dgm:resizeHandles val="exact"/>
        </dgm:presLayoutVars>
      </dgm:prSet>
      <dgm:spPr/>
      <dgm:t>
        <a:bodyPr/>
        <a:lstStyle/>
        <a:p>
          <a:endParaRPr lang="cs-CZ"/>
        </a:p>
      </dgm:t>
    </dgm:pt>
    <dgm:pt modelId="{6546F5C8-00F6-4AF6-975D-E0FA11DA1908}" type="pres">
      <dgm:prSet presAssocID="{147623F6-58EC-435F-B50A-77922CA66ABA}" presName="linNode" presStyleCnt="0"/>
      <dgm:spPr/>
    </dgm:pt>
    <dgm:pt modelId="{F7C26070-B905-48CA-AB1B-CB2740545291}" type="pres">
      <dgm:prSet presAssocID="{147623F6-58EC-435F-B50A-77922CA66ABA}" presName="parentText" presStyleLbl="node1" presStyleIdx="0" presStyleCnt="3" custScaleX="164577">
        <dgm:presLayoutVars>
          <dgm:chMax val="1"/>
          <dgm:bulletEnabled val="1"/>
        </dgm:presLayoutVars>
      </dgm:prSet>
      <dgm:spPr/>
      <dgm:t>
        <a:bodyPr/>
        <a:lstStyle/>
        <a:p>
          <a:endParaRPr lang="cs-CZ"/>
        </a:p>
      </dgm:t>
    </dgm:pt>
    <dgm:pt modelId="{7783645E-B450-4401-988D-49C6EE55C26F}" type="pres">
      <dgm:prSet presAssocID="{161F938F-2F2E-468D-9905-8FD41DC9D06A}" presName="sp" presStyleCnt="0"/>
      <dgm:spPr/>
    </dgm:pt>
    <dgm:pt modelId="{938808F1-9AD7-4BBC-9C1F-339A08B4695F}" type="pres">
      <dgm:prSet presAssocID="{EECEFA6B-B062-445E-AA5E-D5FE2C016090}" presName="linNode" presStyleCnt="0"/>
      <dgm:spPr/>
    </dgm:pt>
    <dgm:pt modelId="{81EF3AF5-70BB-4CB5-8BC7-9989820317A3}" type="pres">
      <dgm:prSet presAssocID="{EECEFA6B-B062-445E-AA5E-D5FE2C016090}" presName="parentText" presStyleLbl="node1" presStyleIdx="1" presStyleCnt="3" custScaleX="164577">
        <dgm:presLayoutVars>
          <dgm:chMax val="1"/>
          <dgm:bulletEnabled val="1"/>
        </dgm:presLayoutVars>
      </dgm:prSet>
      <dgm:spPr/>
      <dgm:t>
        <a:bodyPr/>
        <a:lstStyle/>
        <a:p>
          <a:endParaRPr lang="cs-CZ"/>
        </a:p>
      </dgm:t>
    </dgm:pt>
    <dgm:pt modelId="{526414EA-7F8A-43DE-B8A8-D5C6310E351D}" type="pres">
      <dgm:prSet presAssocID="{F446E83E-78F8-4D9B-A804-738DAA5AD51F}" presName="sp" presStyleCnt="0"/>
      <dgm:spPr/>
    </dgm:pt>
    <dgm:pt modelId="{8139D288-F498-4F5C-AB62-76550AE908CC}" type="pres">
      <dgm:prSet presAssocID="{0F667BF8-5FFE-4A7C-B464-EE668BA6C929}" presName="linNode" presStyleCnt="0"/>
      <dgm:spPr/>
    </dgm:pt>
    <dgm:pt modelId="{3D6A7AE3-20F7-4169-A760-A42C556F51EA}" type="pres">
      <dgm:prSet presAssocID="{0F667BF8-5FFE-4A7C-B464-EE668BA6C929}" presName="parentText" presStyleLbl="node1" presStyleIdx="2" presStyleCnt="3" custScaleX="164577">
        <dgm:presLayoutVars>
          <dgm:chMax val="1"/>
          <dgm:bulletEnabled val="1"/>
        </dgm:presLayoutVars>
      </dgm:prSet>
      <dgm:spPr/>
      <dgm:t>
        <a:bodyPr/>
        <a:lstStyle/>
        <a:p>
          <a:endParaRPr lang="cs-CZ"/>
        </a:p>
      </dgm:t>
    </dgm:pt>
  </dgm:ptLst>
  <dgm:cxnLst>
    <dgm:cxn modelId="{36DF1230-6D41-4A83-A5D1-2AEF03AA278E}" type="presOf" srcId="{0F667BF8-5FFE-4A7C-B464-EE668BA6C929}" destId="{3D6A7AE3-20F7-4169-A760-A42C556F51EA}" srcOrd="0" destOrd="0" presId="urn:microsoft.com/office/officeart/2005/8/layout/vList5"/>
    <dgm:cxn modelId="{9FCFF62B-A7D8-47D6-836A-101E1C556172}" type="presOf" srcId="{EECEFA6B-B062-445E-AA5E-D5FE2C016090}" destId="{81EF3AF5-70BB-4CB5-8BC7-9989820317A3}" srcOrd="0" destOrd="0" presId="urn:microsoft.com/office/officeart/2005/8/layout/vList5"/>
    <dgm:cxn modelId="{9B23BDE1-DFDD-4D73-B4FF-31DA7B0F05E2}" srcId="{91E71AA2-2896-43DE-948D-825A2BE448B0}" destId="{0F667BF8-5FFE-4A7C-B464-EE668BA6C929}" srcOrd="2" destOrd="0" parTransId="{27F92BFE-50C5-40A8-9988-10A3B29F0628}" sibTransId="{3CC4FB69-CD60-4725-8CEF-45A1A87C2DBA}"/>
    <dgm:cxn modelId="{589CDCD0-B5CE-467D-A6E2-E8F55122DAFE}" type="presOf" srcId="{147623F6-58EC-435F-B50A-77922CA66ABA}" destId="{F7C26070-B905-48CA-AB1B-CB2740545291}" srcOrd="0" destOrd="0" presId="urn:microsoft.com/office/officeart/2005/8/layout/vList5"/>
    <dgm:cxn modelId="{05421EF9-34A9-450C-97D0-8A31C1AF16C6}" srcId="{91E71AA2-2896-43DE-948D-825A2BE448B0}" destId="{147623F6-58EC-435F-B50A-77922CA66ABA}" srcOrd="0" destOrd="0" parTransId="{6DC1EC80-A503-43BE-8AB1-3EBBC62906F6}" sibTransId="{161F938F-2F2E-468D-9905-8FD41DC9D06A}"/>
    <dgm:cxn modelId="{CA212801-926D-478F-A301-C907C676C29D}" srcId="{91E71AA2-2896-43DE-948D-825A2BE448B0}" destId="{EECEFA6B-B062-445E-AA5E-D5FE2C016090}" srcOrd="1" destOrd="0" parTransId="{462E6625-049A-47AA-8DB8-414A5922539E}" sibTransId="{F446E83E-78F8-4D9B-A804-738DAA5AD51F}"/>
    <dgm:cxn modelId="{7A0B6CC9-8C90-4008-8BEB-5E73F8D4196B}" type="presOf" srcId="{91E71AA2-2896-43DE-948D-825A2BE448B0}" destId="{1CD1F78C-D5EE-47E1-8197-9C710A94FC08}" srcOrd="0" destOrd="0" presId="urn:microsoft.com/office/officeart/2005/8/layout/vList5"/>
    <dgm:cxn modelId="{1F3A3AA9-947A-40F5-8DB5-A5351B813862}" type="presParOf" srcId="{1CD1F78C-D5EE-47E1-8197-9C710A94FC08}" destId="{6546F5C8-00F6-4AF6-975D-E0FA11DA1908}" srcOrd="0" destOrd="0" presId="urn:microsoft.com/office/officeart/2005/8/layout/vList5"/>
    <dgm:cxn modelId="{3CB0DB86-59C0-475E-913D-C22304EF32C5}" type="presParOf" srcId="{6546F5C8-00F6-4AF6-975D-E0FA11DA1908}" destId="{F7C26070-B905-48CA-AB1B-CB2740545291}" srcOrd="0" destOrd="0" presId="urn:microsoft.com/office/officeart/2005/8/layout/vList5"/>
    <dgm:cxn modelId="{EA27F169-9CB6-4292-9747-DDF7250C4325}" type="presParOf" srcId="{1CD1F78C-D5EE-47E1-8197-9C710A94FC08}" destId="{7783645E-B450-4401-988D-49C6EE55C26F}" srcOrd="1" destOrd="0" presId="urn:microsoft.com/office/officeart/2005/8/layout/vList5"/>
    <dgm:cxn modelId="{5ABFB479-C335-405D-9C67-55CE9FD5FA6E}" type="presParOf" srcId="{1CD1F78C-D5EE-47E1-8197-9C710A94FC08}" destId="{938808F1-9AD7-4BBC-9C1F-339A08B4695F}" srcOrd="2" destOrd="0" presId="urn:microsoft.com/office/officeart/2005/8/layout/vList5"/>
    <dgm:cxn modelId="{C2A397F5-67D2-410A-92B9-BAB87F13B1DF}" type="presParOf" srcId="{938808F1-9AD7-4BBC-9C1F-339A08B4695F}" destId="{81EF3AF5-70BB-4CB5-8BC7-9989820317A3}" srcOrd="0" destOrd="0" presId="urn:microsoft.com/office/officeart/2005/8/layout/vList5"/>
    <dgm:cxn modelId="{F958E6AB-B45B-4D4F-872D-F904ABD7692E}" type="presParOf" srcId="{1CD1F78C-D5EE-47E1-8197-9C710A94FC08}" destId="{526414EA-7F8A-43DE-B8A8-D5C6310E351D}" srcOrd="3" destOrd="0" presId="urn:microsoft.com/office/officeart/2005/8/layout/vList5"/>
    <dgm:cxn modelId="{1659AAF1-3641-486F-A2BF-1845D7A77AB5}" type="presParOf" srcId="{1CD1F78C-D5EE-47E1-8197-9C710A94FC08}" destId="{8139D288-F498-4F5C-AB62-76550AE908CC}" srcOrd="4" destOrd="0" presId="urn:microsoft.com/office/officeart/2005/8/layout/vList5"/>
    <dgm:cxn modelId="{C954B7E1-96E7-4C72-9BD8-BD3C98EA1B7B}" type="presParOf" srcId="{8139D288-F498-4F5C-AB62-76550AE908CC}" destId="{3D6A7AE3-20F7-4169-A760-A42C556F51EA}" srcOrd="0" destOrd="0" presId="urn:microsoft.com/office/officeart/2005/8/layout/vList5"/>
  </dgm:cxnLst>
  <dgm:bg>
    <a:solidFill>
      <a:schemeClr val="tx2">
        <a:lumMod val="40000"/>
        <a:lumOff val="60000"/>
      </a:schemeClr>
    </a:solidFill>
    <a:effectLst>
      <a:glow rad="228600">
        <a:schemeClr val="accent1">
          <a:satMod val="175000"/>
          <a:alpha val="40000"/>
        </a:schemeClr>
      </a:glow>
    </a:effect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E71AA2-2896-43DE-948D-825A2BE448B0}" type="doc">
      <dgm:prSet loTypeId="urn:microsoft.com/office/officeart/2005/8/layout/vList5" loCatId="list" qsTypeId="urn:microsoft.com/office/officeart/2005/8/quickstyle/simple1" qsCatId="simple" csTypeId="urn:microsoft.com/office/officeart/2005/8/colors/colorful3" csCatId="colorful" phldr="1"/>
      <dgm:spPr/>
      <dgm:t>
        <a:bodyPr/>
        <a:lstStyle/>
        <a:p>
          <a:endParaRPr lang="cs-CZ"/>
        </a:p>
      </dgm:t>
    </dgm:pt>
    <dgm:pt modelId="{147623F6-58EC-435F-B50A-77922CA66ABA}">
      <dgm:prSet custT="1"/>
      <dgm:spPr/>
      <dgm:t>
        <a:bodyPr/>
        <a:lstStyle/>
        <a:p>
          <a:pPr rtl="0"/>
          <a:r>
            <a:rPr lang="cs-CZ" sz="3200" b="1" dirty="0" smtClean="0">
              <a:solidFill>
                <a:schemeClr val="tx1"/>
              </a:solidFill>
            </a:rPr>
            <a:t>_______ byl německý císař.</a:t>
          </a:r>
          <a:endParaRPr lang="cs-CZ" sz="3200" b="1" dirty="0">
            <a:solidFill>
              <a:schemeClr val="tx1"/>
            </a:solidFill>
          </a:endParaRPr>
        </a:p>
      </dgm:t>
    </dgm:pt>
    <dgm:pt modelId="{6DC1EC80-A503-43BE-8AB1-3EBBC62906F6}" type="parTrans" cxnId="{05421EF9-34A9-450C-97D0-8A31C1AF16C6}">
      <dgm:prSet/>
      <dgm:spPr/>
      <dgm:t>
        <a:bodyPr/>
        <a:lstStyle/>
        <a:p>
          <a:endParaRPr lang="cs-CZ"/>
        </a:p>
      </dgm:t>
    </dgm:pt>
    <dgm:pt modelId="{161F938F-2F2E-468D-9905-8FD41DC9D06A}" type="sibTrans" cxnId="{05421EF9-34A9-450C-97D0-8A31C1AF16C6}">
      <dgm:prSet/>
      <dgm:spPr/>
      <dgm:t>
        <a:bodyPr/>
        <a:lstStyle/>
        <a:p>
          <a:endParaRPr lang="cs-CZ"/>
        </a:p>
      </dgm:t>
    </dgm:pt>
    <dgm:pt modelId="{EECEFA6B-B062-445E-AA5E-D5FE2C016090}">
      <dgm:prSet/>
      <dgm:spPr/>
      <dgm:t>
        <a:bodyPr/>
        <a:lstStyle/>
        <a:p>
          <a:pPr rtl="0"/>
          <a:r>
            <a:rPr lang="cs-CZ" b="1" dirty="0" smtClean="0">
              <a:solidFill>
                <a:schemeClr val="tx1"/>
              </a:solidFill>
            </a:rPr>
            <a:t>Na cestu do Kostnice dal Janu Husovi listinu, která mu zaručovala _________.</a:t>
          </a:r>
          <a:endParaRPr lang="cs-CZ" b="1" dirty="0">
            <a:solidFill>
              <a:schemeClr val="tx1"/>
            </a:solidFill>
          </a:endParaRPr>
        </a:p>
      </dgm:t>
    </dgm:pt>
    <dgm:pt modelId="{462E6625-049A-47AA-8DB8-414A5922539E}" type="parTrans" cxnId="{CA212801-926D-478F-A301-C907C676C29D}">
      <dgm:prSet/>
      <dgm:spPr/>
      <dgm:t>
        <a:bodyPr/>
        <a:lstStyle/>
        <a:p>
          <a:endParaRPr lang="cs-CZ"/>
        </a:p>
      </dgm:t>
    </dgm:pt>
    <dgm:pt modelId="{F446E83E-78F8-4D9B-A804-738DAA5AD51F}" type="sibTrans" cxnId="{CA212801-926D-478F-A301-C907C676C29D}">
      <dgm:prSet/>
      <dgm:spPr/>
      <dgm:t>
        <a:bodyPr/>
        <a:lstStyle/>
        <a:p>
          <a:endParaRPr lang="cs-CZ"/>
        </a:p>
      </dgm:t>
    </dgm:pt>
    <dgm:pt modelId="{0F667BF8-5FFE-4A7C-B464-EE668BA6C929}">
      <dgm:prSet custT="1"/>
      <dgm:spPr/>
      <dgm:t>
        <a:bodyPr/>
        <a:lstStyle/>
        <a:p>
          <a:pPr rtl="0"/>
          <a:r>
            <a:rPr lang="cs-CZ" sz="3600" b="1" dirty="0" smtClean="0">
              <a:solidFill>
                <a:schemeClr val="tx1"/>
              </a:solidFill>
            </a:rPr>
            <a:t>Hus byl však v ________ zajat.</a:t>
          </a:r>
          <a:endParaRPr lang="cs-CZ" sz="3600" b="1" dirty="0">
            <a:solidFill>
              <a:schemeClr val="tx1"/>
            </a:solidFill>
          </a:endParaRPr>
        </a:p>
      </dgm:t>
    </dgm:pt>
    <dgm:pt modelId="{27F92BFE-50C5-40A8-9988-10A3B29F0628}" type="parTrans" cxnId="{9B23BDE1-DFDD-4D73-B4FF-31DA7B0F05E2}">
      <dgm:prSet/>
      <dgm:spPr/>
      <dgm:t>
        <a:bodyPr/>
        <a:lstStyle/>
        <a:p>
          <a:endParaRPr lang="cs-CZ"/>
        </a:p>
      </dgm:t>
    </dgm:pt>
    <dgm:pt modelId="{3CC4FB69-CD60-4725-8CEF-45A1A87C2DBA}" type="sibTrans" cxnId="{9B23BDE1-DFDD-4D73-B4FF-31DA7B0F05E2}">
      <dgm:prSet/>
      <dgm:spPr/>
      <dgm:t>
        <a:bodyPr/>
        <a:lstStyle/>
        <a:p>
          <a:endParaRPr lang="cs-CZ"/>
        </a:p>
      </dgm:t>
    </dgm:pt>
    <dgm:pt modelId="{1CD1F78C-D5EE-47E1-8197-9C710A94FC08}" type="pres">
      <dgm:prSet presAssocID="{91E71AA2-2896-43DE-948D-825A2BE448B0}" presName="Name0" presStyleCnt="0">
        <dgm:presLayoutVars>
          <dgm:dir/>
          <dgm:animLvl val="lvl"/>
          <dgm:resizeHandles val="exact"/>
        </dgm:presLayoutVars>
      </dgm:prSet>
      <dgm:spPr/>
      <dgm:t>
        <a:bodyPr/>
        <a:lstStyle/>
        <a:p>
          <a:endParaRPr lang="cs-CZ"/>
        </a:p>
      </dgm:t>
    </dgm:pt>
    <dgm:pt modelId="{6546F5C8-00F6-4AF6-975D-E0FA11DA1908}" type="pres">
      <dgm:prSet presAssocID="{147623F6-58EC-435F-B50A-77922CA66ABA}" presName="linNode" presStyleCnt="0"/>
      <dgm:spPr/>
    </dgm:pt>
    <dgm:pt modelId="{F7C26070-B905-48CA-AB1B-CB2740545291}" type="pres">
      <dgm:prSet presAssocID="{147623F6-58EC-435F-B50A-77922CA66ABA}" presName="parentText" presStyleLbl="node1" presStyleIdx="0" presStyleCnt="3" custScaleX="169438">
        <dgm:presLayoutVars>
          <dgm:chMax val="1"/>
          <dgm:bulletEnabled val="1"/>
        </dgm:presLayoutVars>
      </dgm:prSet>
      <dgm:spPr/>
      <dgm:t>
        <a:bodyPr/>
        <a:lstStyle/>
        <a:p>
          <a:endParaRPr lang="cs-CZ"/>
        </a:p>
      </dgm:t>
    </dgm:pt>
    <dgm:pt modelId="{7783645E-B450-4401-988D-49C6EE55C26F}" type="pres">
      <dgm:prSet presAssocID="{161F938F-2F2E-468D-9905-8FD41DC9D06A}" presName="sp" presStyleCnt="0"/>
      <dgm:spPr/>
    </dgm:pt>
    <dgm:pt modelId="{938808F1-9AD7-4BBC-9C1F-339A08B4695F}" type="pres">
      <dgm:prSet presAssocID="{EECEFA6B-B062-445E-AA5E-D5FE2C016090}" presName="linNode" presStyleCnt="0"/>
      <dgm:spPr/>
    </dgm:pt>
    <dgm:pt modelId="{81EF3AF5-70BB-4CB5-8BC7-9989820317A3}" type="pres">
      <dgm:prSet presAssocID="{EECEFA6B-B062-445E-AA5E-D5FE2C016090}" presName="parentText" presStyleLbl="node1" presStyleIdx="1" presStyleCnt="3" custScaleX="169438">
        <dgm:presLayoutVars>
          <dgm:chMax val="1"/>
          <dgm:bulletEnabled val="1"/>
        </dgm:presLayoutVars>
      </dgm:prSet>
      <dgm:spPr/>
      <dgm:t>
        <a:bodyPr/>
        <a:lstStyle/>
        <a:p>
          <a:endParaRPr lang="cs-CZ"/>
        </a:p>
      </dgm:t>
    </dgm:pt>
    <dgm:pt modelId="{526414EA-7F8A-43DE-B8A8-D5C6310E351D}" type="pres">
      <dgm:prSet presAssocID="{F446E83E-78F8-4D9B-A804-738DAA5AD51F}" presName="sp" presStyleCnt="0"/>
      <dgm:spPr/>
    </dgm:pt>
    <dgm:pt modelId="{8139D288-F498-4F5C-AB62-76550AE908CC}" type="pres">
      <dgm:prSet presAssocID="{0F667BF8-5FFE-4A7C-B464-EE668BA6C929}" presName="linNode" presStyleCnt="0"/>
      <dgm:spPr/>
    </dgm:pt>
    <dgm:pt modelId="{3D6A7AE3-20F7-4169-A760-A42C556F51EA}" type="pres">
      <dgm:prSet presAssocID="{0F667BF8-5FFE-4A7C-B464-EE668BA6C929}" presName="parentText" presStyleLbl="node1" presStyleIdx="2" presStyleCnt="3" custScaleX="169438">
        <dgm:presLayoutVars>
          <dgm:chMax val="1"/>
          <dgm:bulletEnabled val="1"/>
        </dgm:presLayoutVars>
      </dgm:prSet>
      <dgm:spPr/>
      <dgm:t>
        <a:bodyPr/>
        <a:lstStyle/>
        <a:p>
          <a:endParaRPr lang="cs-CZ"/>
        </a:p>
      </dgm:t>
    </dgm:pt>
  </dgm:ptLst>
  <dgm:cxnLst>
    <dgm:cxn modelId="{1DE1CE6B-007B-414C-99EE-9D956F83CF04}" type="presOf" srcId="{91E71AA2-2896-43DE-948D-825A2BE448B0}" destId="{1CD1F78C-D5EE-47E1-8197-9C710A94FC08}" srcOrd="0" destOrd="0" presId="urn:microsoft.com/office/officeart/2005/8/layout/vList5"/>
    <dgm:cxn modelId="{5C39A988-DCD4-4C72-82AC-E06E8D763890}" type="presOf" srcId="{0F667BF8-5FFE-4A7C-B464-EE668BA6C929}" destId="{3D6A7AE3-20F7-4169-A760-A42C556F51EA}" srcOrd="0" destOrd="0" presId="urn:microsoft.com/office/officeart/2005/8/layout/vList5"/>
    <dgm:cxn modelId="{44FFF884-54C5-4CF9-9BDB-B191A13412D6}" type="presOf" srcId="{EECEFA6B-B062-445E-AA5E-D5FE2C016090}" destId="{81EF3AF5-70BB-4CB5-8BC7-9989820317A3}" srcOrd="0" destOrd="0" presId="urn:microsoft.com/office/officeart/2005/8/layout/vList5"/>
    <dgm:cxn modelId="{05421EF9-34A9-450C-97D0-8A31C1AF16C6}" srcId="{91E71AA2-2896-43DE-948D-825A2BE448B0}" destId="{147623F6-58EC-435F-B50A-77922CA66ABA}" srcOrd="0" destOrd="0" parTransId="{6DC1EC80-A503-43BE-8AB1-3EBBC62906F6}" sibTransId="{161F938F-2F2E-468D-9905-8FD41DC9D06A}"/>
    <dgm:cxn modelId="{CA212801-926D-478F-A301-C907C676C29D}" srcId="{91E71AA2-2896-43DE-948D-825A2BE448B0}" destId="{EECEFA6B-B062-445E-AA5E-D5FE2C016090}" srcOrd="1" destOrd="0" parTransId="{462E6625-049A-47AA-8DB8-414A5922539E}" sibTransId="{F446E83E-78F8-4D9B-A804-738DAA5AD51F}"/>
    <dgm:cxn modelId="{9B23BDE1-DFDD-4D73-B4FF-31DA7B0F05E2}" srcId="{91E71AA2-2896-43DE-948D-825A2BE448B0}" destId="{0F667BF8-5FFE-4A7C-B464-EE668BA6C929}" srcOrd="2" destOrd="0" parTransId="{27F92BFE-50C5-40A8-9988-10A3B29F0628}" sibTransId="{3CC4FB69-CD60-4725-8CEF-45A1A87C2DBA}"/>
    <dgm:cxn modelId="{A6B12B91-182F-45EE-B5A2-7E6082C38B27}" type="presOf" srcId="{147623F6-58EC-435F-B50A-77922CA66ABA}" destId="{F7C26070-B905-48CA-AB1B-CB2740545291}" srcOrd="0" destOrd="0" presId="urn:microsoft.com/office/officeart/2005/8/layout/vList5"/>
    <dgm:cxn modelId="{53F4760B-0744-45F7-9A82-ED3C2F6327A6}" type="presParOf" srcId="{1CD1F78C-D5EE-47E1-8197-9C710A94FC08}" destId="{6546F5C8-00F6-4AF6-975D-E0FA11DA1908}" srcOrd="0" destOrd="0" presId="urn:microsoft.com/office/officeart/2005/8/layout/vList5"/>
    <dgm:cxn modelId="{62ACCD64-4907-4DE3-89F6-2B2E94A3A89E}" type="presParOf" srcId="{6546F5C8-00F6-4AF6-975D-E0FA11DA1908}" destId="{F7C26070-B905-48CA-AB1B-CB2740545291}" srcOrd="0" destOrd="0" presId="urn:microsoft.com/office/officeart/2005/8/layout/vList5"/>
    <dgm:cxn modelId="{F182D9DE-610C-4A75-B456-776114461AFC}" type="presParOf" srcId="{1CD1F78C-D5EE-47E1-8197-9C710A94FC08}" destId="{7783645E-B450-4401-988D-49C6EE55C26F}" srcOrd="1" destOrd="0" presId="urn:microsoft.com/office/officeart/2005/8/layout/vList5"/>
    <dgm:cxn modelId="{AD005DF6-124C-43EB-AD96-E4D87AC97845}" type="presParOf" srcId="{1CD1F78C-D5EE-47E1-8197-9C710A94FC08}" destId="{938808F1-9AD7-4BBC-9C1F-339A08B4695F}" srcOrd="2" destOrd="0" presId="urn:microsoft.com/office/officeart/2005/8/layout/vList5"/>
    <dgm:cxn modelId="{E21945D9-BA5C-40A5-AE8D-F18500EB25B3}" type="presParOf" srcId="{938808F1-9AD7-4BBC-9C1F-339A08B4695F}" destId="{81EF3AF5-70BB-4CB5-8BC7-9989820317A3}" srcOrd="0" destOrd="0" presId="urn:microsoft.com/office/officeart/2005/8/layout/vList5"/>
    <dgm:cxn modelId="{FF708B80-8A78-498A-ACA2-9BA50EFE4906}" type="presParOf" srcId="{1CD1F78C-D5EE-47E1-8197-9C710A94FC08}" destId="{526414EA-7F8A-43DE-B8A8-D5C6310E351D}" srcOrd="3" destOrd="0" presId="urn:microsoft.com/office/officeart/2005/8/layout/vList5"/>
    <dgm:cxn modelId="{C78B1C55-D059-4963-883F-6ED4420499E0}" type="presParOf" srcId="{1CD1F78C-D5EE-47E1-8197-9C710A94FC08}" destId="{8139D288-F498-4F5C-AB62-76550AE908CC}" srcOrd="4" destOrd="0" presId="urn:microsoft.com/office/officeart/2005/8/layout/vList5"/>
    <dgm:cxn modelId="{D34F36D1-3BCE-4E6D-AB33-643261B78C7D}" type="presParOf" srcId="{8139D288-F498-4F5C-AB62-76550AE908CC}" destId="{3D6A7AE3-20F7-4169-A760-A42C556F51EA}" srcOrd="0" destOrd="0" presId="urn:microsoft.com/office/officeart/2005/8/layout/vList5"/>
  </dgm:cxnLst>
  <dgm:bg>
    <a:solidFill>
      <a:schemeClr val="tx2">
        <a:lumMod val="40000"/>
        <a:lumOff val="60000"/>
      </a:schemeClr>
    </a:solidFill>
    <a:effectLst>
      <a:glow rad="228600">
        <a:schemeClr val="accent1">
          <a:satMod val="175000"/>
          <a:alpha val="40000"/>
        </a:schemeClr>
      </a:glow>
    </a:effect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C26070-B905-48CA-AB1B-CB2740545291}">
      <dsp:nvSpPr>
        <dsp:cNvPr id="0" name=""/>
        <dsp:cNvSpPr/>
      </dsp:nvSpPr>
      <dsp:spPr>
        <a:xfrm>
          <a:off x="1676874" y="2390"/>
          <a:ext cx="4875850" cy="1577987"/>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lvl="0" algn="ctr" defTabSz="1422400" rtl="0">
            <a:lnSpc>
              <a:spcPct val="90000"/>
            </a:lnSpc>
            <a:spcBef>
              <a:spcPct val="0"/>
            </a:spcBef>
            <a:spcAft>
              <a:spcPct val="35000"/>
            </a:spcAft>
          </a:pPr>
          <a:r>
            <a:rPr lang="cs-CZ" sz="3200" b="1" kern="1200" dirty="0" smtClean="0">
              <a:solidFill>
                <a:schemeClr val="tx1"/>
              </a:solidFill>
            </a:rPr>
            <a:t>Zikmund byl německý císař.</a:t>
          </a:r>
          <a:endParaRPr lang="cs-CZ" sz="3200" b="1" kern="1200" dirty="0">
            <a:solidFill>
              <a:schemeClr val="tx1"/>
            </a:solidFill>
          </a:endParaRPr>
        </a:p>
      </dsp:txBody>
      <dsp:txXfrm>
        <a:off x="1753905" y="79421"/>
        <a:ext cx="4721788" cy="1423925"/>
      </dsp:txXfrm>
    </dsp:sp>
    <dsp:sp modelId="{81EF3AF5-70BB-4CB5-8BC7-9989820317A3}">
      <dsp:nvSpPr>
        <dsp:cNvPr id="0" name=""/>
        <dsp:cNvSpPr/>
      </dsp:nvSpPr>
      <dsp:spPr>
        <a:xfrm>
          <a:off x="1676874" y="1659278"/>
          <a:ext cx="4875850" cy="1577987"/>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lvl="0" algn="ctr" defTabSz="1377950" rtl="0">
            <a:lnSpc>
              <a:spcPct val="90000"/>
            </a:lnSpc>
            <a:spcBef>
              <a:spcPct val="0"/>
            </a:spcBef>
            <a:spcAft>
              <a:spcPct val="35000"/>
            </a:spcAft>
          </a:pPr>
          <a:r>
            <a:rPr lang="cs-CZ" sz="3100" b="1" kern="1200" dirty="0" smtClean="0">
              <a:solidFill>
                <a:schemeClr val="tx1"/>
              </a:solidFill>
            </a:rPr>
            <a:t>Na cestu do Kostnice dal Janu Husovi listinu, která mu zaručovala bezpečnost.</a:t>
          </a:r>
          <a:endParaRPr lang="cs-CZ" sz="3100" b="1" kern="1200" dirty="0">
            <a:solidFill>
              <a:schemeClr val="tx1"/>
            </a:solidFill>
          </a:endParaRPr>
        </a:p>
      </dsp:txBody>
      <dsp:txXfrm>
        <a:off x="1753905" y="1736309"/>
        <a:ext cx="4721788" cy="1423925"/>
      </dsp:txXfrm>
    </dsp:sp>
    <dsp:sp modelId="{3D6A7AE3-20F7-4169-A760-A42C556F51EA}">
      <dsp:nvSpPr>
        <dsp:cNvPr id="0" name=""/>
        <dsp:cNvSpPr/>
      </dsp:nvSpPr>
      <dsp:spPr>
        <a:xfrm>
          <a:off x="1676874" y="3316165"/>
          <a:ext cx="4875850" cy="1577987"/>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lvl="0" algn="ctr" defTabSz="1600200" rtl="0">
            <a:lnSpc>
              <a:spcPct val="90000"/>
            </a:lnSpc>
            <a:spcBef>
              <a:spcPct val="0"/>
            </a:spcBef>
            <a:spcAft>
              <a:spcPct val="35000"/>
            </a:spcAft>
          </a:pPr>
          <a:r>
            <a:rPr lang="cs-CZ" sz="3600" b="1" kern="1200" dirty="0" smtClean="0">
              <a:solidFill>
                <a:schemeClr val="tx1"/>
              </a:solidFill>
            </a:rPr>
            <a:t>Hus byl však v Kostnici zajat.</a:t>
          </a:r>
          <a:endParaRPr lang="cs-CZ" sz="3600" b="1" kern="1200" dirty="0">
            <a:solidFill>
              <a:schemeClr val="tx1"/>
            </a:solidFill>
          </a:endParaRPr>
        </a:p>
      </dsp:txBody>
      <dsp:txXfrm>
        <a:off x="1753905" y="3393196"/>
        <a:ext cx="4721788" cy="14239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C26070-B905-48CA-AB1B-CB2740545291}">
      <dsp:nvSpPr>
        <dsp:cNvPr id="0" name=""/>
        <dsp:cNvSpPr/>
      </dsp:nvSpPr>
      <dsp:spPr>
        <a:xfrm>
          <a:off x="1604867" y="2531"/>
          <a:ext cx="5019865" cy="167081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lvl="0" algn="ctr" defTabSz="1422400" rtl="0">
            <a:lnSpc>
              <a:spcPct val="90000"/>
            </a:lnSpc>
            <a:spcBef>
              <a:spcPct val="0"/>
            </a:spcBef>
            <a:spcAft>
              <a:spcPct val="35000"/>
            </a:spcAft>
          </a:pPr>
          <a:r>
            <a:rPr lang="cs-CZ" sz="3200" b="1" kern="1200" dirty="0" smtClean="0">
              <a:solidFill>
                <a:schemeClr val="tx1"/>
              </a:solidFill>
            </a:rPr>
            <a:t>_______ byl německý císař.</a:t>
          </a:r>
          <a:endParaRPr lang="cs-CZ" sz="3200" b="1" kern="1200" dirty="0">
            <a:solidFill>
              <a:schemeClr val="tx1"/>
            </a:solidFill>
          </a:endParaRPr>
        </a:p>
      </dsp:txBody>
      <dsp:txXfrm>
        <a:off x="1686429" y="84093"/>
        <a:ext cx="4856741" cy="1507686"/>
      </dsp:txXfrm>
    </dsp:sp>
    <dsp:sp modelId="{81EF3AF5-70BB-4CB5-8BC7-9989820317A3}">
      <dsp:nvSpPr>
        <dsp:cNvPr id="0" name=""/>
        <dsp:cNvSpPr/>
      </dsp:nvSpPr>
      <dsp:spPr>
        <a:xfrm>
          <a:off x="1604867" y="1756882"/>
          <a:ext cx="5019865" cy="1670810"/>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62865" rIns="125730" bIns="62865" numCol="1" spcCol="1270" anchor="ctr" anchorCtr="0">
          <a:noAutofit/>
        </a:bodyPr>
        <a:lstStyle/>
        <a:p>
          <a:pPr lvl="0" algn="ctr" defTabSz="1466850" rtl="0">
            <a:lnSpc>
              <a:spcPct val="90000"/>
            </a:lnSpc>
            <a:spcBef>
              <a:spcPct val="0"/>
            </a:spcBef>
            <a:spcAft>
              <a:spcPct val="35000"/>
            </a:spcAft>
          </a:pPr>
          <a:r>
            <a:rPr lang="cs-CZ" sz="3300" b="1" kern="1200" dirty="0" smtClean="0">
              <a:solidFill>
                <a:schemeClr val="tx1"/>
              </a:solidFill>
            </a:rPr>
            <a:t>Na cestu do Kostnice dal Janu Husovi listinu, která mu zaručovala _________.</a:t>
          </a:r>
          <a:endParaRPr lang="cs-CZ" sz="3300" b="1" kern="1200" dirty="0">
            <a:solidFill>
              <a:schemeClr val="tx1"/>
            </a:solidFill>
          </a:endParaRPr>
        </a:p>
      </dsp:txBody>
      <dsp:txXfrm>
        <a:off x="1686429" y="1838444"/>
        <a:ext cx="4856741" cy="1507686"/>
      </dsp:txXfrm>
    </dsp:sp>
    <dsp:sp modelId="{3D6A7AE3-20F7-4169-A760-A42C556F51EA}">
      <dsp:nvSpPr>
        <dsp:cNvPr id="0" name=""/>
        <dsp:cNvSpPr/>
      </dsp:nvSpPr>
      <dsp:spPr>
        <a:xfrm>
          <a:off x="1604867" y="3511233"/>
          <a:ext cx="5019865" cy="1670810"/>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lvl="0" algn="ctr" defTabSz="1600200" rtl="0">
            <a:lnSpc>
              <a:spcPct val="90000"/>
            </a:lnSpc>
            <a:spcBef>
              <a:spcPct val="0"/>
            </a:spcBef>
            <a:spcAft>
              <a:spcPct val="35000"/>
            </a:spcAft>
          </a:pPr>
          <a:r>
            <a:rPr lang="cs-CZ" sz="3600" b="1" kern="1200" dirty="0" smtClean="0">
              <a:solidFill>
                <a:schemeClr val="tx1"/>
              </a:solidFill>
            </a:rPr>
            <a:t>Hus byl však v ________ zajat.</a:t>
          </a:r>
          <a:endParaRPr lang="cs-CZ" sz="3600" b="1" kern="1200" dirty="0">
            <a:solidFill>
              <a:schemeClr val="tx1"/>
            </a:solidFill>
          </a:endParaRPr>
        </a:p>
      </dsp:txBody>
      <dsp:txXfrm>
        <a:off x="1686429" y="3592795"/>
        <a:ext cx="4856741" cy="1507686"/>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17D53798-5A95-4D9C-9F13-F86188B00C7E}"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EABEBDB-2293-4CD8-8BD7-D062DB979EB3}"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7D53798-5A95-4D9C-9F13-F86188B00C7E}"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EABEBDB-2293-4CD8-8BD7-D062DB979EB3}"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17D53798-5A95-4D9C-9F13-F86188B00C7E}"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EABEBDB-2293-4CD8-8BD7-D062DB979EB3}"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7D53798-5A95-4D9C-9F13-F86188B00C7E}" type="datetimeFigureOut">
              <a:rPr lang="cs-CZ" smtClean="0"/>
              <a:pPr/>
              <a:t>25.1.2013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EABEBDB-2293-4CD8-8BD7-D062DB979EB3}"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7D53798-5A95-4D9C-9F13-F86188B00C7E}" type="datetimeFigureOut">
              <a:rPr lang="cs-CZ" smtClean="0"/>
              <a:pPr/>
              <a:t>25.1.2013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3EABEBDB-2293-4CD8-8BD7-D062DB979EB3}"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17D53798-5A95-4D9C-9F13-F86188B00C7E}" type="datetimeFigureOut">
              <a:rPr lang="cs-CZ" smtClean="0"/>
              <a:pPr/>
              <a:t>25.1.2013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3EABEBDB-2293-4CD8-8BD7-D062DB979EB3}"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7D53798-5A95-4D9C-9F13-F86188B00C7E}" type="datetimeFigureOut">
              <a:rPr lang="cs-CZ" smtClean="0"/>
              <a:pPr/>
              <a:t>25.1.2013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3EABEBDB-2293-4CD8-8BD7-D062DB979EB3}"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7D53798-5A95-4D9C-9F13-F86188B00C7E}" type="datetimeFigureOut">
              <a:rPr lang="cs-CZ" smtClean="0"/>
              <a:pPr/>
              <a:t>25.1.2013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EABEBDB-2293-4CD8-8BD7-D062DB979EB3}"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7D53798-5A95-4D9C-9F13-F86188B00C7E}" type="datetimeFigureOut">
              <a:rPr lang="cs-CZ" smtClean="0"/>
              <a:pPr/>
              <a:t>25.1.2013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EABEBDB-2293-4CD8-8BD7-D062DB979EB3}"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7D53798-5A95-4D9C-9F13-F86188B00C7E}"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EABEBDB-2293-4CD8-8BD7-D062DB979EB3}"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7D53798-5A95-4D9C-9F13-F86188B00C7E}"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EABEBDB-2293-4CD8-8BD7-D062DB979EB3}"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D53798-5A95-4D9C-9F13-F86188B00C7E}" type="datetimeFigureOut">
              <a:rPr lang="cs-CZ" smtClean="0"/>
              <a:pPr/>
              <a:t>25.1.2013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ABEBDB-2293-4CD8-8BD7-D062DB979EB3}"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upload.wikimedia.org/wikipedia/commons/b/b0/Jan_Hus_at_the_Stake.jpg"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upload.wikimedia.org/wikipedia/commons/e/e1/Muttich,_Kamil_Vladislav_-_Mistr_Jan_Hus_na_hranici_v_Kostnici_1415.jpg"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commons.wikimedia.org/wiki/File:Jan_Hus_at_the_Stake.jpg" TargetMode="External"/><Relationship Id="rId2" Type="http://schemas.openxmlformats.org/officeDocument/2006/relationships/hyperlink" Target="http://office.microsoft.com/klipart" TargetMode="External"/><Relationship Id="rId1" Type="http://schemas.openxmlformats.org/officeDocument/2006/relationships/slideLayout" Target="../slideLayouts/slideLayout7.xml"/><Relationship Id="rId4" Type="http://schemas.openxmlformats.org/officeDocument/2006/relationships/hyperlink" Target="http://cs.wikipedia.org/wiki/Soubor:Muttich,_Kamil_Vladislav_-_Mistr_Jan_Hus_na_hranici_v_Kostnici_1415.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41998" y="404664"/>
            <a:ext cx="6986587" cy="152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Nadpis 1"/>
          <p:cNvSpPr>
            <a:spLocks noGrp="1"/>
          </p:cNvSpPr>
          <p:nvPr>
            <p:ph type="ctrTitle"/>
          </p:nvPr>
        </p:nvSpPr>
        <p:spPr/>
        <p:txBody>
          <a:bodyPr>
            <a:normAutofit fontScale="90000"/>
          </a:bodyPr>
          <a:lstStyle/>
          <a:p>
            <a:r>
              <a:rPr lang="cs-CZ" dirty="0" smtClean="0"/>
              <a:t>Smrt Jana Husa</a:t>
            </a:r>
            <a:r>
              <a:rPr lang="cs-CZ" dirty="0"/>
              <a:t/>
            </a:r>
            <a:br>
              <a:rPr lang="cs-CZ" dirty="0"/>
            </a:br>
            <a:r>
              <a:rPr lang="cs-CZ" dirty="0" smtClean="0"/>
              <a:t>VY_32_INOVACE_2C_13</a:t>
            </a:r>
            <a:br>
              <a:rPr lang="cs-CZ" dirty="0" smtClean="0"/>
            </a:br>
            <a:r>
              <a:rPr lang="cs-CZ" sz="3100" dirty="0" smtClean="0"/>
              <a:t>Číslo projektu</a:t>
            </a:r>
            <a:r>
              <a:rPr lang="cs-CZ" sz="3100" smtClean="0"/>
              <a:t>: CZ.1.07/1.4.00/21.1101</a:t>
            </a:r>
            <a:endParaRPr lang="cs-CZ" dirty="0"/>
          </a:p>
        </p:txBody>
      </p:sp>
      <p:sp>
        <p:nvSpPr>
          <p:cNvPr id="6" name="Podnadpis 2"/>
          <p:cNvSpPr>
            <a:spLocks noGrp="1"/>
          </p:cNvSpPr>
          <p:nvPr>
            <p:ph type="subTitle" idx="1"/>
          </p:nvPr>
        </p:nvSpPr>
        <p:spPr/>
        <p:txBody>
          <a:bodyPr/>
          <a:lstStyle/>
          <a:p>
            <a:r>
              <a:rPr lang="cs-CZ" dirty="0"/>
              <a:t>Sada </a:t>
            </a:r>
            <a:r>
              <a:rPr lang="cs-CZ" dirty="0" smtClean="0"/>
              <a:t>3</a:t>
            </a:r>
            <a:endParaRPr lang="cs-CZ" dirty="0"/>
          </a:p>
          <a:p>
            <a:r>
              <a:rPr lang="cs-CZ" dirty="0" smtClean="0"/>
              <a:t>Člověk a společnost</a:t>
            </a:r>
            <a:endParaRPr lang="cs-CZ" dirty="0"/>
          </a:p>
          <a:p>
            <a:r>
              <a:rPr lang="cs-CZ" dirty="0"/>
              <a:t>MŠ, ZŠ a </a:t>
            </a:r>
            <a:r>
              <a:rPr lang="cs-CZ" dirty="0" err="1"/>
              <a:t>PrŠ</a:t>
            </a:r>
            <a:r>
              <a:rPr lang="cs-CZ" dirty="0"/>
              <a:t> Trhové Sviny</a:t>
            </a:r>
          </a:p>
          <a:p>
            <a:endParaRPr lang="cs-CZ" dirty="0"/>
          </a:p>
        </p:txBody>
      </p:sp>
    </p:spTree>
    <p:extLst>
      <p:ext uri="{BB962C8B-B14F-4D97-AF65-F5344CB8AC3E}">
        <p14:creationId xmlns:p14="http://schemas.microsoft.com/office/powerpoint/2010/main" val="13012006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2628546593"/>
              </p:ext>
            </p:extLst>
          </p:nvPr>
        </p:nvGraphicFramePr>
        <p:xfrm>
          <a:off x="518161" y="698094"/>
          <a:ext cx="8280920" cy="5552716"/>
        </p:xfrm>
        <a:graphic>
          <a:graphicData uri="http://schemas.openxmlformats.org/drawingml/2006/table">
            <a:tbl>
              <a:tblPr firstRow="1" firstCol="1" bandRow="1">
                <a:tableStyleId>{5940675A-B579-460E-94D1-54222C63F5DA}</a:tableStyleId>
              </a:tblPr>
              <a:tblGrid>
                <a:gridCol w="2253639"/>
                <a:gridCol w="6027281"/>
              </a:tblGrid>
              <a:tr h="266208">
                <a:tc>
                  <a:txBody>
                    <a:bodyPr/>
                    <a:lstStyle/>
                    <a:p>
                      <a:pPr>
                        <a:lnSpc>
                          <a:spcPct val="115000"/>
                        </a:lnSpc>
                        <a:spcAft>
                          <a:spcPts val="0"/>
                        </a:spcAft>
                      </a:pPr>
                      <a:r>
                        <a:rPr lang="cs-CZ" sz="1400" dirty="0">
                          <a:effectLst/>
                          <a:latin typeface="Times New Roman" pitchFamily="18" charset="0"/>
                          <a:cs typeface="Times New Roman" pitchFamily="18" charset="0"/>
                        </a:rPr>
                        <a:t>Anotace</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gn="just"/>
                      <a:r>
                        <a:rPr lang="cs-CZ" sz="1200" b="0" dirty="0" smtClean="0">
                          <a:solidFill>
                            <a:schemeClr val="tx1"/>
                          </a:solidFill>
                          <a:effectLst/>
                          <a:latin typeface="Times New Roman" pitchFamily="18" charset="0"/>
                          <a:ea typeface="Calibri"/>
                          <a:cs typeface="Times New Roman" pitchFamily="18" charset="0"/>
                        </a:rPr>
                        <a:t>Žáci podle obrázku popisují, jakým způsobem Jan</a:t>
                      </a:r>
                      <a:r>
                        <a:rPr lang="cs-CZ" sz="1200" b="0" baseline="0" dirty="0" smtClean="0">
                          <a:solidFill>
                            <a:schemeClr val="tx1"/>
                          </a:solidFill>
                          <a:effectLst/>
                          <a:latin typeface="Times New Roman" pitchFamily="18" charset="0"/>
                          <a:ea typeface="Calibri"/>
                          <a:cs typeface="Times New Roman" pitchFamily="18" charset="0"/>
                        </a:rPr>
                        <a:t> Hus zemřel. Zjišťují, kde leží Kozí Hrádek. Prostřednictvím interaktivního cvičení se dovídají, kdo to byl Zikmund a v jakém příbuzenském vztahu byl s Václavem IV. (mráček se správnou odpovědí doletí na vyhrazené místo, ostatní obláčky zmizí). Žáci se učí základní informace o cestě Jana Husa na církevní koncil do Kostnice (potřebné údaje se objeví po kliknutí myší na červené pole se znakem informace). Žáci se dovídají přezdívku německého císaře Zikmunda (nápovědou jim může být obrázek, který se objeví po kliknutí myší na červené pole s otazníkem). Prostřednictvím interaktivního cvičení určují, kde leží Kostnice (pod kolečkem se správnou odpovědí se objeví „</a:t>
                      </a:r>
                      <a:r>
                        <a:rPr lang="cs-CZ" sz="1200" b="0" baseline="0" dirty="0" err="1" smtClean="0">
                          <a:solidFill>
                            <a:schemeClr val="tx1"/>
                          </a:solidFill>
                          <a:effectLst/>
                          <a:latin typeface="Times New Roman" pitchFamily="18" charset="0"/>
                          <a:ea typeface="Calibri"/>
                          <a:cs typeface="Times New Roman" pitchFamily="18" charset="0"/>
                        </a:rPr>
                        <a:t>smajlík</a:t>
                      </a:r>
                      <a:r>
                        <a:rPr lang="cs-CZ" sz="1200" b="0" baseline="0" dirty="0" smtClean="0">
                          <a:solidFill>
                            <a:schemeClr val="tx1"/>
                          </a:solidFill>
                          <a:effectLst/>
                          <a:latin typeface="Times New Roman" pitchFamily="18" charset="0"/>
                          <a:ea typeface="Calibri"/>
                          <a:cs typeface="Times New Roman" pitchFamily="18" charset="0"/>
                        </a:rPr>
                        <a:t>“, ostatní kolečka zmizí). Žáci se dovídají informace o popravě Jana Husa, podle obrázku popisují, jak poprava probíhala. Skrytým perem škrtají chybné odpovědi v závěrečném opakování.</a:t>
                      </a:r>
                      <a:endParaRPr lang="cs-CZ" sz="1200" b="0" dirty="0">
                        <a:solidFill>
                          <a:schemeClr val="tx1"/>
                        </a:solidFill>
                        <a:effectLst/>
                        <a:latin typeface="Times New Roman" pitchFamily="18" charset="0"/>
                        <a:ea typeface="Calibri"/>
                        <a:cs typeface="Times New Roman" pitchFamily="18" charset="0"/>
                      </a:endParaRPr>
                    </a:p>
                  </a:txBody>
                  <a:tcPr marL="8466" marR="8466" marT="8466" marB="8466" anchor="ctr"/>
                </a:tc>
              </a:tr>
              <a:tr h="597888">
                <a:tc>
                  <a:txBody>
                    <a:bodyPr/>
                    <a:lstStyle/>
                    <a:p>
                      <a:pPr>
                        <a:lnSpc>
                          <a:spcPct val="115000"/>
                        </a:lnSpc>
                        <a:spcAft>
                          <a:spcPts val="0"/>
                        </a:spcAft>
                      </a:pPr>
                      <a:r>
                        <a:rPr lang="cs-CZ" sz="1400" dirty="0">
                          <a:effectLst/>
                          <a:latin typeface="Times New Roman" pitchFamily="18" charset="0"/>
                          <a:cs typeface="Times New Roman" pitchFamily="18" charset="0"/>
                        </a:rPr>
                        <a:t>Autor</a:t>
                      </a:r>
                    </a:p>
                    <a:p>
                      <a:pPr>
                        <a:lnSpc>
                          <a:spcPct val="115000"/>
                        </a:lnSpc>
                        <a:spcAft>
                          <a:spcPts val="0"/>
                        </a:spcAft>
                      </a:pPr>
                      <a:r>
                        <a:rPr lang="cs-CZ" sz="1400" dirty="0">
                          <a:effectLst/>
                          <a:latin typeface="Times New Roman" pitchFamily="18" charset="0"/>
                          <a:cs typeface="Times New Roman" pitchFamily="18" charset="0"/>
                        </a:rPr>
                        <a:t>Období vytvoření materiálu</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Mgr.</a:t>
                      </a:r>
                      <a:r>
                        <a:rPr lang="cs-CZ" sz="1400" baseline="0" dirty="0" smtClean="0">
                          <a:effectLst/>
                          <a:latin typeface="Times New Roman" pitchFamily="18" charset="0"/>
                          <a:cs typeface="Times New Roman" pitchFamily="18" charset="0"/>
                        </a:rPr>
                        <a:t> Ivana Jordánová</a:t>
                      </a:r>
                      <a:endParaRPr lang="cs-CZ" sz="1400" dirty="0">
                        <a:effectLst/>
                        <a:latin typeface="Times New Roman" pitchFamily="18" charset="0"/>
                        <a:cs typeface="Times New Roman" pitchFamily="18" charset="0"/>
                      </a:endParaRPr>
                    </a:p>
                    <a:p>
                      <a:pPr>
                        <a:lnSpc>
                          <a:spcPct val="115000"/>
                        </a:lnSpc>
                        <a:spcAft>
                          <a:spcPts val="1000"/>
                        </a:spcAft>
                      </a:pPr>
                      <a:r>
                        <a:rPr lang="cs-CZ" sz="1400" dirty="0" smtClean="0">
                          <a:effectLst/>
                          <a:latin typeface="Times New Roman" pitchFamily="18" charset="0"/>
                          <a:cs typeface="Times New Roman" pitchFamily="18" charset="0"/>
                        </a:rPr>
                        <a:t>Červenec 2011</a:t>
                      </a:r>
                      <a:endParaRPr lang="cs-CZ" sz="1400" dirty="0">
                        <a:effectLst/>
                        <a:latin typeface="Times New Roman" pitchFamily="18" charset="0"/>
                        <a:ea typeface="Calibri"/>
                        <a:cs typeface="Times New Roman" pitchFamily="18" charset="0"/>
                      </a:endParaRPr>
                    </a:p>
                  </a:txBody>
                  <a:tcPr marL="8466" marR="8466" marT="8466" marB="8466" anchor="ctr"/>
                </a:tc>
              </a:tr>
              <a:tr h="315056">
                <a:tc>
                  <a:txBody>
                    <a:bodyPr/>
                    <a:lstStyle/>
                    <a:p>
                      <a:pPr>
                        <a:lnSpc>
                          <a:spcPct val="115000"/>
                        </a:lnSpc>
                        <a:spcAft>
                          <a:spcPts val="0"/>
                        </a:spcAft>
                      </a:pPr>
                      <a:r>
                        <a:rPr lang="cs-CZ" sz="1400" dirty="0">
                          <a:effectLst/>
                          <a:latin typeface="Times New Roman" pitchFamily="18" charset="0"/>
                          <a:cs typeface="Times New Roman" pitchFamily="18" charset="0"/>
                        </a:rPr>
                        <a:t>Speciální vzdělávací potřeby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baseline="0" dirty="0" smtClean="0">
                          <a:effectLst/>
                          <a:latin typeface="Times New Roman" pitchFamily="18" charset="0"/>
                          <a:cs typeface="Times New Roman" pitchFamily="18" charset="0"/>
                        </a:rPr>
                        <a:t> </a:t>
                      </a:r>
                      <a:r>
                        <a:rPr lang="cs-CZ" sz="1400" dirty="0" smtClean="0">
                          <a:effectLst/>
                          <a:latin typeface="Times New Roman" pitchFamily="18" charset="0"/>
                          <a:cs typeface="Times New Roman" pitchFamily="18" charset="0"/>
                        </a:rPr>
                        <a:t>ADHD</a:t>
                      </a:r>
                      <a:r>
                        <a:rPr lang="cs-CZ" sz="1400" dirty="0">
                          <a:effectLst/>
                          <a:latin typeface="Times New Roman" pitchFamily="18" charset="0"/>
                          <a:cs typeface="Times New Roman" pitchFamily="18" charset="0"/>
                        </a:rPr>
                        <a:t>, dyslexie, dysgrafie</a:t>
                      </a:r>
                      <a:r>
                        <a:rPr lang="cs-CZ" sz="1400" dirty="0" smtClean="0">
                          <a:effectLst/>
                          <a:latin typeface="Times New Roman" pitchFamily="18" charset="0"/>
                          <a:cs typeface="Times New Roman" pitchFamily="18" charset="0"/>
                        </a:rPr>
                        <a:t>,</a:t>
                      </a:r>
                      <a:r>
                        <a:rPr lang="cs-CZ" sz="1400" baseline="0" dirty="0" smtClean="0">
                          <a:effectLst/>
                          <a:latin typeface="Times New Roman" pitchFamily="18" charset="0"/>
                          <a:cs typeface="Times New Roman" pitchFamily="18" charset="0"/>
                        </a:rPr>
                        <a:t> dysortografie, dyskalkulie</a:t>
                      </a:r>
                      <a:endParaRPr lang="cs-CZ" sz="1400" dirty="0">
                        <a:effectLst/>
                        <a:latin typeface="Times New Roman" pitchFamily="18" charset="0"/>
                        <a:cs typeface="Times New Roman" pitchFamily="18" charset="0"/>
                      </a:endParaRPr>
                    </a:p>
                  </a:txBody>
                  <a:tcPr marL="8466" marR="8466" marT="8466" marB="8466" anchor="ctr"/>
                </a:tc>
              </a:tr>
              <a:tr h="625700">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cs-CZ" sz="1400" dirty="0" smtClean="0">
                          <a:effectLst/>
                          <a:latin typeface="Times New Roman" pitchFamily="18" charset="0"/>
                          <a:cs typeface="Times New Roman" pitchFamily="18" charset="0"/>
                        </a:rPr>
                        <a:t>Vzdělávací oblast</a:t>
                      </a:r>
                      <a:endParaRPr lang="cs-CZ" sz="1400" dirty="0" smtClean="0">
                        <a:solidFill>
                          <a:schemeClr val="tx1"/>
                        </a:solidFill>
                        <a:effectLst/>
                        <a:latin typeface="Times New Roman" pitchFamily="18" charset="0"/>
                        <a:cs typeface="Times New Roman" pitchFamily="18" charset="0"/>
                      </a:endParaRPr>
                    </a:p>
                    <a:p>
                      <a:pPr>
                        <a:lnSpc>
                          <a:spcPct val="115000"/>
                        </a:lnSpc>
                        <a:spcAft>
                          <a:spcPts val="0"/>
                        </a:spcAft>
                      </a:pPr>
                      <a:r>
                        <a:rPr lang="cs-CZ" sz="1400" dirty="0" smtClean="0">
                          <a:effectLst/>
                          <a:latin typeface="Times New Roman" pitchFamily="18" charset="0"/>
                          <a:cs typeface="Times New Roman" pitchFamily="18" charset="0"/>
                        </a:rPr>
                        <a:t>Vzdělávací obor</a:t>
                      </a:r>
                      <a:endParaRPr lang="cs-CZ" sz="1400" dirty="0">
                        <a:effectLst/>
                        <a:latin typeface="Times New Roman" pitchFamily="18" charset="0"/>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Člověk a společnost</a:t>
                      </a:r>
                    </a:p>
                    <a:p>
                      <a:pPr>
                        <a:lnSpc>
                          <a:spcPct val="115000"/>
                        </a:lnSpc>
                        <a:spcAft>
                          <a:spcPts val="1000"/>
                        </a:spcAft>
                      </a:pPr>
                      <a:r>
                        <a:rPr lang="cs-CZ" sz="1400" dirty="0" smtClean="0">
                          <a:effectLst/>
                          <a:latin typeface="Times New Roman" pitchFamily="18" charset="0"/>
                          <a:cs typeface="Times New Roman" pitchFamily="18" charset="0"/>
                        </a:rPr>
                        <a:t> Dějepis</a:t>
                      </a:r>
                      <a:endParaRPr lang="cs-CZ" sz="1400" dirty="0">
                        <a:effectLst/>
                        <a:latin typeface="Times New Roman" pitchFamily="18" charset="0"/>
                        <a:cs typeface="Times New Roman" pitchFamily="18" charset="0"/>
                      </a:endParaRPr>
                    </a:p>
                  </a:txBody>
                  <a:tcPr marL="8466" marR="8466" marT="8466" marB="8466" anchor="ctr"/>
                </a:tc>
              </a:tr>
              <a:tr h="437389">
                <a:tc>
                  <a:txBody>
                    <a:bodyPr/>
                    <a:lstStyle/>
                    <a:p>
                      <a:pPr>
                        <a:lnSpc>
                          <a:spcPct val="115000"/>
                        </a:lnSpc>
                        <a:spcAft>
                          <a:spcPts val="0"/>
                        </a:spcAft>
                      </a:pPr>
                      <a:r>
                        <a:rPr lang="cs-CZ" sz="1400" dirty="0" smtClean="0">
                          <a:effectLst/>
                          <a:latin typeface="Times New Roman" pitchFamily="18" charset="0"/>
                          <a:cs typeface="Times New Roman" pitchFamily="18" charset="0"/>
                        </a:rPr>
                        <a:t>Druh učebního</a:t>
                      </a:r>
                      <a:r>
                        <a:rPr lang="cs-CZ" sz="1400" baseline="0" dirty="0" smtClean="0">
                          <a:effectLst/>
                          <a:latin typeface="Times New Roman" pitchFamily="18" charset="0"/>
                          <a:cs typeface="Times New Roman" pitchFamily="18" charset="0"/>
                        </a:rPr>
                        <a:t> materiálu</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Interaktivní DUM</a:t>
                      </a:r>
                      <a:endParaRPr lang="cs-CZ" sz="1400" dirty="0">
                        <a:effectLst/>
                        <a:latin typeface="Times New Roman" pitchFamily="18" charset="0"/>
                        <a:ea typeface="Calibri"/>
                        <a:cs typeface="Times New Roman" pitchFamily="18" charset="0"/>
                      </a:endParaRPr>
                    </a:p>
                  </a:txBody>
                  <a:tcPr marL="8466" marR="8466" marT="8466" marB="8466" anchor="ctr"/>
                </a:tc>
              </a:tr>
              <a:tr h="399083">
                <a:tc>
                  <a:txBody>
                    <a:bodyPr/>
                    <a:lstStyle/>
                    <a:p>
                      <a:pPr>
                        <a:lnSpc>
                          <a:spcPct val="115000"/>
                        </a:lnSpc>
                        <a:spcAft>
                          <a:spcPts val="0"/>
                        </a:spcAft>
                      </a:pPr>
                      <a:r>
                        <a:rPr lang="cs-CZ" sz="1400" dirty="0">
                          <a:effectLst/>
                          <a:latin typeface="Times New Roman" pitchFamily="18" charset="0"/>
                          <a:cs typeface="Times New Roman" pitchFamily="18" charset="0"/>
                        </a:rPr>
                        <a:t>Druh interaktivity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Využití interaktivní tabule a práce s</a:t>
                      </a:r>
                      <a:r>
                        <a:rPr lang="cs-CZ" sz="1400" baseline="0" dirty="0" smtClean="0">
                          <a:effectLst/>
                          <a:latin typeface="Times New Roman" pitchFamily="18" charset="0"/>
                          <a:cs typeface="Times New Roman" pitchFamily="18" charset="0"/>
                        </a:rPr>
                        <a:t> </a:t>
                      </a:r>
                      <a:r>
                        <a:rPr lang="cs-CZ" sz="1400" baseline="0" dirty="0" smtClean="0">
                          <a:effectLst/>
                          <a:latin typeface="Times New Roman" pitchFamily="18" charset="0"/>
                          <a:cs typeface="Times New Roman" pitchFamily="18" charset="0"/>
                        </a:rPr>
                        <a:t>PC</a:t>
                      </a:r>
                    </a:p>
                    <a:p>
                      <a:pPr marL="0" marR="0" indent="0" algn="l" defTabSz="914400" rtl="0" eaLnBrk="1" fontAlgn="auto" latinLnBrk="0" hangingPunct="1">
                        <a:lnSpc>
                          <a:spcPct val="115000"/>
                        </a:lnSpc>
                        <a:spcBef>
                          <a:spcPts val="0"/>
                        </a:spcBef>
                        <a:spcAft>
                          <a:spcPts val="0"/>
                        </a:spcAft>
                        <a:buClrTx/>
                        <a:buSzTx/>
                        <a:buFontTx/>
                        <a:buNone/>
                        <a:tabLst/>
                        <a:defRPr/>
                      </a:pPr>
                      <a:r>
                        <a:rPr lang="cs-CZ" sz="1400" dirty="0" smtClean="0">
                          <a:latin typeface="Times New Roman" pitchFamily="18" charset="0"/>
                          <a:cs typeface="Times New Roman" pitchFamily="18" charset="0"/>
                        </a:rPr>
                        <a:t>Možnost dopisovat rukopisné poznámky přes skrytá tlačítka v rámci nového  softwaru</a:t>
                      </a:r>
                      <a:endParaRPr lang="cs-CZ" sz="1200" dirty="0" smtClean="0">
                        <a:latin typeface="Times New Roman" pitchFamily="18" charset="0"/>
                        <a:cs typeface="Times New Roman" pitchFamily="18" charset="0"/>
                      </a:endParaRPr>
                    </a:p>
                  </a:txBody>
                  <a:tcPr marL="8466" marR="8466" marT="8466" marB="8466" anchor="ctr"/>
                </a:tc>
              </a:tr>
              <a:tr h="360040">
                <a:tc>
                  <a:txBody>
                    <a:bodyPr/>
                    <a:lstStyle/>
                    <a:p>
                      <a:pPr>
                        <a:lnSpc>
                          <a:spcPct val="115000"/>
                        </a:lnSpc>
                        <a:spcAft>
                          <a:spcPts val="0"/>
                        </a:spcAft>
                      </a:pPr>
                      <a:r>
                        <a:rPr lang="cs-CZ" sz="1400" dirty="0">
                          <a:effectLst/>
                          <a:latin typeface="Times New Roman" pitchFamily="18" charset="0"/>
                          <a:cs typeface="Times New Roman" pitchFamily="18" charset="0"/>
                        </a:rPr>
                        <a:t>Cílová skupina</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a:effectLst/>
                          <a:latin typeface="Times New Roman" pitchFamily="18" charset="0"/>
                          <a:cs typeface="Times New Roman" pitchFamily="18" charset="0"/>
                        </a:rPr>
                        <a:t> </a:t>
                      </a:r>
                      <a:r>
                        <a:rPr lang="cs-CZ" sz="1400" dirty="0" smtClean="0">
                          <a:effectLst/>
                          <a:latin typeface="Times New Roman" pitchFamily="18" charset="0"/>
                          <a:cs typeface="Times New Roman" pitchFamily="18" charset="0"/>
                        </a:rPr>
                        <a:t>Žák </a:t>
                      </a:r>
                      <a:r>
                        <a:rPr lang="cs-CZ" sz="1400" kern="1200" dirty="0" smtClean="0">
                          <a:effectLst/>
                          <a:latin typeface="Times New Roman" pitchFamily="18" charset="0"/>
                          <a:cs typeface="Times New Roman" pitchFamily="18" charset="0"/>
                        </a:rPr>
                        <a:t>s lehkým mentálním postižením</a:t>
                      </a:r>
                      <a:endParaRPr lang="cs-CZ" sz="1400" dirty="0">
                        <a:effectLst/>
                        <a:latin typeface="Times New Roman" pitchFamily="18" charset="0"/>
                        <a:cs typeface="Times New Roman" pitchFamily="18" charset="0"/>
                      </a:endParaRPr>
                    </a:p>
                  </a:txBody>
                  <a:tcPr marL="8466" marR="8466" marT="8466" marB="8466" anchor="ctr"/>
                </a:tc>
              </a:tr>
              <a:tr h="345284">
                <a:tc>
                  <a:txBody>
                    <a:bodyPr/>
                    <a:lstStyle/>
                    <a:p>
                      <a:pPr>
                        <a:lnSpc>
                          <a:spcPct val="115000"/>
                        </a:lnSpc>
                        <a:spcAft>
                          <a:spcPts val="0"/>
                        </a:spcAft>
                      </a:pPr>
                      <a:r>
                        <a:rPr lang="cs-CZ" sz="1400" dirty="0">
                          <a:effectLst/>
                          <a:latin typeface="Times New Roman" pitchFamily="18" charset="0"/>
                          <a:cs typeface="Times New Roman" pitchFamily="18" charset="0"/>
                        </a:rPr>
                        <a:t>Stupeň a typ vzdělávání</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kern="1200" dirty="0" smtClean="0">
                          <a:effectLst/>
                          <a:latin typeface="Times New Roman" pitchFamily="18" charset="0"/>
                          <a:cs typeface="Times New Roman" pitchFamily="18" charset="0"/>
                        </a:rPr>
                        <a:t> Základní škola praktická – 2. stupeň </a:t>
                      </a:r>
                      <a:endParaRPr lang="cs-CZ" sz="1400" dirty="0">
                        <a:effectLst/>
                        <a:latin typeface="Times New Roman" pitchFamily="18" charset="0"/>
                        <a:ea typeface="Calibri"/>
                        <a:cs typeface="Times New Roman" pitchFamily="18" charset="0"/>
                      </a:endParaRPr>
                    </a:p>
                  </a:txBody>
                  <a:tcPr marL="8466" marR="8466" marT="8466" marB="8466" anchor="ctr"/>
                </a:tc>
              </a:tr>
              <a:tr h="292224">
                <a:tc>
                  <a:txBody>
                    <a:bodyPr/>
                    <a:lstStyle/>
                    <a:p>
                      <a:pPr>
                        <a:lnSpc>
                          <a:spcPct val="115000"/>
                        </a:lnSpc>
                        <a:spcAft>
                          <a:spcPts val="0"/>
                        </a:spcAft>
                      </a:pPr>
                      <a:r>
                        <a:rPr lang="cs-CZ" sz="1400" dirty="0">
                          <a:effectLst/>
                          <a:latin typeface="Times New Roman" pitchFamily="18" charset="0"/>
                          <a:cs typeface="Times New Roman" pitchFamily="18" charset="0"/>
                        </a:rPr>
                        <a:t>Typická věková skupina</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13 – 15 let, 7. ročník</a:t>
                      </a:r>
                      <a:endParaRPr lang="cs-CZ" sz="1400" dirty="0">
                        <a:effectLst/>
                        <a:latin typeface="Times New Roman" pitchFamily="18" charset="0"/>
                        <a:ea typeface="Calibri"/>
                        <a:cs typeface="Times New Roman" pitchFamily="18" charset="0"/>
                      </a:endParaRPr>
                    </a:p>
                  </a:txBody>
                  <a:tcPr marL="8466" marR="8466" marT="8466" marB="8466" anchor="ctr"/>
                </a:tc>
              </a:tr>
            </a:tbl>
          </a:graphicData>
        </a:graphic>
      </p:graphicFrame>
      <p:sp>
        <p:nvSpPr>
          <p:cNvPr id="3" name="TextovéPole 2"/>
          <p:cNvSpPr txBox="1"/>
          <p:nvPr/>
        </p:nvSpPr>
        <p:spPr>
          <a:xfrm>
            <a:off x="518161" y="293665"/>
            <a:ext cx="8280920" cy="369332"/>
          </a:xfrm>
          <a:prstGeom prst="rect">
            <a:avLst/>
          </a:prstGeom>
          <a:noFill/>
        </p:spPr>
        <p:txBody>
          <a:bodyPr wrap="square" rtlCol="0">
            <a:spAutoFit/>
          </a:bodyPr>
          <a:lstStyle/>
          <a:p>
            <a:r>
              <a:rPr lang="cs-CZ" dirty="0">
                <a:latin typeface="Times New Roman" pitchFamily="18" charset="0"/>
                <a:cs typeface="Times New Roman" pitchFamily="18" charset="0"/>
              </a:rPr>
              <a:t>Identifikátor materiálu: III/2 Inovace a zkvalitnění výuky </a:t>
            </a:r>
            <a:r>
              <a:rPr lang="cs-CZ" dirty="0" smtClean="0">
                <a:latin typeface="Times New Roman" pitchFamily="18" charset="0"/>
                <a:cs typeface="Times New Roman" pitchFamily="18" charset="0"/>
              </a:rPr>
              <a:t>prostřednictvím </a:t>
            </a:r>
            <a:r>
              <a:rPr lang="cs-CZ" dirty="0">
                <a:latin typeface="Times New Roman" pitchFamily="18" charset="0"/>
                <a:cs typeface="Times New Roman" pitchFamily="18" charset="0"/>
              </a:rPr>
              <a:t>ICT, </a:t>
            </a:r>
            <a:r>
              <a:rPr lang="cs-CZ" dirty="0" smtClean="0">
                <a:latin typeface="Times New Roman" pitchFamily="18" charset="0"/>
                <a:cs typeface="Times New Roman" pitchFamily="18" charset="0"/>
              </a:rPr>
              <a:t>13</a:t>
            </a:r>
            <a:endParaRPr lang="cs-CZ" dirty="0">
              <a:latin typeface="Times New Roman" pitchFamily="18" charset="0"/>
              <a:cs typeface="Times New Roman" pitchFamily="18" charset="0"/>
            </a:endParaRPr>
          </a:p>
        </p:txBody>
      </p:sp>
    </p:spTree>
    <p:extLst>
      <p:ext uri="{BB962C8B-B14F-4D97-AF65-F5344CB8AC3E}">
        <p14:creationId xmlns:p14="http://schemas.microsoft.com/office/powerpoint/2010/main" val="253279081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8229600" cy="6336704"/>
          </a:xfrm>
          <a:ln/>
          <a:effectLst>
            <a:glow rad="228600">
              <a:schemeClr val="accent1">
                <a:satMod val="175000"/>
                <a:alpha val="40000"/>
              </a:schemeClr>
            </a:glow>
            <a:outerShdw blurRad="40000" dist="20000" dir="5400000" rotWithShape="0">
              <a:srgbClr val="000000">
                <a:alpha val="38000"/>
              </a:srgbClr>
            </a:outerShdw>
          </a:effectLst>
        </p:spPr>
        <p:style>
          <a:lnRef idx="1">
            <a:schemeClr val="accent5"/>
          </a:lnRef>
          <a:fillRef idx="2">
            <a:schemeClr val="accent5"/>
          </a:fillRef>
          <a:effectRef idx="1">
            <a:schemeClr val="accent5"/>
          </a:effectRef>
          <a:fontRef idx="minor">
            <a:schemeClr val="dk1"/>
          </a:fontRef>
        </p:style>
        <p:txBody>
          <a:bodyPr>
            <a:noAutofit/>
          </a:bodyPr>
          <a:lstStyle/>
          <a:p>
            <a:r>
              <a:rPr lang="cs-CZ" sz="8800" b="1" dirty="0" smtClean="0">
                <a:effectLst>
                  <a:outerShdw blurRad="38100" dist="38100" dir="2700000" algn="tl">
                    <a:srgbClr val="000000">
                      <a:alpha val="43137"/>
                    </a:srgbClr>
                  </a:outerShdw>
                </a:effectLst>
              </a:rPr>
              <a:t/>
            </a:r>
            <a:br>
              <a:rPr lang="cs-CZ" sz="8800" b="1" dirty="0" smtClean="0">
                <a:effectLst>
                  <a:outerShdw blurRad="38100" dist="38100" dir="2700000" algn="tl">
                    <a:srgbClr val="000000">
                      <a:alpha val="43137"/>
                    </a:srgbClr>
                  </a:outerShdw>
                </a:effectLst>
              </a:rPr>
            </a:br>
            <a:r>
              <a:rPr lang="cs-CZ" sz="8800" b="1" dirty="0" smtClean="0">
                <a:effectLst>
                  <a:outerShdw blurRad="38100" dist="38100" dir="2700000" algn="tl">
                    <a:srgbClr val="000000">
                      <a:alpha val="43137"/>
                    </a:srgbClr>
                  </a:outerShdw>
                </a:effectLst>
              </a:rPr>
              <a:t>Smrt Jana Husa</a:t>
            </a:r>
            <a:br>
              <a:rPr lang="cs-CZ" sz="8800" b="1" dirty="0" smtClean="0">
                <a:effectLst>
                  <a:outerShdw blurRad="38100" dist="38100" dir="2700000" algn="tl">
                    <a:srgbClr val="000000">
                      <a:alpha val="43137"/>
                    </a:srgbClr>
                  </a:outerShdw>
                </a:effectLst>
              </a:rPr>
            </a:br>
            <a:endParaRPr lang="cs-CZ" sz="8800" b="1" dirty="0">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File:Jan Hus at the Stake.jpg">
            <a:hlinkClick r:id="rId2"/>
          </p:cNvPr>
          <p:cNvPicPr>
            <a:picLocks noChangeAspect="1" noChangeArrowheads="1"/>
          </p:cNvPicPr>
          <p:nvPr/>
        </p:nvPicPr>
        <p:blipFill>
          <a:blip r:embed="rId3" cstate="print"/>
          <a:srcRect/>
          <a:stretch>
            <a:fillRect/>
          </a:stretch>
        </p:blipFill>
        <p:spPr bwMode="auto">
          <a:xfrm>
            <a:off x="4283968" y="188640"/>
            <a:ext cx="4176464" cy="6538563"/>
          </a:xfrm>
          <a:prstGeom prst="rect">
            <a:avLst/>
          </a:prstGeom>
          <a:noFill/>
          <a:effectLst>
            <a:glow rad="228600">
              <a:schemeClr val="accent1">
                <a:satMod val="175000"/>
                <a:alpha val="40000"/>
              </a:schemeClr>
            </a:glow>
          </a:effectLst>
        </p:spPr>
      </p:pic>
      <p:sp>
        <p:nvSpPr>
          <p:cNvPr id="2" name="TextovéPole 1"/>
          <p:cNvSpPr txBox="1"/>
          <p:nvPr/>
        </p:nvSpPr>
        <p:spPr>
          <a:xfrm>
            <a:off x="467544" y="476672"/>
            <a:ext cx="8424936" cy="5078313"/>
          </a:xfrm>
          <a:prstGeom prst="rect">
            <a:avLst/>
          </a:prstGeom>
          <a:noFill/>
        </p:spPr>
        <p:txBody>
          <a:bodyPr wrap="square" rtlCol="0">
            <a:spAutoFit/>
          </a:bodyPr>
          <a:lstStyle/>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a:p>
        </p:txBody>
      </p:sp>
      <p:sp>
        <p:nvSpPr>
          <p:cNvPr id="4" name="TextovéPole 3"/>
          <p:cNvSpPr txBox="1"/>
          <p:nvPr/>
        </p:nvSpPr>
        <p:spPr>
          <a:xfrm>
            <a:off x="395536" y="260648"/>
            <a:ext cx="3744416" cy="6401753"/>
          </a:xfrm>
          <a:prstGeom prst="rect">
            <a:avLst/>
          </a:prstGeom>
          <a:effectLst>
            <a:glow rad="228600">
              <a:schemeClr val="accent1">
                <a:satMod val="175000"/>
                <a:alpha val="40000"/>
              </a:schemeClr>
            </a:glow>
            <a:outerShdw blurRad="40000" dist="20000" dir="5400000" rotWithShape="0">
              <a:srgbClr val="000000">
                <a:alpha val="38000"/>
              </a:srgbClr>
            </a:outerShdw>
          </a:effectLst>
        </p:spPr>
        <p:style>
          <a:lnRef idx="1">
            <a:schemeClr val="accent5"/>
          </a:lnRef>
          <a:fillRef idx="2">
            <a:schemeClr val="accent5"/>
          </a:fillRef>
          <a:effectRef idx="1">
            <a:schemeClr val="accent5"/>
          </a:effectRef>
          <a:fontRef idx="minor">
            <a:schemeClr val="dk1"/>
          </a:fontRef>
        </p:style>
        <p:txBody>
          <a:bodyPr wrap="square" rtlCol="0">
            <a:spAutoFit/>
          </a:bodyPr>
          <a:lstStyle/>
          <a:p>
            <a:endParaRPr lang="cs-CZ" dirty="0" smtClean="0"/>
          </a:p>
          <a:p>
            <a:endParaRPr lang="cs-CZ" sz="2800" b="1" dirty="0"/>
          </a:p>
          <a:p>
            <a:r>
              <a:rPr lang="cs-CZ" sz="2800" b="1" dirty="0" smtClean="0"/>
              <a:t>Mistr Jan Hus</a:t>
            </a:r>
          </a:p>
          <a:p>
            <a:endParaRPr lang="cs-CZ" sz="2800" b="1" dirty="0" smtClean="0"/>
          </a:p>
          <a:p>
            <a:endParaRPr lang="cs-CZ" sz="2800" b="1" dirty="0" smtClean="0"/>
          </a:p>
          <a:p>
            <a:endParaRPr lang="cs-CZ" sz="2800" b="1" dirty="0" smtClean="0"/>
          </a:p>
          <a:p>
            <a:endParaRPr lang="cs-CZ" sz="2800" b="1" dirty="0" smtClean="0"/>
          </a:p>
          <a:p>
            <a:endParaRPr lang="cs-CZ" sz="2800" b="1" dirty="0" smtClean="0"/>
          </a:p>
          <a:p>
            <a:r>
              <a:rPr lang="cs-CZ" sz="2800" dirty="0" smtClean="0"/>
              <a:t>	Popiš, co vidíš </a:t>
            </a:r>
          </a:p>
          <a:p>
            <a:r>
              <a:rPr lang="cs-CZ" sz="2800" dirty="0" smtClean="0"/>
              <a:t>	na obrázku.</a:t>
            </a:r>
          </a:p>
          <a:p>
            <a:endParaRPr lang="cs-CZ" sz="2800" b="1" dirty="0" smtClean="0"/>
          </a:p>
          <a:p>
            <a:endParaRPr lang="cs-CZ" sz="2800" b="1" dirty="0" smtClean="0"/>
          </a:p>
          <a:p>
            <a:endParaRPr lang="cs-CZ" sz="2800" b="1" dirty="0" smtClean="0"/>
          </a:p>
          <a:p>
            <a:endParaRPr lang="cs-CZ" sz="2800" b="1" dirty="0" smtClean="0"/>
          </a:p>
          <a:p>
            <a:endParaRPr lang="cs-CZ" sz="2800" b="1" dirty="0" smtClean="0"/>
          </a:p>
        </p:txBody>
      </p:sp>
      <p:sp>
        <p:nvSpPr>
          <p:cNvPr id="5" name="Rectangle 6"/>
          <p:cNvSpPr>
            <a:spLocks noChangeArrowheads="1"/>
          </p:cNvSpPr>
          <p:nvPr/>
        </p:nvSpPr>
        <p:spPr bwMode="auto">
          <a:xfrm>
            <a:off x="4355976" y="260648"/>
            <a:ext cx="288032" cy="287337"/>
          </a:xfrm>
          <a:prstGeom prst="rect">
            <a:avLst/>
          </a:prstGeom>
          <a:solidFill>
            <a:schemeClr val="accent1"/>
          </a:solidFill>
          <a:ln w="9525">
            <a:solidFill>
              <a:schemeClr val="tx1"/>
            </a:solidFill>
            <a:miter lim="800000"/>
            <a:headEnd/>
            <a:tailEnd/>
          </a:ln>
          <a:effectLst/>
        </p:spPr>
        <p:txBody>
          <a:bodyPr wrap="none" anchor="ctr"/>
          <a:lstStyle/>
          <a:p>
            <a:pPr algn="ctr"/>
            <a:r>
              <a:rPr lang="cs-CZ" dirty="0" smtClean="0"/>
              <a:t>1</a:t>
            </a:r>
            <a:endParaRPr lang="cs-CZ"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560" y="404664"/>
            <a:ext cx="8229600" cy="864096"/>
          </a:xfrm>
          <a:effectLst>
            <a:glow rad="228600">
              <a:schemeClr val="accent1">
                <a:satMod val="175000"/>
                <a:alpha val="40000"/>
              </a:schemeClr>
            </a:glow>
            <a:outerShdw blurRad="40000" dist="20000" dir="5400000" rotWithShape="0">
              <a:srgbClr val="000000">
                <a:alpha val="38000"/>
              </a:srgbClr>
            </a:outerShdw>
          </a:effectLst>
        </p:spPr>
        <p:style>
          <a:lnRef idx="1">
            <a:schemeClr val="accent5"/>
          </a:lnRef>
          <a:fillRef idx="2">
            <a:schemeClr val="accent5"/>
          </a:fillRef>
          <a:effectRef idx="1">
            <a:schemeClr val="accent5"/>
          </a:effectRef>
          <a:fontRef idx="minor">
            <a:schemeClr val="dk1"/>
          </a:fontRef>
        </p:style>
        <p:txBody>
          <a:bodyPr>
            <a:normAutofit/>
          </a:bodyPr>
          <a:lstStyle/>
          <a:p>
            <a:r>
              <a:rPr lang="cs-CZ" b="1" dirty="0" smtClean="0"/>
              <a:t>Kozí Hrádek</a:t>
            </a:r>
            <a:endParaRPr lang="cs-CZ" sz="2700" b="1" dirty="0"/>
          </a:p>
        </p:txBody>
      </p:sp>
      <p:sp>
        <p:nvSpPr>
          <p:cNvPr id="3" name="Zástupný symbol pro obsah 2"/>
          <p:cNvSpPr>
            <a:spLocks noGrp="1"/>
          </p:cNvSpPr>
          <p:nvPr>
            <p:ph idx="1"/>
          </p:nvPr>
        </p:nvSpPr>
        <p:spPr>
          <a:xfrm>
            <a:off x="611560" y="1556792"/>
            <a:ext cx="8229600" cy="4896544"/>
          </a:xfrm>
          <a:effectLst>
            <a:glow rad="228600">
              <a:schemeClr val="accent1">
                <a:satMod val="175000"/>
                <a:alpha val="40000"/>
              </a:schemeClr>
            </a:glow>
            <a:outerShdw blurRad="40000" dist="20000" dir="5400000" rotWithShape="0">
              <a:srgbClr val="000000">
                <a:alpha val="38000"/>
              </a:srgbClr>
            </a:outerShdw>
          </a:effectLst>
        </p:spPr>
        <p:style>
          <a:lnRef idx="1">
            <a:schemeClr val="accent5"/>
          </a:lnRef>
          <a:fillRef idx="2">
            <a:schemeClr val="accent5"/>
          </a:fillRef>
          <a:effectRef idx="1">
            <a:schemeClr val="accent5"/>
          </a:effectRef>
          <a:fontRef idx="minor">
            <a:schemeClr val="dk1"/>
          </a:fontRef>
        </p:style>
        <p:txBody>
          <a:bodyPr>
            <a:normAutofit lnSpcReduction="10000"/>
          </a:bodyPr>
          <a:lstStyle/>
          <a:p>
            <a:r>
              <a:rPr lang="cs-CZ" sz="3600" dirty="0" smtClean="0"/>
              <a:t>Po vyhnání z Prahy kázal Jan Hus na venkově, především na </a:t>
            </a:r>
            <a:r>
              <a:rPr lang="cs-CZ" sz="3600" b="1" dirty="0" smtClean="0"/>
              <a:t>Kozím Hrádku</a:t>
            </a:r>
            <a:r>
              <a:rPr lang="cs-CZ" sz="3600" dirty="0" smtClean="0"/>
              <a:t>.</a:t>
            </a:r>
          </a:p>
          <a:p>
            <a:r>
              <a:rPr lang="cs-CZ" sz="3600" dirty="0" smtClean="0"/>
              <a:t>Kde se Kozí Hrádek nachází?</a:t>
            </a:r>
          </a:p>
          <a:p>
            <a:endParaRPr lang="cs-CZ" sz="2000" dirty="0" smtClean="0"/>
          </a:p>
          <a:p>
            <a:pPr>
              <a:buNone/>
            </a:pPr>
            <a:r>
              <a:rPr lang="cs-CZ" sz="3600" b="1" dirty="0" smtClean="0">
                <a:solidFill>
                  <a:srgbClr val="7030A0"/>
                </a:solidFill>
              </a:rPr>
              <a:t>a, u Prahy</a:t>
            </a:r>
          </a:p>
          <a:p>
            <a:pPr>
              <a:buNone/>
            </a:pPr>
            <a:r>
              <a:rPr lang="cs-CZ" sz="3600" b="1" dirty="0" smtClean="0">
                <a:solidFill>
                  <a:srgbClr val="7030A0"/>
                </a:solidFill>
              </a:rPr>
              <a:t>b, u Tábora</a:t>
            </a:r>
          </a:p>
          <a:p>
            <a:pPr>
              <a:buNone/>
            </a:pPr>
            <a:r>
              <a:rPr lang="cs-CZ" sz="3600" b="1" dirty="0" smtClean="0">
                <a:solidFill>
                  <a:srgbClr val="7030A0"/>
                </a:solidFill>
              </a:rPr>
              <a:t>c, u Brna</a:t>
            </a:r>
          </a:p>
          <a:p>
            <a:pPr>
              <a:buNone/>
            </a:pPr>
            <a:endParaRPr lang="cs-CZ" sz="2000" dirty="0" smtClean="0"/>
          </a:p>
          <a:p>
            <a:pPr>
              <a:buNone/>
            </a:pPr>
            <a:r>
              <a:rPr lang="cs-CZ" sz="2000" dirty="0" smtClean="0"/>
              <a:t>(Správnou odpověď zaškrtni skrytým perem.)</a:t>
            </a:r>
            <a:endParaRPr lang="cs-CZ" dirty="0" smtClean="0"/>
          </a:p>
        </p:txBody>
      </p:sp>
      <p:cxnSp>
        <p:nvCxnSpPr>
          <p:cNvPr id="18" name="Přímá spojovací čára 17"/>
          <p:cNvCxnSpPr/>
          <p:nvPr/>
        </p:nvCxnSpPr>
        <p:spPr>
          <a:xfrm flipH="1" flipV="1">
            <a:off x="2606080" y="3623320"/>
            <a:ext cx="21704" cy="21704"/>
          </a:xfrm>
          <a:prstGeom prst="line">
            <a:avLst/>
          </a:prstGeom>
        </p:spPr>
        <p:style>
          <a:lnRef idx="1">
            <a:schemeClr val="accent1"/>
          </a:lnRef>
          <a:fillRef idx="0">
            <a:schemeClr val="accent1"/>
          </a:fillRef>
          <a:effectRef idx="0">
            <a:schemeClr val="accent1"/>
          </a:effectRef>
          <a:fontRef idx="minor">
            <a:schemeClr val="tx1"/>
          </a:fontRef>
        </p:style>
      </p:cxnSp>
      <p:pic>
        <p:nvPicPr>
          <p:cNvPr id="1026" name="Picture 2" descr="C:\Temp\Dočasné soubory Internetu\Content.IE5\DHQMYV7H\MC900324454[1].wmf"/>
          <p:cNvPicPr>
            <a:picLocks noChangeAspect="1" noChangeArrowheads="1"/>
          </p:cNvPicPr>
          <p:nvPr/>
        </p:nvPicPr>
        <p:blipFill>
          <a:blip r:embed="rId2" cstate="print"/>
          <a:srcRect/>
          <a:stretch>
            <a:fillRect/>
          </a:stretch>
        </p:blipFill>
        <p:spPr bwMode="auto">
          <a:xfrm>
            <a:off x="6228184" y="3717031"/>
            <a:ext cx="2088232" cy="2106089"/>
          </a:xfrm>
          <a:prstGeom prst="rect">
            <a:avLst/>
          </a:prstGeom>
          <a:noFill/>
        </p:spPr>
      </p:pic>
      <p:sp>
        <p:nvSpPr>
          <p:cNvPr id="7" name="Šipka doleva 6"/>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560" y="404664"/>
            <a:ext cx="8229600" cy="864096"/>
          </a:xfrm>
          <a:effectLst>
            <a:glow rad="228600">
              <a:schemeClr val="accent1">
                <a:satMod val="175000"/>
                <a:alpha val="40000"/>
              </a:schemeClr>
            </a:glow>
            <a:outerShdw blurRad="40000" dist="20000" dir="5400000" rotWithShape="0">
              <a:srgbClr val="000000">
                <a:alpha val="38000"/>
              </a:srgbClr>
            </a:outerShdw>
          </a:effectLst>
        </p:spPr>
        <p:style>
          <a:lnRef idx="1">
            <a:schemeClr val="accent5"/>
          </a:lnRef>
          <a:fillRef idx="2">
            <a:schemeClr val="accent5"/>
          </a:fillRef>
          <a:effectRef idx="1">
            <a:schemeClr val="accent5"/>
          </a:effectRef>
          <a:fontRef idx="minor">
            <a:schemeClr val="dk1"/>
          </a:fontRef>
        </p:style>
        <p:txBody>
          <a:bodyPr>
            <a:normAutofit/>
          </a:bodyPr>
          <a:lstStyle/>
          <a:p>
            <a:r>
              <a:rPr lang="cs-CZ" b="1" dirty="0" smtClean="0"/>
              <a:t>Zikmund</a:t>
            </a:r>
            <a:endParaRPr lang="cs-CZ" sz="2700" b="1" dirty="0"/>
          </a:p>
        </p:txBody>
      </p:sp>
      <p:sp>
        <p:nvSpPr>
          <p:cNvPr id="3" name="Zástupný symbol pro obsah 2"/>
          <p:cNvSpPr>
            <a:spLocks noGrp="1"/>
          </p:cNvSpPr>
          <p:nvPr>
            <p:ph idx="1"/>
          </p:nvPr>
        </p:nvSpPr>
        <p:spPr>
          <a:xfrm>
            <a:off x="611560" y="1556792"/>
            <a:ext cx="8229600" cy="4896544"/>
          </a:xfrm>
          <a:effectLst>
            <a:glow rad="228600">
              <a:schemeClr val="accent1">
                <a:satMod val="175000"/>
                <a:alpha val="40000"/>
              </a:schemeClr>
            </a:glow>
            <a:outerShdw blurRad="40000" dist="20000" dir="5400000" rotWithShape="0">
              <a:srgbClr val="000000">
                <a:alpha val="38000"/>
              </a:srgbClr>
            </a:outerShdw>
          </a:effectLst>
        </p:spPr>
        <p:style>
          <a:lnRef idx="1">
            <a:schemeClr val="accent5"/>
          </a:lnRef>
          <a:fillRef idx="2">
            <a:schemeClr val="accent5"/>
          </a:fillRef>
          <a:effectRef idx="1">
            <a:schemeClr val="accent5"/>
          </a:effectRef>
          <a:fontRef idx="minor">
            <a:schemeClr val="dk1"/>
          </a:fontRef>
        </p:style>
        <p:txBody>
          <a:bodyPr>
            <a:normAutofit/>
          </a:bodyPr>
          <a:lstStyle/>
          <a:p>
            <a:r>
              <a:rPr lang="cs-CZ" sz="3600" dirty="0" smtClean="0"/>
              <a:t>Císař Zikmund Janu Husovi poradil, aby své učení ospravedlnil </a:t>
            </a:r>
            <a:r>
              <a:rPr lang="cs-CZ" sz="3600" b="1" dirty="0" smtClean="0"/>
              <a:t>na církevním shromáždění v Kostnic</a:t>
            </a:r>
            <a:r>
              <a:rPr lang="cs-CZ" sz="3600" dirty="0" smtClean="0"/>
              <a:t>i.</a:t>
            </a:r>
          </a:p>
          <a:p>
            <a:r>
              <a:rPr lang="cs-CZ" sz="3600" dirty="0" smtClean="0"/>
              <a:t>Zikmund byl bratr_________________.</a:t>
            </a:r>
          </a:p>
          <a:p>
            <a:endParaRPr lang="cs-CZ" sz="3600" dirty="0"/>
          </a:p>
          <a:p>
            <a:endParaRPr lang="cs-CZ" sz="2000" dirty="0" smtClean="0"/>
          </a:p>
          <a:p>
            <a:endParaRPr lang="cs-CZ" sz="2000" dirty="0"/>
          </a:p>
          <a:p>
            <a:r>
              <a:rPr lang="cs-CZ" sz="2000" dirty="0" smtClean="0"/>
              <a:t>(Odpověď se správnou odpovědí doletí po kliknutí myší na vyhrazené místo.)</a:t>
            </a:r>
          </a:p>
        </p:txBody>
      </p:sp>
      <p:cxnSp>
        <p:nvCxnSpPr>
          <p:cNvPr id="18" name="Přímá spojovací čára 17"/>
          <p:cNvCxnSpPr/>
          <p:nvPr/>
        </p:nvCxnSpPr>
        <p:spPr>
          <a:xfrm flipH="1" flipV="1">
            <a:off x="2606080" y="3623320"/>
            <a:ext cx="21704" cy="21704"/>
          </a:xfrm>
          <a:prstGeom prst="line">
            <a:avLst/>
          </a:prstGeom>
        </p:spPr>
        <p:style>
          <a:lnRef idx="1">
            <a:schemeClr val="accent1"/>
          </a:lnRef>
          <a:fillRef idx="0">
            <a:schemeClr val="accent1"/>
          </a:fillRef>
          <a:effectRef idx="0">
            <a:schemeClr val="accent1"/>
          </a:effectRef>
          <a:fontRef idx="minor">
            <a:schemeClr val="tx1"/>
          </a:fontRef>
        </p:style>
      </p:cxnSp>
      <p:sp>
        <p:nvSpPr>
          <p:cNvPr id="6" name="Mrak 5"/>
          <p:cNvSpPr/>
          <p:nvPr/>
        </p:nvSpPr>
        <p:spPr>
          <a:xfrm>
            <a:off x="971600" y="4077072"/>
            <a:ext cx="2304256" cy="1130424"/>
          </a:xfrm>
          <a:prstGeom prst="cloud">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cs-CZ" sz="2400" b="1" dirty="0" smtClean="0"/>
              <a:t>Jana Husa</a:t>
            </a:r>
            <a:endParaRPr lang="cs-CZ" sz="2400" b="1" dirty="0"/>
          </a:p>
        </p:txBody>
      </p:sp>
      <p:sp>
        <p:nvSpPr>
          <p:cNvPr id="8" name="Mrak 7"/>
          <p:cNvSpPr/>
          <p:nvPr/>
        </p:nvSpPr>
        <p:spPr>
          <a:xfrm>
            <a:off x="3491880" y="4149080"/>
            <a:ext cx="2304256" cy="1130424"/>
          </a:xfrm>
          <a:prstGeom prst="cloud">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cs-CZ" sz="2400" b="1" dirty="0" smtClean="0"/>
              <a:t>Karla IV.</a:t>
            </a:r>
            <a:endParaRPr lang="cs-CZ" sz="2400" b="1" dirty="0"/>
          </a:p>
        </p:txBody>
      </p:sp>
      <p:sp>
        <p:nvSpPr>
          <p:cNvPr id="9" name="Mrak 8"/>
          <p:cNvSpPr/>
          <p:nvPr/>
        </p:nvSpPr>
        <p:spPr>
          <a:xfrm>
            <a:off x="5940152" y="4149080"/>
            <a:ext cx="2304256" cy="1130424"/>
          </a:xfrm>
          <a:prstGeom prst="cloud">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cs-CZ" sz="2000" b="1" dirty="0" smtClean="0"/>
              <a:t>Václava IV.</a:t>
            </a:r>
            <a:endParaRPr lang="cs-CZ" sz="2000" b="1"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55" presetClass="exit" presetSubtype="0" fill="hold" grpId="0" nodeType="clickEffect">
                                  <p:stCondLst>
                                    <p:cond delay="0"/>
                                  </p:stCondLst>
                                  <p:childTnLst>
                                    <p:anim calcmode="lin" valueType="num">
                                      <p:cBhvr>
                                        <p:cTn id="6" dur="1000"/>
                                        <p:tgtEl>
                                          <p:spTgt spid="6"/>
                                        </p:tgtEl>
                                        <p:attrNameLst>
                                          <p:attrName>ppt_w</p:attrName>
                                        </p:attrNameLst>
                                      </p:cBhvr>
                                      <p:tavLst>
                                        <p:tav tm="0">
                                          <p:val>
                                            <p:strVal val="ppt_w"/>
                                          </p:val>
                                        </p:tav>
                                        <p:tav tm="100000">
                                          <p:val>
                                            <p:strVal val="ppt_w*0.70"/>
                                          </p:val>
                                        </p:tav>
                                      </p:tavLst>
                                    </p:anim>
                                    <p:anim calcmode="lin" valueType="num">
                                      <p:cBhvr>
                                        <p:cTn id="7" dur="1000"/>
                                        <p:tgtEl>
                                          <p:spTgt spid="6"/>
                                        </p:tgtEl>
                                        <p:attrNameLst>
                                          <p:attrName>ppt_h</p:attrName>
                                        </p:attrNameLst>
                                      </p:cBhvr>
                                      <p:tavLst>
                                        <p:tav tm="0">
                                          <p:val>
                                            <p:strVal val="ppt_h"/>
                                          </p:val>
                                        </p:tav>
                                        <p:tav tm="100000">
                                          <p:val>
                                            <p:strVal val="ppt_h"/>
                                          </p:val>
                                        </p:tav>
                                      </p:tavLst>
                                    </p:anim>
                                    <p:animEffect transition="out" filter="fade">
                                      <p:cBhvr>
                                        <p:cTn id="8" dur="1000"/>
                                        <p:tgtEl>
                                          <p:spTgt spid="6"/>
                                        </p:tgtEl>
                                      </p:cBhvr>
                                    </p:animEffect>
                                    <p:set>
                                      <p:cBhvr>
                                        <p:cTn id="9" dur="1" fill="hold">
                                          <p:stCondLst>
                                            <p:cond delay="9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10" restart="whenNotActive" fill="hold" evtFilter="cancelBubble" nodeType="interactiveSeq">
                <p:stCondLst>
                  <p:cond evt="onClick" delay="0">
                    <p:tgtEl>
                      <p:spTgt spid="8"/>
                    </p:tgtEl>
                  </p:cond>
                </p:stCondLst>
                <p:endSync evt="end" delay="0">
                  <p:rtn val="all"/>
                </p:endSync>
                <p:childTnLst>
                  <p:par>
                    <p:cTn id="11" fill="hold">
                      <p:stCondLst>
                        <p:cond delay="0"/>
                      </p:stCondLst>
                      <p:childTnLst>
                        <p:par>
                          <p:cTn id="12" fill="hold">
                            <p:stCondLst>
                              <p:cond delay="0"/>
                            </p:stCondLst>
                            <p:childTnLst>
                              <p:par>
                                <p:cTn id="13" presetID="55" presetClass="exit" presetSubtype="0" fill="hold" grpId="0" nodeType="clickEffect">
                                  <p:stCondLst>
                                    <p:cond delay="0"/>
                                  </p:stCondLst>
                                  <p:childTnLst>
                                    <p:anim calcmode="lin" valueType="num">
                                      <p:cBhvr>
                                        <p:cTn id="14" dur="1000"/>
                                        <p:tgtEl>
                                          <p:spTgt spid="8"/>
                                        </p:tgtEl>
                                        <p:attrNameLst>
                                          <p:attrName>ppt_w</p:attrName>
                                        </p:attrNameLst>
                                      </p:cBhvr>
                                      <p:tavLst>
                                        <p:tav tm="0">
                                          <p:val>
                                            <p:strVal val="ppt_w"/>
                                          </p:val>
                                        </p:tav>
                                        <p:tav tm="100000">
                                          <p:val>
                                            <p:strVal val="ppt_w*0.70"/>
                                          </p:val>
                                        </p:tav>
                                      </p:tavLst>
                                    </p:anim>
                                    <p:anim calcmode="lin" valueType="num">
                                      <p:cBhvr>
                                        <p:cTn id="15" dur="1000"/>
                                        <p:tgtEl>
                                          <p:spTgt spid="8"/>
                                        </p:tgtEl>
                                        <p:attrNameLst>
                                          <p:attrName>ppt_h</p:attrName>
                                        </p:attrNameLst>
                                      </p:cBhvr>
                                      <p:tavLst>
                                        <p:tav tm="0">
                                          <p:val>
                                            <p:strVal val="ppt_h"/>
                                          </p:val>
                                        </p:tav>
                                        <p:tav tm="100000">
                                          <p:val>
                                            <p:strVal val="ppt_h"/>
                                          </p:val>
                                        </p:tav>
                                      </p:tavLst>
                                    </p:anim>
                                    <p:animEffect transition="out" filter="fade">
                                      <p:cBhvr>
                                        <p:cTn id="16" dur="1000"/>
                                        <p:tgtEl>
                                          <p:spTgt spid="8"/>
                                        </p:tgtEl>
                                      </p:cBhvr>
                                    </p:animEffect>
                                    <p:set>
                                      <p:cBhvr>
                                        <p:cTn id="17" dur="1" fill="hold">
                                          <p:stCondLst>
                                            <p:cond delay="9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seq concurrent="1" nextAc="seek">
              <p:cTn id="18" restart="whenNotActive" fill="hold" evtFilter="cancelBubble" nodeType="interactiveSeq">
                <p:stCondLst>
                  <p:cond evt="onClick" delay="0">
                    <p:tgtEl>
                      <p:spTgt spid="9"/>
                    </p:tgtEl>
                  </p:cond>
                </p:stCondLst>
                <p:endSync evt="end" delay="0">
                  <p:rtn val="all"/>
                </p:endSync>
                <p:childTnLst>
                  <p:par>
                    <p:cTn id="19" fill="hold">
                      <p:stCondLst>
                        <p:cond delay="0"/>
                      </p:stCondLst>
                      <p:childTnLst>
                        <p:par>
                          <p:cTn id="20" fill="hold">
                            <p:stCondLst>
                              <p:cond delay="0"/>
                            </p:stCondLst>
                            <p:childTnLst>
                              <p:par>
                                <p:cTn id="21" presetID="0" presetClass="path" presetSubtype="0" accel="50000" decel="50000" fill="hold" grpId="0" nodeType="clickEffect">
                                  <p:stCondLst>
                                    <p:cond delay="0"/>
                                  </p:stCondLst>
                                  <p:childTnLst>
                                    <p:animMotion origin="layout" path="M -5.55556E-7 1.12858E-6 C -0.0026 0.01319 -0.00521 0.01226 -0.01562 0.01388 C -0.11823 0.01249 -0.11146 0.03562 -0.16232 -0.0104 C -0.16962 -0.02983 -0.1816 -0.04671 -0.18698 -0.0673 C -0.18976 -0.07817 -0.19132 -0.08927 -0.19357 -0.10037 C -0.19496 -0.11817 -0.19635 -0.13228 -0.18177 -0.13829 C -0.16371 -0.15471 -0.12239 -0.14662 -0.11163 -0.14708 C -0.1059 -0.14963 -0.10642 -0.15263 -0.10399 -0.15911 C -0.1033 -0.16096 -0.10208 -0.16235 -0.10139 -0.1642 C -0.10035 -0.16743 -0.09878 -0.1746 -0.09878 -0.1746 C -0.09271 -0.17345 -0.08767 -0.17137 -0.08177 -0.16952 C -0.07448 -0.16443 -0.06632 -0.16258 -0.05851 -0.15911 C -0.0559 -0.15795 -0.05069 -0.15564 -0.05069 -0.15564 C -0.05139 -0.16212 -0.0533 -0.16998 -0.0533 -0.17645 " pathEditMode="relative" ptsTypes="fffffffffffffA">
                                      <p:cBhvr>
                                        <p:cTn id="22" dur="2000" fill="hold"/>
                                        <p:tgtEl>
                                          <p:spTgt spid="9"/>
                                        </p:tgtEl>
                                        <p:attrNameLst>
                                          <p:attrName>ppt_x</p:attrName>
                                          <p:attrName>ppt_y</p:attrName>
                                        </p:attrNameLst>
                                      </p:cBhvr>
                                    </p:animMotion>
                                  </p:childTnLst>
                                </p:cTn>
                              </p:par>
                            </p:childTnLst>
                          </p:cTn>
                        </p:par>
                      </p:childTnLst>
                    </p:cTn>
                  </p:par>
                </p:childTnLst>
              </p:cTn>
              <p:nextCondLst>
                <p:cond evt="onClick" delay="0">
                  <p:tgtEl>
                    <p:spTgt spid="9"/>
                  </p:tgtEl>
                </p:cond>
              </p:nextCondLst>
            </p:seq>
          </p:childTnLst>
        </p:cTn>
      </p:par>
    </p:tnLst>
    <p:bldLst>
      <p:bldP spid="6" grpId="0" animBg="1"/>
      <p:bldP spid="8" grpId="0" animBg="1"/>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560" y="404664"/>
            <a:ext cx="8229600" cy="864096"/>
          </a:xfrm>
          <a:effectLst>
            <a:glow rad="228600">
              <a:schemeClr val="accent1">
                <a:satMod val="175000"/>
                <a:alpha val="40000"/>
              </a:schemeClr>
            </a:glow>
            <a:outerShdw blurRad="40000" dist="20000" dir="5400000" rotWithShape="0">
              <a:srgbClr val="000000">
                <a:alpha val="38000"/>
              </a:srgbClr>
            </a:outerShdw>
          </a:effectLst>
        </p:spPr>
        <p:style>
          <a:lnRef idx="1">
            <a:schemeClr val="accent5"/>
          </a:lnRef>
          <a:fillRef idx="2">
            <a:schemeClr val="accent5"/>
          </a:fillRef>
          <a:effectRef idx="1">
            <a:schemeClr val="accent5"/>
          </a:effectRef>
          <a:fontRef idx="minor">
            <a:schemeClr val="dk1"/>
          </a:fontRef>
        </p:style>
        <p:txBody>
          <a:bodyPr>
            <a:normAutofit/>
          </a:bodyPr>
          <a:lstStyle/>
          <a:p>
            <a:r>
              <a:rPr lang="cs-CZ" sz="4800" b="1" dirty="0" smtClean="0"/>
              <a:t>Cesta do Kostnice</a:t>
            </a:r>
            <a:endParaRPr lang="cs-CZ" sz="4800" b="1" dirty="0"/>
          </a:p>
        </p:txBody>
      </p:sp>
      <p:graphicFrame>
        <p:nvGraphicFramePr>
          <p:cNvPr id="7" name="Zástupný symbol pro obsah 6"/>
          <p:cNvGraphicFramePr>
            <a:graphicFrameLocks noGrp="1"/>
          </p:cNvGraphicFramePr>
          <p:nvPr>
            <p:ph idx="1"/>
          </p:nvPr>
        </p:nvGraphicFramePr>
        <p:xfrm>
          <a:off x="611560" y="1556792"/>
          <a:ext cx="8229600" cy="4896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18" name="Přímá spojovací čára 17"/>
          <p:cNvCxnSpPr/>
          <p:nvPr/>
        </p:nvCxnSpPr>
        <p:spPr>
          <a:xfrm flipH="1" flipV="1">
            <a:off x="2606080" y="3623320"/>
            <a:ext cx="21704" cy="21704"/>
          </a:xfrm>
          <a:prstGeom prst="line">
            <a:avLst/>
          </a:prstGeom>
        </p:spPr>
        <p:style>
          <a:lnRef idx="1">
            <a:schemeClr val="accent1"/>
          </a:lnRef>
          <a:fillRef idx="0">
            <a:schemeClr val="accent1"/>
          </a:fillRef>
          <a:effectRef idx="0">
            <a:schemeClr val="accent1"/>
          </a:effectRef>
          <a:fontRef idx="minor">
            <a:schemeClr val="tx1"/>
          </a:fontRef>
        </p:style>
      </p:cxnSp>
      <p:sp>
        <p:nvSpPr>
          <p:cNvPr id="8" name="Tlačítko akce: Informace 7">
            <a:hlinkClick r:id="" action="ppaction://noaction" highlightClick="1"/>
          </p:cNvPr>
          <p:cNvSpPr/>
          <p:nvPr/>
        </p:nvSpPr>
        <p:spPr>
          <a:xfrm>
            <a:off x="7812360" y="404664"/>
            <a:ext cx="1042416" cy="864096"/>
          </a:xfrm>
          <a:prstGeom prst="actionButtonInformation">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2" presetClass="entr" presetSubtype="9"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0" fill="hold"/>
                                        <p:tgtEl>
                                          <p:spTgt spid="7"/>
                                        </p:tgtEl>
                                        <p:attrNameLst>
                                          <p:attrName>ppt_x</p:attrName>
                                        </p:attrNameLst>
                                      </p:cBhvr>
                                      <p:tavLst>
                                        <p:tav tm="0">
                                          <p:val>
                                            <p:strVal val="0-#ppt_w/2"/>
                                          </p:val>
                                        </p:tav>
                                        <p:tav tm="100000">
                                          <p:val>
                                            <p:strVal val="#ppt_x"/>
                                          </p:val>
                                        </p:tav>
                                      </p:tavLst>
                                    </p:anim>
                                    <p:anim calcmode="lin" valueType="num">
                                      <p:cBhvr additive="base">
                                        <p:cTn id="8" dur="5000" fill="hold"/>
                                        <p:tgtEl>
                                          <p:spTgt spid="7"/>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8"/>
                  </p:tgtEl>
                </p:cond>
              </p:nextCondLst>
            </p:seq>
          </p:childTnLst>
        </p:cTn>
      </p:par>
    </p:tnLst>
    <p:bldLst>
      <p:bldGraphic spid="7"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560" y="404664"/>
            <a:ext cx="8229600" cy="864096"/>
          </a:xfrm>
          <a:effectLst>
            <a:glow rad="228600">
              <a:schemeClr val="accent1">
                <a:satMod val="175000"/>
                <a:alpha val="40000"/>
              </a:schemeClr>
            </a:glow>
            <a:outerShdw blurRad="40000" dist="20000" dir="5400000" rotWithShape="0">
              <a:srgbClr val="000000">
                <a:alpha val="38000"/>
              </a:srgbClr>
            </a:outerShdw>
          </a:effectLst>
        </p:spPr>
        <p:style>
          <a:lnRef idx="1">
            <a:schemeClr val="accent5"/>
          </a:lnRef>
          <a:fillRef idx="2">
            <a:schemeClr val="accent5"/>
          </a:fillRef>
          <a:effectRef idx="1">
            <a:schemeClr val="accent5"/>
          </a:effectRef>
          <a:fontRef idx="minor">
            <a:schemeClr val="dk1"/>
          </a:fontRef>
        </p:style>
        <p:txBody>
          <a:bodyPr>
            <a:normAutofit/>
          </a:bodyPr>
          <a:lstStyle/>
          <a:p>
            <a:r>
              <a:rPr lang="cs-CZ" sz="4800" b="1" dirty="0" smtClean="0"/>
              <a:t>Pamatuješ si?</a:t>
            </a:r>
            <a:endParaRPr lang="cs-CZ" sz="4800" b="1" dirty="0"/>
          </a:p>
        </p:txBody>
      </p:sp>
      <p:graphicFrame>
        <p:nvGraphicFramePr>
          <p:cNvPr id="7" name="Zástupný symbol pro obsah 6"/>
          <p:cNvGraphicFramePr>
            <a:graphicFrameLocks noGrp="1"/>
          </p:cNvGraphicFramePr>
          <p:nvPr>
            <p:ph idx="1"/>
          </p:nvPr>
        </p:nvGraphicFramePr>
        <p:xfrm>
          <a:off x="611560" y="1556792"/>
          <a:ext cx="8229600" cy="51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18" name="Přímá spojovací čára 17"/>
          <p:cNvCxnSpPr/>
          <p:nvPr/>
        </p:nvCxnSpPr>
        <p:spPr>
          <a:xfrm flipH="1" flipV="1">
            <a:off x="2606080" y="3623320"/>
            <a:ext cx="21704" cy="21704"/>
          </a:xfrm>
          <a:prstGeom prst="line">
            <a:avLst/>
          </a:prstGeom>
        </p:spPr>
        <p:style>
          <a:lnRef idx="1">
            <a:schemeClr val="accent1"/>
          </a:lnRef>
          <a:fillRef idx="0">
            <a:schemeClr val="accent1"/>
          </a:fillRef>
          <a:effectRef idx="0">
            <a:schemeClr val="accent1"/>
          </a:effectRef>
          <a:fontRef idx="minor">
            <a:schemeClr val="tx1"/>
          </a:fontRef>
        </p:style>
      </p:cxnSp>
      <p:sp>
        <p:nvSpPr>
          <p:cNvPr id="6" name="Šipka doleva 5"/>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560" y="404664"/>
            <a:ext cx="8229600" cy="864096"/>
          </a:xfrm>
          <a:effectLst>
            <a:glow rad="228600">
              <a:schemeClr val="accent1">
                <a:satMod val="175000"/>
                <a:alpha val="40000"/>
              </a:schemeClr>
            </a:glow>
            <a:outerShdw blurRad="40000" dist="20000" dir="5400000" rotWithShape="0">
              <a:srgbClr val="000000">
                <a:alpha val="38000"/>
              </a:srgbClr>
            </a:outerShdw>
          </a:effectLst>
        </p:spPr>
        <p:style>
          <a:lnRef idx="1">
            <a:schemeClr val="accent5"/>
          </a:lnRef>
          <a:fillRef idx="2">
            <a:schemeClr val="accent5"/>
          </a:fillRef>
          <a:effectRef idx="1">
            <a:schemeClr val="accent5"/>
          </a:effectRef>
          <a:fontRef idx="minor">
            <a:schemeClr val="dk1"/>
          </a:fontRef>
        </p:style>
        <p:txBody>
          <a:bodyPr>
            <a:normAutofit/>
          </a:bodyPr>
          <a:lstStyle/>
          <a:p>
            <a:r>
              <a:rPr lang="cs-CZ" b="1" dirty="0" smtClean="0"/>
              <a:t>Zikmundova přezdívka</a:t>
            </a:r>
            <a:endParaRPr lang="cs-CZ" sz="2700" b="1" dirty="0"/>
          </a:p>
        </p:txBody>
      </p:sp>
      <p:sp>
        <p:nvSpPr>
          <p:cNvPr id="3" name="Zástupný symbol pro obsah 2"/>
          <p:cNvSpPr>
            <a:spLocks noGrp="1"/>
          </p:cNvSpPr>
          <p:nvPr>
            <p:ph idx="1"/>
          </p:nvPr>
        </p:nvSpPr>
        <p:spPr>
          <a:xfrm>
            <a:off x="611560" y="1556792"/>
            <a:ext cx="8229600" cy="5184576"/>
          </a:xfrm>
          <a:effectLst>
            <a:glow rad="228600">
              <a:schemeClr val="accent1">
                <a:satMod val="175000"/>
                <a:alpha val="40000"/>
              </a:schemeClr>
            </a:glow>
            <a:outerShdw blurRad="40000" dist="20000" dir="5400000" rotWithShape="0">
              <a:srgbClr val="000000">
                <a:alpha val="38000"/>
              </a:srgbClr>
            </a:outerShdw>
          </a:effectLst>
        </p:spPr>
        <p:style>
          <a:lnRef idx="1">
            <a:schemeClr val="accent5"/>
          </a:lnRef>
          <a:fillRef idx="2">
            <a:schemeClr val="accent5"/>
          </a:fillRef>
          <a:effectRef idx="1">
            <a:schemeClr val="accent5"/>
          </a:effectRef>
          <a:fontRef idx="minor">
            <a:schemeClr val="dk1"/>
          </a:fontRef>
        </p:style>
        <p:txBody>
          <a:bodyPr>
            <a:normAutofit/>
          </a:bodyPr>
          <a:lstStyle/>
          <a:p>
            <a:endParaRPr lang="cs-CZ" sz="3600" dirty="0" smtClean="0"/>
          </a:p>
          <a:p>
            <a:r>
              <a:rPr lang="cs-CZ" sz="3600" b="1" dirty="0" smtClean="0"/>
              <a:t>Zikmundovi se přezdívalo</a:t>
            </a:r>
            <a:r>
              <a:rPr lang="cs-CZ" sz="3600" dirty="0" smtClean="0"/>
              <a:t>: ________________ ryšavá</a:t>
            </a:r>
          </a:p>
          <a:p>
            <a:endParaRPr lang="cs-CZ" sz="3600" dirty="0" smtClean="0"/>
          </a:p>
          <a:p>
            <a:endParaRPr lang="cs-CZ" sz="3600" dirty="0" smtClean="0"/>
          </a:p>
          <a:p>
            <a:endParaRPr lang="cs-CZ" sz="3600" dirty="0" smtClean="0"/>
          </a:p>
          <a:p>
            <a:pPr>
              <a:buNone/>
            </a:pPr>
            <a:endParaRPr lang="cs-CZ" sz="2000" dirty="0" smtClean="0">
              <a:solidFill>
                <a:srgbClr val="FF0000"/>
              </a:solidFill>
            </a:endParaRPr>
          </a:p>
          <a:p>
            <a:pPr>
              <a:buNone/>
            </a:pPr>
            <a:r>
              <a:rPr lang="cs-CZ" sz="2000" dirty="0" smtClean="0">
                <a:solidFill>
                  <a:srgbClr val="FF0000"/>
                </a:solidFill>
              </a:rPr>
              <a:t>Pro nápovědu stiskni červené pole s otazníkem.</a:t>
            </a:r>
          </a:p>
          <a:p>
            <a:endParaRPr lang="cs-CZ" sz="3600" dirty="0"/>
          </a:p>
          <a:p>
            <a:pPr>
              <a:buNone/>
            </a:pPr>
            <a:endParaRPr lang="cs-CZ" sz="3600" dirty="0"/>
          </a:p>
          <a:p>
            <a:pPr>
              <a:buNone/>
            </a:pPr>
            <a:endParaRPr lang="cs-CZ" sz="3600" dirty="0" smtClean="0"/>
          </a:p>
          <a:p>
            <a:pPr>
              <a:buNone/>
            </a:pPr>
            <a:endParaRPr lang="cs-CZ" sz="3600" dirty="0"/>
          </a:p>
          <a:p>
            <a:pPr>
              <a:buNone/>
            </a:pPr>
            <a:endParaRPr lang="cs-CZ" sz="2400" dirty="0" smtClean="0"/>
          </a:p>
        </p:txBody>
      </p:sp>
      <p:cxnSp>
        <p:nvCxnSpPr>
          <p:cNvPr id="18" name="Přímá spojovací čára 17"/>
          <p:cNvCxnSpPr/>
          <p:nvPr/>
        </p:nvCxnSpPr>
        <p:spPr>
          <a:xfrm flipH="1" flipV="1">
            <a:off x="2606080" y="3623320"/>
            <a:ext cx="21704" cy="21704"/>
          </a:xfrm>
          <a:prstGeom prst="line">
            <a:avLst/>
          </a:prstGeom>
        </p:spPr>
        <p:style>
          <a:lnRef idx="1">
            <a:schemeClr val="accent1"/>
          </a:lnRef>
          <a:fillRef idx="0">
            <a:schemeClr val="accent1"/>
          </a:fillRef>
          <a:effectRef idx="0">
            <a:schemeClr val="accent1"/>
          </a:effectRef>
          <a:fontRef idx="minor">
            <a:schemeClr val="tx1"/>
          </a:fontRef>
        </p:style>
      </p:cxnSp>
      <p:pic>
        <p:nvPicPr>
          <p:cNvPr id="27650" name="Picture 2" descr="C:\Temp\Dočasné soubory Internetu\Content.IE5\9WDJNZ9T\MC900441392[1].wmf"/>
          <p:cNvPicPr>
            <a:picLocks noChangeAspect="1" noChangeArrowheads="1"/>
          </p:cNvPicPr>
          <p:nvPr/>
        </p:nvPicPr>
        <p:blipFill>
          <a:blip r:embed="rId3" cstate="print"/>
          <a:srcRect/>
          <a:stretch>
            <a:fillRect/>
          </a:stretch>
        </p:blipFill>
        <p:spPr bwMode="auto">
          <a:xfrm>
            <a:off x="5580112" y="3429000"/>
            <a:ext cx="2736304" cy="2688214"/>
          </a:xfrm>
          <a:prstGeom prst="rect">
            <a:avLst/>
          </a:prstGeom>
          <a:noFill/>
        </p:spPr>
      </p:pic>
      <p:sp>
        <p:nvSpPr>
          <p:cNvPr id="7" name="Šipka doleva 6"/>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
        <p:nvSpPr>
          <p:cNvPr id="8" name="Tlačítko akce: Nápověda 7">
            <a:hlinkClick r:id="" action="ppaction://noaction" highlightClick="1"/>
          </p:cNvPr>
          <p:cNvSpPr/>
          <p:nvPr/>
        </p:nvSpPr>
        <p:spPr>
          <a:xfrm>
            <a:off x="7956376" y="1556792"/>
            <a:ext cx="898400" cy="792088"/>
          </a:xfrm>
          <a:prstGeom prst="actionButtonHelp">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21" presetClass="entr" presetSubtype="4" fill="hold" nodeType="clickEffect">
                                  <p:stCondLst>
                                    <p:cond delay="0"/>
                                  </p:stCondLst>
                                  <p:childTnLst>
                                    <p:set>
                                      <p:cBhvr>
                                        <p:cTn id="6" dur="1" fill="hold">
                                          <p:stCondLst>
                                            <p:cond delay="0"/>
                                          </p:stCondLst>
                                        </p:cTn>
                                        <p:tgtEl>
                                          <p:spTgt spid="27650"/>
                                        </p:tgtEl>
                                        <p:attrNameLst>
                                          <p:attrName>style.visibility</p:attrName>
                                        </p:attrNameLst>
                                      </p:cBhvr>
                                      <p:to>
                                        <p:strVal val="visible"/>
                                      </p:to>
                                    </p:set>
                                    <p:animEffect transition="in" filter="wheel(4)">
                                      <p:cBhvr>
                                        <p:cTn id="7" dur="5000"/>
                                        <p:tgtEl>
                                          <p:spTgt spid="27650"/>
                                        </p:tgtEl>
                                      </p:cBhvr>
                                    </p:animEffect>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8"/>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560" y="404664"/>
            <a:ext cx="8229600" cy="864096"/>
          </a:xfrm>
          <a:effectLst>
            <a:glow rad="228600">
              <a:schemeClr val="accent1">
                <a:satMod val="175000"/>
                <a:alpha val="40000"/>
              </a:schemeClr>
            </a:glow>
            <a:outerShdw blurRad="40000" dist="20000" dir="5400000" rotWithShape="0">
              <a:srgbClr val="000000">
                <a:alpha val="38000"/>
              </a:srgbClr>
            </a:outerShdw>
          </a:effectLst>
        </p:spPr>
        <p:style>
          <a:lnRef idx="1">
            <a:schemeClr val="accent5"/>
          </a:lnRef>
          <a:fillRef idx="2">
            <a:schemeClr val="accent5"/>
          </a:fillRef>
          <a:effectRef idx="1">
            <a:schemeClr val="accent5"/>
          </a:effectRef>
          <a:fontRef idx="minor">
            <a:schemeClr val="dk1"/>
          </a:fontRef>
        </p:style>
        <p:txBody>
          <a:bodyPr>
            <a:normAutofit/>
          </a:bodyPr>
          <a:lstStyle/>
          <a:p>
            <a:r>
              <a:rPr lang="cs-CZ" b="1" dirty="0" smtClean="0"/>
              <a:t>Kostnice</a:t>
            </a:r>
            <a:endParaRPr lang="cs-CZ" sz="2700" b="1" dirty="0"/>
          </a:p>
        </p:txBody>
      </p:sp>
      <p:sp>
        <p:nvSpPr>
          <p:cNvPr id="3" name="Zástupný symbol pro obsah 2"/>
          <p:cNvSpPr>
            <a:spLocks noGrp="1"/>
          </p:cNvSpPr>
          <p:nvPr>
            <p:ph idx="1"/>
          </p:nvPr>
        </p:nvSpPr>
        <p:spPr>
          <a:xfrm>
            <a:off x="611560" y="1556792"/>
            <a:ext cx="8229600" cy="5301208"/>
          </a:xfrm>
          <a:effectLst>
            <a:glow rad="228600">
              <a:schemeClr val="accent1">
                <a:satMod val="175000"/>
                <a:alpha val="40000"/>
              </a:schemeClr>
            </a:glow>
            <a:outerShdw blurRad="40000" dist="20000" dir="5400000" rotWithShape="0">
              <a:srgbClr val="000000">
                <a:alpha val="38000"/>
              </a:srgbClr>
            </a:outerShdw>
          </a:effectLst>
        </p:spPr>
        <p:style>
          <a:lnRef idx="1">
            <a:schemeClr val="accent5"/>
          </a:lnRef>
          <a:fillRef idx="2">
            <a:schemeClr val="accent5"/>
          </a:fillRef>
          <a:effectRef idx="1">
            <a:schemeClr val="accent5"/>
          </a:effectRef>
          <a:fontRef idx="minor">
            <a:schemeClr val="dk1"/>
          </a:fontRef>
        </p:style>
        <p:txBody>
          <a:bodyPr>
            <a:normAutofit/>
          </a:bodyPr>
          <a:lstStyle/>
          <a:p>
            <a:r>
              <a:rPr lang="cs-CZ" sz="3600" dirty="0" smtClean="0"/>
              <a:t>Ve kterém státě leží město Kostnice, ve kterém byl Jan Hus zajat a kde se konalo církevní shromáždění?</a:t>
            </a:r>
          </a:p>
          <a:p>
            <a:r>
              <a:rPr lang="cs-CZ" sz="3600" dirty="0" smtClean="0"/>
              <a:t>Kostnice leží v(e) _________________.</a:t>
            </a:r>
          </a:p>
          <a:p>
            <a:endParaRPr lang="cs-CZ" sz="3600" dirty="0"/>
          </a:p>
          <a:p>
            <a:endParaRPr lang="cs-CZ" sz="2000" dirty="0" smtClean="0"/>
          </a:p>
          <a:p>
            <a:pPr>
              <a:buNone/>
            </a:pPr>
            <a:endParaRPr lang="cs-CZ" sz="2000" dirty="0" smtClean="0"/>
          </a:p>
          <a:p>
            <a:pPr>
              <a:buNone/>
            </a:pPr>
            <a:endParaRPr lang="cs-CZ" sz="1600" dirty="0" smtClean="0"/>
          </a:p>
          <a:p>
            <a:pPr>
              <a:buNone/>
            </a:pPr>
            <a:r>
              <a:rPr lang="cs-CZ" sz="1600" dirty="0" smtClean="0"/>
              <a:t>(Pod správnou odpovědí se skrývá „</a:t>
            </a:r>
            <a:r>
              <a:rPr lang="cs-CZ" sz="1600" dirty="0" err="1" smtClean="0"/>
              <a:t>smajlík</a:t>
            </a:r>
            <a:r>
              <a:rPr lang="cs-CZ" sz="1600" dirty="0" smtClean="0"/>
              <a:t>“. Svou odpověď zapiš skrytým</a:t>
            </a:r>
          </a:p>
          <a:p>
            <a:pPr>
              <a:buNone/>
            </a:pPr>
            <a:r>
              <a:rPr lang="cs-CZ" sz="1600" dirty="0" smtClean="0"/>
              <a:t> perem na vyhrazené místo.)</a:t>
            </a:r>
          </a:p>
        </p:txBody>
      </p:sp>
      <p:cxnSp>
        <p:nvCxnSpPr>
          <p:cNvPr id="18" name="Přímá spojovací čára 17"/>
          <p:cNvCxnSpPr/>
          <p:nvPr/>
        </p:nvCxnSpPr>
        <p:spPr>
          <a:xfrm flipH="1" flipV="1">
            <a:off x="2606080" y="3623320"/>
            <a:ext cx="21704" cy="21704"/>
          </a:xfrm>
          <a:prstGeom prst="line">
            <a:avLst/>
          </a:prstGeom>
        </p:spPr>
        <p:style>
          <a:lnRef idx="1">
            <a:schemeClr val="accent1"/>
          </a:lnRef>
          <a:fillRef idx="0">
            <a:schemeClr val="accent1"/>
          </a:fillRef>
          <a:effectRef idx="0">
            <a:schemeClr val="accent1"/>
          </a:effectRef>
          <a:fontRef idx="minor">
            <a:schemeClr val="tx1"/>
          </a:fontRef>
        </p:style>
      </p:cxnSp>
      <p:sp>
        <p:nvSpPr>
          <p:cNvPr id="10" name="Veselý obličej 9"/>
          <p:cNvSpPr/>
          <p:nvPr/>
        </p:nvSpPr>
        <p:spPr>
          <a:xfrm>
            <a:off x="4283968" y="4221088"/>
            <a:ext cx="914400" cy="914400"/>
          </a:xfrm>
          <a:prstGeom prst="smileyFace">
            <a:avLst/>
          </a:prstGeom>
          <a:solidFill>
            <a:srgbClr val="FF0000"/>
          </a:solidFill>
        </p:spPr>
        <p:style>
          <a:lnRef idx="1">
            <a:schemeClr val="accent4"/>
          </a:lnRef>
          <a:fillRef idx="2">
            <a:schemeClr val="accent4"/>
          </a:fillRef>
          <a:effectRef idx="1">
            <a:schemeClr val="accent4"/>
          </a:effectRef>
          <a:fontRef idx="minor">
            <a:schemeClr val="dk1"/>
          </a:fontRef>
        </p:style>
        <p:txBody>
          <a:bodyPr rtlCol="0" anchor="ctr"/>
          <a:lstStyle/>
          <a:p>
            <a:pPr algn="ctr"/>
            <a:endParaRPr lang="cs-CZ" dirty="0">
              <a:solidFill>
                <a:srgbClr val="7030A0"/>
              </a:solidFill>
            </a:endParaRPr>
          </a:p>
        </p:txBody>
      </p:sp>
      <p:sp>
        <p:nvSpPr>
          <p:cNvPr id="11" name="Elipsa 10"/>
          <p:cNvSpPr/>
          <p:nvPr/>
        </p:nvSpPr>
        <p:spPr>
          <a:xfrm>
            <a:off x="1475656" y="4077072"/>
            <a:ext cx="1656184" cy="1346448"/>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USA</a:t>
            </a:r>
            <a:endParaRPr lang="cs-CZ" sz="3600" dirty="0"/>
          </a:p>
        </p:txBody>
      </p:sp>
      <p:sp>
        <p:nvSpPr>
          <p:cNvPr id="12" name="Elipsa 11"/>
          <p:cNvSpPr/>
          <p:nvPr/>
        </p:nvSpPr>
        <p:spPr>
          <a:xfrm>
            <a:off x="3995936" y="4005064"/>
            <a:ext cx="1656184" cy="1346448"/>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t>Švýcarsku</a:t>
            </a:r>
            <a:endParaRPr lang="cs-CZ" b="1" dirty="0"/>
          </a:p>
        </p:txBody>
      </p:sp>
      <p:sp>
        <p:nvSpPr>
          <p:cNvPr id="13" name="Elipsa 12"/>
          <p:cNvSpPr/>
          <p:nvPr/>
        </p:nvSpPr>
        <p:spPr>
          <a:xfrm>
            <a:off x="6156176" y="4005064"/>
            <a:ext cx="1656184" cy="1346448"/>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t>Anglii</a:t>
            </a:r>
            <a:endParaRPr lang="cs-CZ" sz="2400" b="1" dirty="0"/>
          </a:p>
        </p:txBody>
      </p:sp>
      <p:sp>
        <p:nvSpPr>
          <p:cNvPr id="14" name="Šipka doleva 13"/>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1"/>
                    </p:tgtEl>
                  </p:cond>
                </p:stCondLst>
                <p:endSync evt="end" delay="0">
                  <p:rtn val="all"/>
                </p:endSync>
                <p:childTnLst>
                  <p:par>
                    <p:cTn id="3" fill="hold">
                      <p:stCondLst>
                        <p:cond delay="0"/>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2000"/>
                                        <p:tgtEl>
                                          <p:spTgt spid="11"/>
                                        </p:tgtEl>
                                      </p:cBhvr>
                                    </p:animEffect>
                                    <p:set>
                                      <p:cBhvr>
                                        <p:cTn id="7" dur="1" fill="hold">
                                          <p:stCondLst>
                                            <p:cond delay="1999"/>
                                          </p:stCondLst>
                                        </p:cTn>
                                        <p:tgtEl>
                                          <p:spTgt spid="11"/>
                                        </p:tgtEl>
                                        <p:attrNameLst>
                                          <p:attrName>style.visibility</p:attrName>
                                        </p:attrNameLst>
                                      </p:cBhvr>
                                      <p:to>
                                        <p:strVal val="hidden"/>
                                      </p:to>
                                    </p:set>
                                  </p:childTnLst>
                                </p:cTn>
                              </p:par>
                            </p:childTnLst>
                          </p:cTn>
                        </p:par>
                      </p:childTnLst>
                    </p:cTn>
                  </p:par>
                </p:childTnLst>
              </p:cTn>
              <p:nextCondLst>
                <p:cond evt="onClick" delay="0">
                  <p:tgtEl>
                    <p:spTgt spid="11"/>
                  </p:tgtEl>
                </p:cond>
              </p:nextCondLst>
            </p:seq>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10" presetClass="exit" presetSubtype="0" fill="hold" grpId="0" nodeType="clickEffect">
                                  <p:stCondLst>
                                    <p:cond delay="0"/>
                                  </p:stCondLst>
                                  <p:childTnLst>
                                    <p:animEffect transition="out" filter="fade">
                                      <p:cBhvr>
                                        <p:cTn id="12" dur="2000"/>
                                        <p:tgtEl>
                                          <p:spTgt spid="12"/>
                                        </p:tgtEl>
                                      </p:cBhvr>
                                    </p:animEffect>
                                    <p:set>
                                      <p:cBhvr>
                                        <p:cTn id="13" dur="1" fill="hold">
                                          <p:stCondLst>
                                            <p:cond delay="1999"/>
                                          </p:stCondLst>
                                        </p:cTn>
                                        <p:tgtEl>
                                          <p:spTgt spid="12"/>
                                        </p:tgtEl>
                                        <p:attrNameLst>
                                          <p:attrName>style.visibility</p:attrName>
                                        </p:attrNameLst>
                                      </p:cBhvr>
                                      <p:to>
                                        <p:strVal val="hidden"/>
                                      </p:to>
                                    </p:set>
                                  </p:childTnLst>
                                </p:cTn>
                              </p:par>
                            </p:childTnLst>
                          </p:cTn>
                        </p:par>
                      </p:childTnLst>
                    </p:cTn>
                  </p:par>
                </p:childTnLst>
              </p:cTn>
              <p:nextCondLst>
                <p:cond evt="onClick" delay="0">
                  <p:tgtEl>
                    <p:spTgt spid="12"/>
                  </p:tgtEl>
                </p:cond>
              </p:nextCondLst>
            </p:seq>
            <p:seq concurrent="1" nextAc="seek">
              <p:cTn id="14" restart="whenNotActive" fill="hold" evtFilter="cancelBubble" nodeType="interactiveSeq">
                <p:stCondLst>
                  <p:cond evt="onClick" delay="0">
                    <p:tgtEl>
                      <p:spTgt spid="13"/>
                    </p:tgtEl>
                  </p:cond>
                </p:stCondLst>
                <p:endSync evt="end" delay="0">
                  <p:rtn val="all"/>
                </p:endSync>
                <p:childTnLst>
                  <p:par>
                    <p:cTn id="15" fill="hold">
                      <p:stCondLst>
                        <p:cond delay="0"/>
                      </p:stCondLst>
                      <p:childTnLst>
                        <p:par>
                          <p:cTn id="16" fill="hold">
                            <p:stCondLst>
                              <p:cond delay="0"/>
                            </p:stCondLst>
                            <p:childTnLst>
                              <p:par>
                                <p:cTn id="17" presetID="10" presetClass="exit" presetSubtype="0" fill="hold" grpId="0" nodeType="clickEffect">
                                  <p:stCondLst>
                                    <p:cond delay="0"/>
                                  </p:stCondLst>
                                  <p:childTnLst>
                                    <p:animEffect transition="out" filter="fade">
                                      <p:cBhvr>
                                        <p:cTn id="18" dur="2000"/>
                                        <p:tgtEl>
                                          <p:spTgt spid="13"/>
                                        </p:tgtEl>
                                      </p:cBhvr>
                                    </p:animEffect>
                                    <p:set>
                                      <p:cBhvr>
                                        <p:cTn id="19" dur="1" fill="hold">
                                          <p:stCondLst>
                                            <p:cond delay="1999"/>
                                          </p:stCondLst>
                                        </p:cTn>
                                        <p:tgtEl>
                                          <p:spTgt spid="13"/>
                                        </p:tgtEl>
                                        <p:attrNameLst>
                                          <p:attrName>style.visibility</p:attrName>
                                        </p:attrNameLst>
                                      </p:cBhvr>
                                      <p:to>
                                        <p:strVal val="hidden"/>
                                      </p:to>
                                    </p:set>
                                  </p:childTnLst>
                                </p:cTn>
                              </p:par>
                            </p:childTnLst>
                          </p:cTn>
                        </p:par>
                      </p:childTnLst>
                    </p:cTn>
                  </p:par>
                </p:childTnLst>
              </p:cTn>
              <p:nextCondLst>
                <p:cond evt="onClick" delay="0">
                  <p:tgtEl>
                    <p:spTgt spid="13"/>
                  </p:tgtEl>
                </p:cond>
              </p:nextCondLst>
            </p:seq>
          </p:childTnLst>
        </p:cTn>
      </p:par>
    </p:tnLst>
    <p:bldLst>
      <p:bldP spid="11" grpId="0" animBg="1"/>
      <p:bldP spid="12" grpId="0" animBg="1"/>
      <p:bldP spid="1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560" y="404664"/>
            <a:ext cx="8229600" cy="864096"/>
          </a:xfrm>
          <a:effectLst>
            <a:glow rad="228600">
              <a:schemeClr val="accent1">
                <a:satMod val="175000"/>
                <a:alpha val="40000"/>
              </a:schemeClr>
            </a:glow>
            <a:outerShdw blurRad="40000" dist="20000" dir="5400000" rotWithShape="0">
              <a:srgbClr val="000000">
                <a:alpha val="38000"/>
              </a:srgbClr>
            </a:outerShdw>
          </a:effectLst>
        </p:spPr>
        <p:style>
          <a:lnRef idx="1">
            <a:schemeClr val="accent5"/>
          </a:lnRef>
          <a:fillRef idx="2">
            <a:schemeClr val="accent5"/>
          </a:fillRef>
          <a:effectRef idx="1">
            <a:schemeClr val="accent5"/>
          </a:effectRef>
          <a:fontRef idx="minor">
            <a:schemeClr val="dk1"/>
          </a:fontRef>
        </p:style>
        <p:txBody>
          <a:bodyPr>
            <a:normAutofit/>
          </a:bodyPr>
          <a:lstStyle/>
          <a:p>
            <a:r>
              <a:rPr lang="cs-CZ" b="1" dirty="0" smtClean="0"/>
              <a:t>Církevní shromáždění v Kostnici</a:t>
            </a:r>
            <a:endParaRPr lang="cs-CZ" sz="2700" b="1" dirty="0"/>
          </a:p>
        </p:txBody>
      </p:sp>
      <p:sp>
        <p:nvSpPr>
          <p:cNvPr id="3" name="Zástupný symbol pro obsah 2"/>
          <p:cNvSpPr>
            <a:spLocks noGrp="1"/>
          </p:cNvSpPr>
          <p:nvPr>
            <p:ph idx="1"/>
          </p:nvPr>
        </p:nvSpPr>
        <p:spPr>
          <a:xfrm>
            <a:off x="611560" y="1556792"/>
            <a:ext cx="8229600" cy="4896544"/>
          </a:xfrm>
          <a:effectLst>
            <a:glow rad="228600">
              <a:schemeClr val="accent1">
                <a:satMod val="175000"/>
                <a:alpha val="40000"/>
              </a:schemeClr>
            </a:glow>
            <a:outerShdw blurRad="40000" dist="20000" dir="5400000" rotWithShape="0">
              <a:srgbClr val="000000">
                <a:alpha val="38000"/>
              </a:srgbClr>
            </a:outerShdw>
          </a:effectLst>
        </p:spPr>
        <p:style>
          <a:lnRef idx="1">
            <a:schemeClr val="accent5"/>
          </a:lnRef>
          <a:fillRef idx="2">
            <a:schemeClr val="accent5"/>
          </a:fillRef>
          <a:effectRef idx="1">
            <a:schemeClr val="accent5"/>
          </a:effectRef>
          <a:fontRef idx="minor">
            <a:schemeClr val="dk1"/>
          </a:fontRef>
        </p:style>
        <p:txBody>
          <a:bodyPr>
            <a:normAutofit/>
          </a:bodyPr>
          <a:lstStyle/>
          <a:p>
            <a:r>
              <a:rPr lang="cs-CZ" sz="4400" dirty="0" smtClean="0"/>
              <a:t>V Kostnici byl Jan Hus několikrát vyzván, aby </a:t>
            </a:r>
            <a:r>
              <a:rPr lang="cs-CZ" sz="4400" b="1" dirty="0" smtClean="0"/>
              <a:t>odvolal své učení</a:t>
            </a:r>
            <a:r>
              <a:rPr lang="cs-CZ" sz="4400" dirty="0" smtClean="0"/>
              <a:t>.</a:t>
            </a:r>
          </a:p>
          <a:p>
            <a:r>
              <a:rPr lang="cs-CZ" sz="4400" dirty="0" smtClean="0"/>
              <a:t>Své učení </a:t>
            </a:r>
            <a:r>
              <a:rPr lang="cs-CZ" sz="4400" b="1" dirty="0" smtClean="0"/>
              <a:t>neodvolal</a:t>
            </a:r>
            <a:r>
              <a:rPr lang="cs-CZ" sz="4400" dirty="0" smtClean="0"/>
              <a:t>.</a:t>
            </a:r>
          </a:p>
          <a:p>
            <a:r>
              <a:rPr lang="cs-CZ" sz="4400" dirty="0" smtClean="0"/>
              <a:t>Byl prohlášen za </a:t>
            </a:r>
            <a:r>
              <a:rPr lang="cs-CZ" sz="4400" b="1" dirty="0" smtClean="0"/>
              <a:t>kacíře</a:t>
            </a:r>
            <a:r>
              <a:rPr lang="cs-CZ" sz="4400" dirty="0" smtClean="0"/>
              <a:t>.</a:t>
            </a:r>
          </a:p>
          <a:p>
            <a:r>
              <a:rPr lang="cs-CZ" sz="4400" b="1" dirty="0" smtClean="0"/>
              <a:t>6. července 1415 </a:t>
            </a:r>
            <a:r>
              <a:rPr lang="cs-CZ" sz="4400" dirty="0" smtClean="0"/>
              <a:t>byl popraven na břehu řeky Rýna.</a:t>
            </a:r>
          </a:p>
          <a:p>
            <a:endParaRPr lang="cs-CZ" sz="3600" dirty="0" smtClean="0"/>
          </a:p>
          <a:p>
            <a:endParaRPr lang="cs-CZ" sz="3600" dirty="0"/>
          </a:p>
          <a:p>
            <a:endParaRPr lang="cs-CZ" sz="2000" dirty="0" smtClean="0"/>
          </a:p>
          <a:p>
            <a:pPr>
              <a:buNone/>
            </a:pPr>
            <a:endParaRPr lang="cs-CZ" sz="2000" dirty="0" smtClean="0"/>
          </a:p>
          <a:p>
            <a:pPr>
              <a:buNone/>
            </a:pPr>
            <a:endParaRPr lang="cs-CZ" sz="2000" dirty="0" smtClean="0"/>
          </a:p>
        </p:txBody>
      </p:sp>
      <p:cxnSp>
        <p:nvCxnSpPr>
          <p:cNvPr id="18" name="Přímá spojovací čára 17"/>
          <p:cNvCxnSpPr/>
          <p:nvPr/>
        </p:nvCxnSpPr>
        <p:spPr>
          <a:xfrm flipH="1" flipV="1">
            <a:off x="2606080" y="3623320"/>
            <a:ext cx="21704" cy="21704"/>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descr="Soubor:Muttich, Kamil Vladislav - Mistr Jan Hus na hranici v Kostnici 1415.jpg">
            <a:hlinkClick r:id="rId2"/>
          </p:cNvPr>
          <p:cNvPicPr>
            <a:picLocks noChangeAspect="1" noChangeArrowheads="1"/>
          </p:cNvPicPr>
          <p:nvPr/>
        </p:nvPicPr>
        <p:blipFill>
          <a:blip r:embed="rId3" cstate="print"/>
          <a:srcRect/>
          <a:stretch>
            <a:fillRect/>
          </a:stretch>
        </p:blipFill>
        <p:spPr bwMode="auto">
          <a:xfrm>
            <a:off x="4355976" y="264899"/>
            <a:ext cx="4536504" cy="6384709"/>
          </a:xfrm>
          <a:prstGeom prst="rect">
            <a:avLst/>
          </a:prstGeom>
          <a:noFill/>
        </p:spPr>
      </p:pic>
      <p:sp>
        <p:nvSpPr>
          <p:cNvPr id="2" name="TextovéPole 1"/>
          <p:cNvSpPr txBox="1"/>
          <p:nvPr/>
        </p:nvSpPr>
        <p:spPr>
          <a:xfrm>
            <a:off x="467544" y="476672"/>
            <a:ext cx="8424936" cy="5078313"/>
          </a:xfrm>
          <a:prstGeom prst="rect">
            <a:avLst/>
          </a:prstGeom>
          <a:noFill/>
        </p:spPr>
        <p:txBody>
          <a:bodyPr wrap="square" rtlCol="0">
            <a:spAutoFit/>
          </a:bodyPr>
          <a:lstStyle/>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a:p>
        </p:txBody>
      </p:sp>
      <p:sp>
        <p:nvSpPr>
          <p:cNvPr id="4" name="TextovéPole 3"/>
          <p:cNvSpPr txBox="1"/>
          <p:nvPr/>
        </p:nvSpPr>
        <p:spPr>
          <a:xfrm>
            <a:off x="395536" y="260648"/>
            <a:ext cx="3744416" cy="6278642"/>
          </a:xfrm>
          <a:prstGeom prst="rect">
            <a:avLst/>
          </a:prstGeom>
          <a:effectLst>
            <a:glow rad="228600">
              <a:schemeClr val="accent1">
                <a:satMod val="175000"/>
                <a:alpha val="40000"/>
              </a:schemeClr>
            </a:glow>
            <a:outerShdw blurRad="40000" dist="20000" dir="5400000" rotWithShape="0">
              <a:srgbClr val="000000">
                <a:alpha val="38000"/>
              </a:srgbClr>
            </a:outerShdw>
          </a:effectLst>
        </p:spPr>
        <p:style>
          <a:lnRef idx="1">
            <a:schemeClr val="accent5"/>
          </a:lnRef>
          <a:fillRef idx="2">
            <a:schemeClr val="accent5"/>
          </a:fillRef>
          <a:effectRef idx="1">
            <a:schemeClr val="accent5"/>
          </a:effectRef>
          <a:fontRef idx="minor">
            <a:schemeClr val="dk1"/>
          </a:fontRef>
        </p:style>
        <p:txBody>
          <a:bodyPr wrap="square" rtlCol="0">
            <a:spAutoFit/>
          </a:bodyPr>
          <a:lstStyle/>
          <a:p>
            <a:endParaRPr lang="cs-CZ" dirty="0" smtClean="0"/>
          </a:p>
          <a:p>
            <a:endParaRPr lang="cs-CZ" sz="2800" b="1" dirty="0"/>
          </a:p>
          <a:p>
            <a:endParaRPr lang="cs-CZ" sz="1600" dirty="0" smtClean="0"/>
          </a:p>
          <a:p>
            <a:endParaRPr lang="cs-CZ" sz="2800" b="1" dirty="0" smtClean="0"/>
          </a:p>
          <a:p>
            <a:endParaRPr lang="cs-CZ" sz="2800" b="1" dirty="0" smtClean="0"/>
          </a:p>
          <a:p>
            <a:endParaRPr lang="cs-CZ" sz="2800" b="1" dirty="0" smtClean="0"/>
          </a:p>
          <a:p>
            <a:endParaRPr lang="cs-CZ" sz="2800" b="1" dirty="0" smtClean="0"/>
          </a:p>
          <a:p>
            <a:endParaRPr lang="cs-CZ" sz="2800" b="1" dirty="0" smtClean="0"/>
          </a:p>
          <a:p>
            <a:endParaRPr lang="cs-CZ" sz="2800" b="1" dirty="0" smtClean="0"/>
          </a:p>
          <a:p>
            <a:endParaRPr lang="cs-CZ" sz="2800" b="1" dirty="0" smtClean="0"/>
          </a:p>
          <a:p>
            <a:endParaRPr lang="cs-CZ" sz="2800" b="1" dirty="0" smtClean="0"/>
          </a:p>
          <a:p>
            <a:r>
              <a:rPr lang="cs-CZ" sz="2000" dirty="0" smtClean="0"/>
              <a:t>Podle obrázku popiš, jak probíhala proprava Jana Husa.</a:t>
            </a:r>
          </a:p>
          <a:p>
            <a:endParaRPr lang="cs-CZ" sz="2000" dirty="0" smtClean="0"/>
          </a:p>
          <a:p>
            <a:endParaRPr lang="cs-CZ" sz="2800" b="1" dirty="0" smtClean="0"/>
          </a:p>
          <a:p>
            <a:endParaRPr lang="cs-CZ" sz="2800" b="1" dirty="0" smtClean="0"/>
          </a:p>
        </p:txBody>
      </p:sp>
      <p:sp>
        <p:nvSpPr>
          <p:cNvPr id="5" name="Rectangle 6"/>
          <p:cNvSpPr>
            <a:spLocks noChangeArrowheads="1"/>
          </p:cNvSpPr>
          <p:nvPr/>
        </p:nvSpPr>
        <p:spPr bwMode="auto">
          <a:xfrm>
            <a:off x="4355976" y="260648"/>
            <a:ext cx="288032" cy="287337"/>
          </a:xfrm>
          <a:prstGeom prst="rect">
            <a:avLst/>
          </a:prstGeom>
          <a:solidFill>
            <a:schemeClr val="accent1"/>
          </a:solidFill>
          <a:ln w="9525">
            <a:solidFill>
              <a:schemeClr val="tx1"/>
            </a:solidFill>
            <a:miter lim="800000"/>
            <a:headEnd/>
            <a:tailEnd/>
          </a:ln>
          <a:effectLst/>
        </p:spPr>
        <p:txBody>
          <a:bodyPr wrap="none" anchor="ctr"/>
          <a:lstStyle/>
          <a:p>
            <a:pPr algn="ctr"/>
            <a:r>
              <a:rPr lang="cs-CZ" dirty="0"/>
              <a:t>2</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560" y="404664"/>
            <a:ext cx="8229600" cy="864096"/>
          </a:xfrm>
          <a:effectLst>
            <a:glow rad="228600">
              <a:schemeClr val="accent1">
                <a:satMod val="175000"/>
                <a:alpha val="40000"/>
              </a:schemeClr>
            </a:glow>
            <a:outerShdw blurRad="40000" dist="20000" dir="5400000" rotWithShape="0">
              <a:srgbClr val="000000">
                <a:alpha val="38000"/>
              </a:srgbClr>
            </a:outerShdw>
          </a:effectLst>
        </p:spPr>
        <p:style>
          <a:lnRef idx="1">
            <a:schemeClr val="accent5"/>
          </a:lnRef>
          <a:fillRef idx="2">
            <a:schemeClr val="accent5"/>
          </a:fillRef>
          <a:effectRef idx="1">
            <a:schemeClr val="accent5"/>
          </a:effectRef>
          <a:fontRef idx="minor">
            <a:schemeClr val="dk1"/>
          </a:fontRef>
        </p:style>
        <p:txBody>
          <a:bodyPr>
            <a:normAutofit/>
          </a:bodyPr>
          <a:lstStyle/>
          <a:p>
            <a:r>
              <a:rPr lang="cs-CZ" b="1" dirty="0" smtClean="0"/>
              <a:t>Opakování</a:t>
            </a:r>
            <a:endParaRPr lang="cs-CZ" sz="2700" b="1" dirty="0"/>
          </a:p>
        </p:txBody>
      </p:sp>
      <p:sp>
        <p:nvSpPr>
          <p:cNvPr id="3" name="Zástupný symbol pro obsah 2"/>
          <p:cNvSpPr>
            <a:spLocks noGrp="1"/>
          </p:cNvSpPr>
          <p:nvPr>
            <p:ph idx="1"/>
          </p:nvPr>
        </p:nvSpPr>
        <p:spPr>
          <a:xfrm>
            <a:off x="611560" y="1556792"/>
            <a:ext cx="8229600" cy="5301208"/>
          </a:xfrm>
          <a:effectLst>
            <a:glow rad="228600">
              <a:schemeClr val="accent1">
                <a:satMod val="175000"/>
                <a:alpha val="40000"/>
              </a:schemeClr>
            </a:glow>
            <a:outerShdw blurRad="40000" dist="20000" dir="5400000" rotWithShape="0">
              <a:srgbClr val="000000">
                <a:alpha val="38000"/>
              </a:srgbClr>
            </a:outerShdw>
          </a:effectLst>
        </p:spPr>
        <p:style>
          <a:lnRef idx="1">
            <a:schemeClr val="accent5"/>
          </a:lnRef>
          <a:fillRef idx="2">
            <a:schemeClr val="accent5"/>
          </a:fillRef>
          <a:effectRef idx="1">
            <a:schemeClr val="accent5"/>
          </a:effectRef>
          <a:fontRef idx="minor">
            <a:schemeClr val="dk1"/>
          </a:fontRef>
        </p:style>
        <p:txBody>
          <a:bodyPr>
            <a:normAutofit/>
          </a:bodyPr>
          <a:lstStyle/>
          <a:p>
            <a:r>
              <a:rPr lang="cs-CZ" sz="2800" dirty="0" smtClean="0"/>
              <a:t>Jan Hus kázal:		a, na Kozím Hrádku</a:t>
            </a:r>
          </a:p>
          <a:p>
            <a:pPr lvl="8">
              <a:buNone/>
            </a:pPr>
            <a:r>
              <a:rPr lang="cs-CZ" sz="2800" dirty="0"/>
              <a:t>b</a:t>
            </a:r>
            <a:r>
              <a:rPr lang="cs-CZ" sz="2800" dirty="0" smtClean="0"/>
              <a:t>, v Brně</a:t>
            </a:r>
          </a:p>
          <a:p>
            <a:pPr lvl="4">
              <a:buNone/>
            </a:pPr>
            <a:r>
              <a:rPr lang="cs-CZ" sz="1600" dirty="0" smtClean="0"/>
              <a:t>			</a:t>
            </a:r>
          </a:p>
          <a:p>
            <a:r>
              <a:rPr lang="cs-CZ" sz="2800" dirty="0" smtClean="0"/>
              <a:t>Zikmund byl:		a, český král</a:t>
            </a:r>
          </a:p>
          <a:p>
            <a:pPr lvl="8">
              <a:buNone/>
            </a:pPr>
            <a:r>
              <a:rPr lang="cs-CZ" sz="2800" dirty="0" smtClean="0"/>
              <a:t>b, německý císař</a:t>
            </a:r>
          </a:p>
          <a:p>
            <a:endParaRPr lang="cs-CZ" sz="2800" dirty="0" smtClean="0"/>
          </a:p>
          <a:p>
            <a:r>
              <a:rPr lang="cs-CZ" sz="2800" dirty="0" smtClean="0"/>
              <a:t>Jan Hus byl popraven:	a, 6. července 1415</a:t>
            </a:r>
          </a:p>
          <a:p>
            <a:pPr lvl="8">
              <a:buNone/>
            </a:pPr>
            <a:r>
              <a:rPr lang="cs-CZ" sz="2800" dirty="0" smtClean="0"/>
              <a:t> b, 6. července 1370</a:t>
            </a:r>
          </a:p>
          <a:p>
            <a:pPr>
              <a:buNone/>
            </a:pPr>
            <a:r>
              <a:rPr lang="cs-CZ" dirty="0" smtClean="0"/>
              <a:t>(</a:t>
            </a:r>
            <a:r>
              <a:rPr lang="cs-CZ" sz="2400" dirty="0" smtClean="0"/>
              <a:t>Špatné odpovědi škrtni skrytým perem.)</a:t>
            </a:r>
          </a:p>
          <a:p>
            <a:pPr>
              <a:buNone/>
            </a:pPr>
            <a:endParaRPr lang="cs-CZ" sz="4400" dirty="0" smtClean="0"/>
          </a:p>
          <a:p>
            <a:pPr>
              <a:buNone/>
            </a:pPr>
            <a:endParaRPr lang="cs-CZ" b="1" dirty="0" smtClean="0"/>
          </a:p>
        </p:txBody>
      </p:sp>
      <p:cxnSp>
        <p:nvCxnSpPr>
          <p:cNvPr id="18" name="Přímá spojovací čára 17"/>
          <p:cNvCxnSpPr/>
          <p:nvPr/>
        </p:nvCxnSpPr>
        <p:spPr>
          <a:xfrm flipH="1" flipV="1">
            <a:off x="2606080" y="3623320"/>
            <a:ext cx="21704" cy="21704"/>
          </a:xfrm>
          <a:prstGeom prst="line">
            <a:avLst/>
          </a:prstGeom>
        </p:spPr>
        <p:style>
          <a:lnRef idx="1">
            <a:schemeClr val="accent1"/>
          </a:lnRef>
          <a:fillRef idx="0">
            <a:schemeClr val="accent1"/>
          </a:fillRef>
          <a:effectRef idx="0">
            <a:schemeClr val="accent1"/>
          </a:effectRef>
          <a:fontRef idx="minor">
            <a:schemeClr val="tx1"/>
          </a:fontRef>
        </p:style>
      </p:cxnSp>
      <p:sp>
        <p:nvSpPr>
          <p:cNvPr id="6" name="Šipka doleva 5"/>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79512" y="836712"/>
            <a:ext cx="8568952" cy="6463308"/>
          </a:xfrm>
          <a:prstGeom prst="rect">
            <a:avLst/>
          </a:prstGeom>
          <a:noFill/>
        </p:spPr>
        <p:txBody>
          <a:bodyPr wrap="square" rtlCol="0">
            <a:spAutoFit/>
          </a:bodyPr>
          <a:lstStyle/>
          <a:p>
            <a:r>
              <a:rPr lang="cs-CZ" dirty="0" smtClean="0"/>
              <a:t>Zdroje obrázků:</a:t>
            </a:r>
          </a:p>
          <a:p>
            <a:r>
              <a:rPr lang="cs-CZ" dirty="0" smtClean="0">
                <a:hlinkClick r:id="rId2"/>
              </a:rPr>
              <a:t>http://office.</a:t>
            </a:r>
            <a:r>
              <a:rPr lang="cs-CZ" dirty="0" err="1" smtClean="0">
                <a:hlinkClick r:id="rId2"/>
              </a:rPr>
              <a:t>microsoft.com</a:t>
            </a:r>
            <a:r>
              <a:rPr lang="cs-CZ" dirty="0" smtClean="0">
                <a:hlinkClick r:id="rId2"/>
              </a:rPr>
              <a:t>/klipart</a:t>
            </a:r>
            <a:endParaRPr lang="cs-CZ" dirty="0" smtClean="0"/>
          </a:p>
          <a:p>
            <a:endParaRPr lang="cs-CZ" dirty="0" smtClean="0"/>
          </a:p>
          <a:p>
            <a:r>
              <a:rPr lang="cs-CZ" dirty="0" smtClean="0"/>
              <a:t>1 TARAGUI. </a:t>
            </a:r>
            <a:r>
              <a:rPr lang="cs-CZ" i="1" dirty="0" err="1" smtClean="0"/>
              <a:t>wikipedia.org</a:t>
            </a:r>
            <a:r>
              <a:rPr lang="cs-CZ" dirty="0" smtClean="0"/>
              <a:t> [online]. [cit. 17.7.2011]. Dostupný na WWW: </a:t>
            </a:r>
            <a:r>
              <a:rPr lang="cs-CZ" dirty="0" smtClean="0">
                <a:hlinkClick r:id="rId3"/>
              </a:rPr>
              <a:t>http://commons.wikimedia.org/wiki/File:Jan_Hus_at_the_Stake.jpg</a:t>
            </a:r>
            <a:endParaRPr lang="cs-CZ" dirty="0" smtClean="0"/>
          </a:p>
          <a:p>
            <a:endParaRPr lang="cs-CZ" dirty="0" smtClean="0"/>
          </a:p>
          <a:p>
            <a:r>
              <a:rPr lang="cs-CZ" dirty="0" smtClean="0"/>
              <a:t>2 MUTICH, Karel Vladislav. </a:t>
            </a:r>
            <a:r>
              <a:rPr lang="cs-CZ" i="1" dirty="0" err="1" smtClean="0"/>
              <a:t>wikipedia.org</a:t>
            </a:r>
            <a:r>
              <a:rPr lang="cs-CZ" dirty="0" smtClean="0"/>
              <a:t> [online]. [cit. 17.7.2011]. Dostupný na WWW: </a:t>
            </a:r>
            <a:r>
              <a:rPr lang="cs-CZ" dirty="0" smtClean="0">
                <a:hlinkClick r:id="rId4"/>
              </a:rPr>
              <a:t>http://cs.wikipedia.org/wiki/Soubor:Muttich,_Kamil_Vladislav_-_Mistr_Jan_Hus_na_hranici_v_Kostnici_1415.jpg</a:t>
            </a:r>
            <a:endParaRPr lang="cs-CZ" dirty="0" smtClean="0"/>
          </a:p>
          <a:p>
            <a:endParaRPr lang="cs-CZ" dirty="0" smtClean="0"/>
          </a:p>
          <a:p>
            <a:endParaRPr lang="cs-CZ" dirty="0" smtClean="0"/>
          </a:p>
          <a:p>
            <a:endParaRPr lang="cs-CZ" dirty="0" smtClean="0"/>
          </a:p>
          <a:p>
            <a:endParaRPr lang="cs-CZ" dirty="0" smtClean="0"/>
          </a:p>
          <a:p>
            <a:pPr marL="342900" indent="-342900"/>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p:txBody>
      </p:sp>
      <p:sp>
        <p:nvSpPr>
          <p:cNvPr id="3" name="Obdélník 2"/>
          <p:cNvSpPr/>
          <p:nvPr/>
        </p:nvSpPr>
        <p:spPr>
          <a:xfrm>
            <a:off x="611560" y="3068960"/>
            <a:ext cx="8208912" cy="646331"/>
          </a:xfrm>
          <a:prstGeom prst="rect">
            <a:avLst/>
          </a:prstGeom>
        </p:spPr>
        <p:txBody>
          <a:bodyPr wrap="square">
            <a:spAutoFit/>
          </a:bodyPr>
          <a:lstStyle/>
          <a:p>
            <a:endParaRPr lang="cs-CZ" b="1" dirty="0" smtClean="0"/>
          </a:p>
          <a:p>
            <a:endParaRPr lang="cs-CZ"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TotalTime>
  <Words>603</Words>
  <Application>Microsoft Office PowerPoint</Application>
  <PresentationFormat>Předvádění na obrazovce (4:3)</PresentationFormat>
  <Paragraphs>180</Paragraphs>
  <Slides>14</Slides>
  <Notes>0</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Motiv sady Office</vt:lpstr>
      <vt:lpstr>Smrt Jana Husa VY_32_INOVACE_2C_13 Číslo projektu: CZ.1.07/1.4.00/21.1101</vt:lpstr>
      <vt:lpstr>Prezentace aplikace PowerPoint</vt:lpstr>
      <vt:lpstr> Smrt Jana Husa </vt:lpstr>
      <vt:lpstr>Prezentace aplikace PowerPoint</vt:lpstr>
      <vt:lpstr>Kozí Hrádek</vt:lpstr>
      <vt:lpstr>Zikmund</vt:lpstr>
      <vt:lpstr>Cesta do Kostnice</vt:lpstr>
      <vt:lpstr>Pamatuješ si?</vt:lpstr>
      <vt:lpstr>Zikmundova přezdívka</vt:lpstr>
      <vt:lpstr>Kostnice</vt:lpstr>
      <vt:lpstr>Církevní shromáždění v Kostnici</vt:lpstr>
      <vt:lpstr>Prezentace aplikace PowerPoint</vt:lpstr>
      <vt:lpstr>Opakování</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Smrt Jana Husa VY_32_INOVACE_2C_13 Číslo projektu: CZ.1.07/1.5.00/34.1056</dc:title>
  <dc:creator>Iva</dc:creator>
  <cp:lastModifiedBy>uzivatel</cp:lastModifiedBy>
  <cp:revision>3</cp:revision>
  <dcterms:created xsi:type="dcterms:W3CDTF">2011-07-17T09:22:53Z</dcterms:created>
  <dcterms:modified xsi:type="dcterms:W3CDTF">2013-01-25T12:21:12Z</dcterms:modified>
</cp:coreProperties>
</file>