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B88726C-FCCE-4A1A-BEFC-3E5E39EC5333}" type="doc">
      <dgm:prSet loTypeId="urn:microsoft.com/office/officeart/2005/8/layout/arrow2" loCatId="process" qsTypeId="urn:microsoft.com/office/officeart/2005/8/quickstyle/simple1" qsCatId="simple" csTypeId="urn:microsoft.com/office/officeart/2005/8/colors/accent2_1" csCatId="accent2" phldr="1"/>
      <dgm:spPr/>
    </dgm:pt>
    <dgm:pt modelId="{07516470-059C-4530-AD0D-863EAB4E7CD6}">
      <dgm:prSet phldrT="[Text]" custT="1"/>
      <dgm:spPr/>
      <dgm:t>
        <a:bodyPr/>
        <a:lstStyle/>
        <a:p>
          <a:r>
            <a:rPr lang="cs-CZ" sz="2800" b="1" dirty="0" smtClean="0">
              <a:solidFill>
                <a:schemeClr val="tx1"/>
              </a:solidFill>
            </a:rPr>
            <a:t>plátno</a:t>
          </a:r>
          <a:r>
            <a:rPr lang="cs-CZ" sz="2800" dirty="0" smtClean="0"/>
            <a:t> </a:t>
          </a:r>
          <a:endParaRPr lang="cs-CZ" sz="2800" dirty="0"/>
        </a:p>
      </dgm:t>
    </dgm:pt>
    <dgm:pt modelId="{3119C18E-1529-42A4-9607-081DC81C6553}" type="parTrans" cxnId="{B25C9415-B97C-4596-9EBA-82939D432EC6}">
      <dgm:prSet/>
      <dgm:spPr/>
      <dgm:t>
        <a:bodyPr/>
        <a:lstStyle/>
        <a:p>
          <a:endParaRPr lang="cs-CZ"/>
        </a:p>
      </dgm:t>
    </dgm:pt>
    <dgm:pt modelId="{F0666C02-F92B-43A0-A10C-CD663C09E0D2}" type="sibTrans" cxnId="{B25C9415-B97C-4596-9EBA-82939D432EC6}">
      <dgm:prSet/>
      <dgm:spPr/>
      <dgm:t>
        <a:bodyPr/>
        <a:lstStyle/>
        <a:p>
          <a:endParaRPr lang="cs-CZ"/>
        </a:p>
      </dgm:t>
    </dgm:pt>
    <dgm:pt modelId="{A8A370F4-23F5-4803-BB85-260AF368F4B4}">
      <dgm:prSet phldrT="[Text]" custT="1"/>
      <dgm:spPr/>
      <dgm:t>
        <a:bodyPr/>
        <a:lstStyle/>
        <a:p>
          <a:r>
            <a:rPr lang="cs-CZ" sz="3600" b="1" dirty="0" smtClean="0">
              <a:solidFill>
                <a:schemeClr val="tx1"/>
              </a:solidFill>
            </a:rPr>
            <a:t>platit</a:t>
          </a:r>
          <a:endParaRPr lang="cs-CZ" sz="3600" b="1" dirty="0">
            <a:solidFill>
              <a:schemeClr val="tx1"/>
            </a:solidFill>
          </a:endParaRPr>
        </a:p>
      </dgm:t>
    </dgm:pt>
    <dgm:pt modelId="{F3D96FA2-E2C3-4FBE-BA03-F3D2C378EDBB}" type="parTrans" cxnId="{64D766E2-1832-401F-A72D-0218F2A928C2}">
      <dgm:prSet/>
      <dgm:spPr/>
      <dgm:t>
        <a:bodyPr/>
        <a:lstStyle/>
        <a:p>
          <a:endParaRPr lang="cs-CZ"/>
        </a:p>
      </dgm:t>
    </dgm:pt>
    <dgm:pt modelId="{1BAC7708-1656-4AC5-88E0-E775F6FB6A12}" type="sibTrans" cxnId="{64D766E2-1832-401F-A72D-0218F2A928C2}">
      <dgm:prSet/>
      <dgm:spPr/>
      <dgm:t>
        <a:bodyPr/>
        <a:lstStyle/>
        <a:p>
          <a:endParaRPr lang="cs-CZ"/>
        </a:p>
      </dgm:t>
    </dgm:pt>
    <dgm:pt modelId="{42198889-0275-45FB-BD4A-CEC499E1A6CA}">
      <dgm:prSet phldrT="[Text]"/>
      <dgm:spPr/>
      <dgm:t>
        <a:bodyPr/>
        <a:lstStyle/>
        <a:p>
          <a:r>
            <a:rPr lang="cs-CZ" b="1" dirty="0" smtClean="0"/>
            <a:t>platidlo</a:t>
          </a:r>
          <a:endParaRPr lang="cs-CZ" b="1" dirty="0"/>
        </a:p>
      </dgm:t>
    </dgm:pt>
    <dgm:pt modelId="{6F038F60-25E9-46A5-B597-AE3B1361C118}" type="parTrans" cxnId="{5638DB15-2CC9-439C-A642-FE036291FA28}">
      <dgm:prSet/>
      <dgm:spPr/>
      <dgm:t>
        <a:bodyPr/>
        <a:lstStyle/>
        <a:p>
          <a:endParaRPr lang="cs-CZ"/>
        </a:p>
      </dgm:t>
    </dgm:pt>
    <dgm:pt modelId="{A8BA1872-0446-4CBB-949E-CBAFC48E4C64}" type="sibTrans" cxnId="{5638DB15-2CC9-439C-A642-FE036291FA28}">
      <dgm:prSet/>
      <dgm:spPr/>
      <dgm:t>
        <a:bodyPr/>
        <a:lstStyle/>
        <a:p>
          <a:endParaRPr lang="cs-CZ"/>
        </a:p>
      </dgm:t>
    </dgm:pt>
    <dgm:pt modelId="{B3F64B22-ACF9-472A-8625-E7CE767B6411}" type="pres">
      <dgm:prSet presAssocID="{CB88726C-FCCE-4A1A-BEFC-3E5E39EC5333}" presName="arrowDiagram" presStyleCnt="0">
        <dgm:presLayoutVars>
          <dgm:chMax val="5"/>
          <dgm:dir/>
          <dgm:resizeHandles val="exact"/>
        </dgm:presLayoutVars>
      </dgm:prSet>
      <dgm:spPr/>
    </dgm:pt>
    <dgm:pt modelId="{86BB17D4-F6D7-4ED0-A3F7-8E601CB7D62C}" type="pres">
      <dgm:prSet presAssocID="{CB88726C-FCCE-4A1A-BEFC-3E5E39EC5333}" presName="arrow" presStyleLbl="bgShp" presStyleIdx="0" presStyleCnt="1"/>
      <dgm:spPr/>
    </dgm:pt>
    <dgm:pt modelId="{45A9DF33-CD2A-4854-B09D-673E007FC780}" type="pres">
      <dgm:prSet presAssocID="{CB88726C-FCCE-4A1A-BEFC-3E5E39EC5333}" presName="arrowDiagram3" presStyleCnt="0"/>
      <dgm:spPr/>
    </dgm:pt>
    <dgm:pt modelId="{867B2323-C640-494C-9904-F40A10088934}" type="pres">
      <dgm:prSet presAssocID="{07516470-059C-4530-AD0D-863EAB4E7CD6}" presName="bullet3a" presStyleLbl="node1" presStyleIdx="0" presStyleCnt="3"/>
      <dgm:spPr/>
    </dgm:pt>
    <dgm:pt modelId="{C924C0CA-0AE5-4255-836E-4E4860CACAFB}" type="pres">
      <dgm:prSet presAssocID="{07516470-059C-4530-AD0D-863EAB4E7CD6}" presName="textBox3a" presStyleLbl="revTx" presStyleIdx="0" presStyleCnt="3">
        <dgm:presLayoutVars>
          <dgm:bulletEnabled val="1"/>
        </dgm:presLayoutVars>
      </dgm:prSet>
      <dgm:spPr/>
      <dgm:t>
        <a:bodyPr/>
        <a:lstStyle/>
        <a:p>
          <a:endParaRPr lang="cs-CZ"/>
        </a:p>
      </dgm:t>
    </dgm:pt>
    <dgm:pt modelId="{9EB2C6D3-A4A0-4266-8632-D28F08614105}" type="pres">
      <dgm:prSet presAssocID="{A8A370F4-23F5-4803-BB85-260AF368F4B4}" presName="bullet3b" presStyleLbl="node1" presStyleIdx="1" presStyleCnt="3"/>
      <dgm:spPr/>
    </dgm:pt>
    <dgm:pt modelId="{6D01F050-7263-4E49-8BA2-114DBC7E4C01}" type="pres">
      <dgm:prSet presAssocID="{A8A370F4-23F5-4803-BB85-260AF368F4B4}" presName="textBox3b" presStyleLbl="revTx" presStyleIdx="1" presStyleCnt="3">
        <dgm:presLayoutVars>
          <dgm:bulletEnabled val="1"/>
        </dgm:presLayoutVars>
      </dgm:prSet>
      <dgm:spPr/>
      <dgm:t>
        <a:bodyPr/>
        <a:lstStyle/>
        <a:p>
          <a:endParaRPr lang="cs-CZ"/>
        </a:p>
      </dgm:t>
    </dgm:pt>
    <dgm:pt modelId="{787112D1-B021-4DB9-BC89-706CD60C66A0}" type="pres">
      <dgm:prSet presAssocID="{42198889-0275-45FB-BD4A-CEC499E1A6CA}" presName="bullet3c" presStyleLbl="node1" presStyleIdx="2" presStyleCnt="3"/>
      <dgm:spPr/>
    </dgm:pt>
    <dgm:pt modelId="{43F3D3A0-A860-4785-977D-5956F5281396}" type="pres">
      <dgm:prSet presAssocID="{42198889-0275-45FB-BD4A-CEC499E1A6CA}" presName="textBox3c" presStyleLbl="revTx" presStyleIdx="2" presStyleCnt="3">
        <dgm:presLayoutVars>
          <dgm:bulletEnabled val="1"/>
        </dgm:presLayoutVars>
      </dgm:prSet>
      <dgm:spPr/>
      <dgm:t>
        <a:bodyPr/>
        <a:lstStyle/>
        <a:p>
          <a:endParaRPr lang="cs-CZ"/>
        </a:p>
      </dgm:t>
    </dgm:pt>
  </dgm:ptLst>
  <dgm:cxnLst>
    <dgm:cxn modelId="{B25C9415-B97C-4596-9EBA-82939D432EC6}" srcId="{CB88726C-FCCE-4A1A-BEFC-3E5E39EC5333}" destId="{07516470-059C-4530-AD0D-863EAB4E7CD6}" srcOrd="0" destOrd="0" parTransId="{3119C18E-1529-42A4-9607-081DC81C6553}" sibTransId="{F0666C02-F92B-43A0-A10C-CD663C09E0D2}"/>
    <dgm:cxn modelId="{0977969C-AD48-400B-9339-68189A6655DF}" type="presOf" srcId="{42198889-0275-45FB-BD4A-CEC499E1A6CA}" destId="{43F3D3A0-A860-4785-977D-5956F5281396}" srcOrd="0" destOrd="0" presId="urn:microsoft.com/office/officeart/2005/8/layout/arrow2"/>
    <dgm:cxn modelId="{213EFD89-C301-4748-8D26-D730041AB4FA}" type="presOf" srcId="{CB88726C-FCCE-4A1A-BEFC-3E5E39EC5333}" destId="{B3F64B22-ACF9-472A-8625-E7CE767B6411}" srcOrd="0" destOrd="0" presId="urn:microsoft.com/office/officeart/2005/8/layout/arrow2"/>
    <dgm:cxn modelId="{0708F995-B68E-43E4-B4EB-20271CF170B2}" type="presOf" srcId="{A8A370F4-23F5-4803-BB85-260AF368F4B4}" destId="{6D01F050-7263-4E49-8BA2-114DBC7E4C01}" srcOrd="0" destOrd="0" presId="urn:microsoft.com/office/officeart/2005/8/layout/arrow2"/>
    <dgm:cxn modelId="{5638DB15-2CC9-439C-A642-FE036291FA28}" srcId="{CB88726C-FCCE-4A1A-BEFC-3E5E39EC5333}" destId="{42198889-0275-45FB-BD4A-CEC499E1A6CA}" srcOrd="2" destOrd="0" parTransId="{6F038F60-25E9-46A5-B597-AE3B1361C118}" sibTransId="{A8BA1872-0446-4CBB-949E-CBAFC48E4C64}"/>
    <dgm:cxn modelId="{64D766E2-1832-401F-A72D-0218F2A928C2}" srcId="{CB88726C-FCCE-4A1A-BEFC-3E5E39EC5333}" destId="{A8A370F4-23F5-4803-BB85-260AF368F4B4}" srcOrd="1" destOrd="0" parTransId="{F3D96FA2-E2C3-4FBE-BA03-F3D2C378EDBB}" sibTransId="{1BAC7708-1656-4AC5-88E0-E775F6FB6A12}"/>
    <dgm:cxn modelId="{0071767E-AE24-42E6-869D-1CD22B369B04}" type="presOf" srcId="{07516470-059C-4530-AD0D-863EAB4E7CD6}" destId="{C924C0CA-0AE5-4255-836E-4E4860CACAFB}" srcOrd="0" destOrd="0" presId="urn:microsoft.com/office/officeart/2005/8/layout/arrow2"/>
    <dgm:cxn modelId="{00E9432C-9D0B-4F68-91DA-050F82BCA487}" type="presParOf" srcId="{B3F64B22-ACF9-472A-8625-E7CE767B6411}" destId="{86BB17D4-F6D7-4ED0-A3F7-8E601CB7D62C}" srcOrd="0" destOrd="0" presId="urn:microsoft.com/office/officeart/2005/8/layout/arrow2"/>
    <dgm:cxn modelId="{76FEBD01-487E-4835-BAAC-4C7B70EAAAAB}" type="presParOf" srcId="{B3F64B22-ACF9-472A-8625-E7CE767B6411}" destId="{45A9DF33-CD2A-4854-B09D-673E007FC780}" srcOrd="1" destOrd="0" presId="urn:microsoft.com/office/officeart/2005/8/layout/arrow2"/>
    <dgm:cxn modelId="{741A1129-5CE2-4CCF-9ADE-CC0B50F296CD}" type="presParOf" srcId="{45A9DF33-CD2A-4854-B09D-673E007FC780}" destId="{867B2323-C640-494C-9904-F40A10088934}" srcOrd="0" destOrd="0" presId="urn:microsoft.com/office/officeart/2005/8/layout/arrow2"/>
    <dgm:cxn modelId="{0349B3AD-9786-48B9-B471-A69F9512C7B7}" type="presParOf" srcId="{45A9DF33-CD2A-4854-B09D-673E007FC780}" destId="{C924C0CA-0AE5-4255-836E-4E4860CACAFB}" srcOrd="1" destOrd="0" presId="urn:microsoft.com/office/officeart/2005/8/layout/arrow2"/>
    <dgm:cxn modelId="{57465308-0A32-4A29-A2F8-BD8AE59DFEE3}" type="presParOf" srcId="{45A9DF33-CD2A-4854-B09D-673E007FC780}" destId="{9EB2C6D3-A4A0-4266-8632-D28F08614105}" srcOrd="2" destOrd="0" presId="urn:microsoft.com/office/officeart/2005/8/layout/arrow2"/>
    <dgm:cxn modelId="{786146B0-80A9-4B2A-BFC5-022E40810387}" type="presParOf" srcId="{45A9DF33-CD2A-4854-B09D-673E007FC780}" destId="{6D01F050-7263-4E49-8BA2-114DBC7E4C01}" srcOrd="3" destOrd="0" presId="urn:microsoft.com/office/officeart/2005/8/layout/arrow2"/>
    <dgm:cxn modelId="{28DB3AD8-10D1-4163-8F17-D07B3CB93CC3}" type="presParOf" srcId="{45A9DF33-CD2A-4854-B09D-673E007FC780}" destId="{787112D1-B021-4DB9-BC89-706CD60C66A0}" srcOrd="4" destOrd="0" presId="urn:microsoft.com/office/officeart/2005/8/layout/arrow2"/>
    <dgm:cxn modelId="{C341D436-A830-4FB4-AB5B-A130D3BC6366}" type="presParOf" srcId="{45A9DF33-CD2A-4854-B09D-673E007FC780}" destId="{43F3D3A0-A860-4785-977D-5956F5281396}" srcOrd="5" destOrd="0" presId="urn:microsoft.com/office/officeart/2005/8/layout/arrow2"/>
  </dgm:cxnLst>
  <dgm:bg>
    <a:solidFill>
      <a:schemeClr val="accent2">
        <a:lumMod val="75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BB17D4-F6D7-4ED0-A3F7-8E601CB7D62C}">
      <dsp:nvSpPr>
        <dsp:cNvPr id="0" name=""/>
        <dsp:cNvSpPr/>
      </dsp:nvSpPr>
      <dsp:spPr>
        <a:xfrm>
          <a:off x="494029" y="0"/>
          <a:ext cx="7241540" cy="4525963"/>
        </a:xfrm>
        <a:prstGeom prst="swooshArrow">
          <a:avLst>
            <a:gd name="adj1" fmla="val 25000"/>
            <a:gd name="adj2" fmla="val 25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7B2323-C640-494C-9904-F40A10088934}">
      <dsp:nvSpPr>
        <dsp:cNvPr id="0" name=""/>
        <dsp:cNvSpPr/>
      </dsp:nvSpPr>
      <dsp:spPr>
        <a:xfrm>
          <a:off x="1413705" y="3123819"/>
          <a:ext cx="188280" cy="188280"/>
        </a:xfrm>
        <a:prstGeom prst="ellipse">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24C0CA-0AE5-4255-836E-4E4860CACAFB}">
      <dsp:nvSpPr>
        <dsp:cNvPr id="0" name=""/>
        <dsp:cNvSpPr/>
      </dsp:nvSpPr>
      <dsp:spPr>
        <a:xfrm>
          <a:off x="1507845" y="3217959"/>
          <a:ext cx="1687279" cy="1308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766" tIns="0" rIns="0" bIns="0" numCol="1" spcCol="1270" anchor="t" anchorCtr="0">
          <a:noAutofit/>
        </a:bodyPr>
        <a:lstStyle/>
        <a:p>
          <a:pPr lvl="0" algn="l" defTabSz="1244600">
            <a:lnSpc>
              <a:spcPct val="90000"/>
            </a:lnSpc>
            <a:spcBef>
              <a:spcPct val="0"/>
            </a:spcBef>
            <a:spcAft>
              <a:spcPct val="35000"/>
            </a:spcAft>
          </a:pPr>
          <a:r>
            <a:rPr lang="cs-CZ" sz="2800" b="1" kern="1200" dirty="0" smtClean="0">
              <a:solidFill>
                <a:schemeClr val="tx1"/>
              </a:solidFill>
            </a:rPr>
            <a:t>plátno</a:t>
          </a:r>
          <a:r>
            <a:rPr lang="cs-CZ" sz="2800" kern="1200" dirty="0" smtClean="0"/>
            <a:t> </a:t>
          </a:r>
          <a:endParaRPr lang="cs-CZ" sz="2800" kern="1200" dirty="0"/>
        </a:p>
      </dsp:txBody>
      <dsp:txXfrm>
        <a:off x="1507845" y="3217959"/>
        <a:ext cx="1687279" cy="1308003"/>
      </dsp:txXfrm>
    </dsp:sp>
    <dsp:sp modelId="{9EB2C6D3-A4A0-4266-8632-D28F08614105}">
      <dsp:nvSpPr>
        <dsp:cNvPr id="0" name=""/>
        <dsp:cNvSpPr/>
      </dsp:nvSpPr>
      <dsp:spPr>
        <a:xfrm>
          <a:off x="3075638" y="1893662"/>
          <a:ext cx="340352" cy="340352"/>
        </a:xfrm>
        <a:prstGeom prst="ellipse">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D01F050-7263-4E49-8BA2-114DBC7E4C01}">
      <dsp:nvSpPr>
        <dsp:cNvPr id="0" name=""/>
        <dsp:cNvSpPr/>
      </dsp:nvSpPr>
      <dsp:spPr>
        <a:xfrm>
          <a:off x="3245815" y="2063839"/>
          <a:ext cx="1737969" cy="24621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0346" tIns="0" rIns="0" bIns="0" numCol="1" spcCol="1270" anchor="t" anchorCtr="0">
          <a:noAutofit/>
        </a:bodyPr>
        <a:lstStyle/>
        <a:p>
          <a:pPr lvl="0" algn="l" defTabSz="1600200">
            <a:lnSpc>
              <a:spcPct val="90000"/>
            </a:lnSpc>
            <a:spcBef>
              <a:spcPct val="0"/>
            </a:spcBef>
            <a:spcAft>
              <a:spcPct val="35000"/>
            </a:spcAft>
          </a:pPr>
          <a:r>
            <a:rPr lang="cs-CZ" sz="3600" b="1" kern="1200" dirty="0" smtClean="0">
              <a:solidFill>
                <a:schemeClr val="tx1"/>
              </a:solidFill>
            </a:rPr>
            <a:t>platit</a:t>
          </a:r>
          <a:endParaRPr lang="cs-CZ" sz="3600" b="1" kern="1200" dirty="0">
            <a:solidFill>
              <a:schemeClr val="tx1"/>
            </a:solidFill>
          </a:endParaRPr>
        </a:p>
      </dsp:txBody>
      <dsp:txXfrm>
        <a:off x="3245815" y="2063839"/>
        <a:ext cx="1737969" cy="2462123"/>
      </dsp:txXfrm>
    </dsp:sp>
    <dsp:sp modelId="{787112D1-B021-4DB9-BC89-706CD60C66A0}">
      <dsp:nvSpPr>
        <dsp:cNvPr id="0" name=""/>
        <dsp:cNvSpPr/>
      </dsp:nvSpPr>
      <dsp:spPr>
        <a:xfrm>
          <a:off x="5074304" y="1145068"/>
          <a:ext cx="470700" cy="470700"/>
        </a:xfrm>
        <a:prstGeom prst="ellipse">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3F3D3A0-A860-4785-977D-5956F5281396}">
      <dsp:nvSpPr>
        <dsp:cNvPr id="0" name=""/>
        <dsp:cNvSpPr/>
      </dsp:nvSpPr>
      <dsp:spPr>
        <a:xfrm>
          <a:off x="5309654" y="1380418"/>
          <a:ext cx="1737969" cy="3145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9414" tIns="0" rIns="0" bIns="0" numCol="1" spcCol="1270" anchor="t" anchorCtr="0">
          <a:noAutofit/>
        </a:bodyPr>
        <a:lstStyle/>
        <a:p>
          <a:pPr lvl="0" algn="l" defTabSz="1600200">
            <a:lnSpc>
              <a:spcPct val="90000"/>
            </a:lnSpc>
            <a:spcBef>
              <a:spcPct val="0"/>
            </a:spcBef>
            <a:spcAft>
              <a:spcPct val="35000"/>
            </a:spcAft>
          </a:pPr>
          <a:r>
            <a:rPr lang="cs-CZ" sz="3600" b="1" kern="1200" dirty="0" smtClean="0"/>
            <a:t>platidlo</a:t>
          </a:r>
          <a:endParaRPr lang="cs-CZ" sz="3600" b="1" kern="1200" dirty="0"/>
        </a:p>
      </dsp:txBody>
      <dsp:txXfrm>
        <a:off x="5309654" y="1380418"/>
        <a:ext cx="1737969" cy="3145544"/>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B0E20BAE-7004-44E3-A3FC-B4EAE72018DB}"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E024CDB-5600-48A7-84B2-AA5BB81F7B2F}"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0E20BAE-7004-44E3-A3FC-B4EAE72018DB}"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E024CDB-5600-48A7-84B2-AA5BB81F7B2F}"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B0E20BAE-7004-44E3-A3FC-B4EAE72018DB}"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E024CDB-5600-48A7-84B2-AA5BB81F7B2F}"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B0E20BAE-7004-44E3-A3FC-B4EAE72018DB}" type="datetimeFigureOut">
              <a:rPr lang="cs-CZ" smtClean="0"/>
              <a:pPr/>
              <a:t>25.1.2013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E024CDB-5600-48A7-84B2-AA5BB81F7B2F}"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B0E20BAE-7004-44E3-A3FC-B4EAE72018DB}" type="datetimeFigureOut">
              <a:rPr lang="cs-CZ" smtClean="0"/>
              <a:pPr/>
              <a:t>25.1.2013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CE024CDB-5600-48A7-84B2-AA5BB81F7B2F}"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B0E20BAE-7004-44E3-A3FC-B4EAE72018DB}" type="datetimeFigureOut">
              <a:rPr lang="cs-CZ" smtClean="0"/>
              <a:pPr/>
              <a:t>25.1.2013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CE024CDB-5600-48A7-84B2-AA5BB81F7B2F}"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B0E20BAE-7004-44E3-A3FC-B4EAE72018DB}" type="datetimeFigureOut">
              <a:rPr lang="cs-CZ" smtClean="0"/>
              <a:pPr/>
              <a:t>25.1.2013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CE024CDB-5600-48A7-84B2-AA5BB81F7B2F}"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B0E20BAE-7004-44E3-A3FC-B4EAE72018DB}" type="datetimeFigureOut">
              <a:rPr lang="cs-CZ" smtClean="0"/>
              <a:pPr/>
              <a:t>25.1.2013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E024CDB-5600-48A7-84B2-AA5BB81F7B2F}"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B0E20BAE-7004-44E3-A3FC-B4EAE72018DB}" type="datetimeFigureOut">
              <a:rPr lang="cs-CZ" smtClean="0"/>
              <a:pPr/>
              <a:t>25.1.2013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E024CDB-5600-48A7-84B2-AA5BB81F7B2F}"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0E20BAE-7004-44E3-A3FC-B4EAE72018DB}"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E024CDB-5600-48A7-84B2-AA5BB81F7B2F}"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0E20BAE-7004-44E3-A3FC-B4EAE72018DB}"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E024CDB-5600-48A7-84B2-AA5BB81F7B2F}"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E20BAE-7004-44E3-A3FC-B4EAE72018DB}" type="datetimeFigureOut">
              <a:rPr lang="cs-CZ" smtClean="0"/>
              <a:pPr/>
              <a:t>25.1.2013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024CDB-5600-48A7-84B2-AA5BB81F7B2F}"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slideLayout" Target="../slideLayouts/slideLayout2.xml"/><Relationship Id="rId4" Type="http://schemas.openxmlformats.org/officeDocument/2006/relationships/image" Target="../media/image4.wmf"/></Relationships>
</file>

<file path=ppt/slides/_rels/slide7.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slideLayout" Target="../slideLayouts/slideLayout2.xml"/><Relationship Id="rId4" Type="http://schemas.openxmlformats.org/officeDocument/2006/relationships/image" Target="../media/image7.wmf"/></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wmf"/><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office.microsoft.com/klipart"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1998" y="404664"/>
            <a:ext cx="6986587"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Nadpis 1"/>
          <p:cNvSpPr>
            <a:spLocks noGrp="1"/>
          </p:cNvSpPr>
          <p:nvPr>
            <p:ph type="ctrTitle"/>
          </p:nvPr>
        </p:nvSpPr>
        <p:spPr/>
        <p:txBody>
          <a:bodyPr>
            <a:normAutofit fontScale="90000"/>
          </a:bodyPr>
          <a:lstStyle/>
          <a:p>
            <a:r>
              <a:rPr lang="cs-CZ" dirty="0" smtClean="0"/>
              <a:t>Středověký trh</a:t>
            </a:r>
            <a:r>
              <a:rPr lang="cs-CZ" dirty="0"/>
              <a:t/>
            </a:r>
            <a:br>
              <a:rPr lang="cs-CZ" dirty="0"/>
            </a:br>
            <a:r>
              <a:rPr lang="cs-CZ" dirty="0" smtClean="0"/>
              <a:t>VY_32_INOVACE_2C_14</a:t>
            </a:r>
            <a:br>
              <a:rPr lang="cs-CZ" dirty="0" smtClean="0"/>
            </a:br>
            <a:r>
              <a:rPr lang="cs-CZ" sz="3100" dirty="0" smtClean="0"/>
              <a:t>Číslo projektu</a:t>
            </a:r>
            <a:r>
              <a:rPr lang="cs-CZ" sz="3100" smtClean="0"/>
              <a:t>: CZ.1.07/1.4.00/21.1101</a:t>
            </a:r>
            <a:endParaRPr lang="cs-CZ" dirty="0"/>
          </a:p>
        </p:txBody>
      </p:sp>
      <p:sp>
        <p:nvSpPr>
          <p:cNvPr id="6" name="Podnadpis 2"/>
          <p:cNvSpPr>
            <a:spLocks noGrp="1"/>
          </p:cNvSpPr>
          <p:nvPr>
            <p:ph type="subTitle" idx="1"/>
          </p:nvPr>
        </p:nvSpPr>
        <p:spPr/>
        <p:txBody>
          <a:bodyPr/>
          <a:lstStyle/>
          <a:p>
            <a:r>
              <a:rPr lang="cs-CZ" dirty="0"/>
              <a:t>Sada </a:t>
            </a:r>
            <a:r>
              <a:rPr lang="cs-CZ" dirty="0" smtClean="0"/>
              <a:t>3</a:t>
            </a:r>
            <a:endParaRPr lang="cs-CZ" dirty="0"/>
          </a:p>
          <a:p>
            <a:r>
              <a:rPr lang="cs-CZ" dirty="0" smtClean="0"/>
              <a:t>Člověk a společnost</a:t>
            </a:r>
            <a:endParaRPr lang="cs-CZ" dirty="0"/>
          </a:p>
          <a:p>
            <a:r>
              <a:rPr lang="cs-CZ" dirty="0"/>
              <a:t>MŠ, ZŠ a </a:t>
            </a:r>
            <a:r>
              <a:rPr lang="cs-CZ" dirty="0" err="1"/>
              <a:t>PrŠ</a:t>
            </a:r>
            <a:r>
              <a:rPr lang="cs-CZ" dirty="0"/>
              <a:t> Trhové Sviny</a:t>
            </a:r>
          </a:p>
          <a:p>
            <a:endParaRPr lang="cs-CZ" dirty="0"/>
          </a:p>
        </p:txBody>
      </p:sp>
    </p:spTree>
    <p:extLst>
      <p:ext uri="{BB962C8B-B14F-4D97-AF65-F5344CB8AC3E}">
        <p14:creationId xmlns:p14="http://schemas.microsoft.com/office/powerpoint/2010/main" val="13012006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extLst>
              <p:ext uri="{D42A27DB-BD31-4B8C-83A1-F6EECF244321}">
                <p14:modId xmlns:p14="http://schemas.microsoft.com/office/powerpoint/2010/main" val="4234074431"/>
              </p:ext>
            </p:extLst>
          </p:nvPr>
        </p:nvGraphicFramePr>
        <p:xfrm>
          <a:off x="260190" y="698094"/>
          <a:ext cx="8547561" cy="5738194"/>
        </p:xfrm>
        <a:graphic>
          <a:graphicData uri="http://schemas.openxmlformats.org/drawingml/2006/table">
            <a:tbl>
              <a:tblPr firstRow="1" firstCol="1" bandRow="1">
                <a:tableStyleId>{5940675A-B579-460E-94D1-54222C63F5DA}</a:tableStyleId>
              </a:tblPr>
              <a:tblGrid>
                <a:gridCol w="2326205"/>
                <a:gridCol w="6221356"/>
              </a:tblGrid>
              <a:tr h="266208">
                <a:tc>
                  <a:txBody>
                    <a:bodyPr/>
                    <a:lstStyle/>
                    <a:p>
                      <a:pPr>
                        <a:lnSpc>
                          <a:spcPct val="115000"/>
                        </a:lnSpc>
                        <a:spcAft>
                          <a:spcPts val="0"/>
                        </a:spcAft>
                      </a:pPr>
                      <a:r>
                        <a:rPr lang="cs-CZ" sz="1400" dirty="0">
                          <a:effectLst/>
                          <a:latin typeface="Times New Roman" pitchFamily="18" charset="0"/>
                          <a:cs typeface="Times New Roman" pitchFamily="18" charset="0"/>
                        </a:rPr>
                        <a:t>Anotace</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gn="just"/>
                      <a:r>
                        <a:rPr lang="cs-CZ" sz="1400" b="0" dirty="0" smtClean="0">
                          <a:solidFill>
                            <a:schemeClr val="tx1"/>
                          </a:solidFill>
                          <a:effectLst/>
                          <a:latin typeface="Times New Roman" pitchFamily="18" charset="0"/>
                          <a:ea typeface="Calibri"/>
                          <a:cs typeface="Times New Roman" pitchFamily="18" charset="0"/>
                        </a:rPr>
                        <a:t>Žáci diskutují o výměnném</a:t>
                      </a:r>
                      <a:r>
                        <a:rPr lang="cs-CZ" sz="1400" b="0" baseline="0" dirty="0" smtClean="0">
                          <a:solidFill>
                            <a:schemeClr val="tx1"/>
                          </a:solidFill>
                          <a:effectLst/>
                          <a:latin typeface="Times New Roman" pitchFamily="18" charset="0"/>
                          <a:ea typeface="Calibri"/>
                          <a:cs typeface="Times New Roman" pitchFamily="18" charset="0"/>
                        </a:rPr>
                        <a:t> obchodě, připomínají si nejstarší řemesla. Skrytým perem spojují názvy řemesel s obrázky řemeslníků. Podle obrázků zjišťují, co na trzích nabízeli Češi a jaké suroviny a produkty se dovážely z jihu, východu, severu a západu (obrázky se objeví po kliknutí myší na </a:t>
                      </a:r>
                      <a:r>
                        <a:rPr lang="cs-CZ" sz="1400" b="0" baseline="0" smtClean="0">
                          <a:solidFill>
                            <a:schemeClr val="tx1"/>
                          </a:solidFill>
                          <a:effectLst/>
                          <a:latin typeface="Times New Roman" pitchFamily="18" charset="0"/>
                          <a:ea typeface="Calibri"/>
                          <a:cs typeface="Times New Roman" pitchFamily="18" charset="0"/>
                        </a:rPr>
                        <a:t>obrázek slunce). </a:t>
                      </a:r>
                      <a:r>
                        <a:rPr lang="cs-CZ" sz="1400" b="0" baseline="0" dirty="0" smtClean="0">
                          <a:solidFill>
                            <a:schemeClr val="tx1"/>
                          </a:solidFill>
                          <a:effectLst/>
                          <a:latin typeface="Times New Roman" pitchFamily="18" charset="0"/>
                          <a:ea typeface="Calibri"/>
                          <a:cs typeface="Times New Roman" pitchFamily="18" charset="0"/>
                        </a:rPr>
                        <a:t>Prostřednictvím interaktivního cvičení se dovídají, co je to jantar (správná odpověď po kliknutí myší doletí na vyhrazené místo, špatný odpověď zmizí). Žáci se dovídají, jaká byla první platidla, jak vzniklo slovo platidlo. Prostřednictvím interaktivního cvičení zjišťují, jak se nazývají první ražené mince (po kliknutí myší na příslušný výraz, doputuje tento na vyhrazené místo).</a:t>
                      </a:r>
                      <a:endParaRPr lang="cs-CZ" sz="1400" b="0" dirty="0">
                        <a:solidFill>
                          <a:schemeClr val="tx1"/>
                        </a:solidFill>
                        <a:effectLst/>
                        <a:latin typeface="Times New Roman" pitchFamily="18" charset="0"/>
                        <a:ea typeface="Calibri"/>
                        <a:cs typeface="Times New Roman" pitchFamily="18" charset="0"/>
                      </a:endParaRPr>
                    </a:p>
                  </a:txBody>
                  <a:tcPr marL="8466" marR="8466" marT="8466" marB="8466" anchor="ctr"/>
                </a:tc>
              </a:tr>
              <a:tr h="597888">
                <a:tc>
                  <a:txBody>
                    <a:bodyPr/>
                    <a:lstStyle/>
                    <a:p>
                      <a:pPr>
                        <a:lnSpc>
                          <a:spcPct val="115000"/>
                        </a:lnSpc>
                        <a:spcAft>
                          <a:spcPts val="0"/>
                        </a:spcAft>
                      </a:pPr>
                      <a:r>
                        <a:rPr lang="cs-CZ" sz="1400" dirty="0">
                          <a:effectLst/>
                          <a:latin typeface="Times New Roman" pitchFamily="18" charset="0"/>
                          <a:cs typeface="Times New Roman" pitchFamily="18" charset="0"/>
                        </a:rPr>
                        <a:t>Autor</a:t>
                      </a:r>
                    </a:p>
                    <a:p>
                      <a:pPr>
                        <a:lnSpc>
                          <a:spcPct val="115000"/>
                        </a:lnSpc>
                        <a:spcAft>
                          <a:spcPts val="0"/>
                        </a:spcAft>
                      </a:pPr>
                      <a:r>
                        <a:rPr lang="cs-CZ" sz="1400" dirty="0">
                          <a:effectLst/>
                          <a:latin typeface="Times New Roman" pitchFamily="18" charset="0"/>
                          <a:cs typeface="Times New Roman" pitchFamily="18" charset="0"/>
                        </a:rPr>
                        <a:t>Období vytvoření materiálu</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Mgr.</a:t>
                      </a:r>
                      <a:r>
                        <a:rPr lang="cs-CZ" sz="1400" baseline="0" dirty="0" smtClean="0">
                          <a:effectLst/>
                          <a:latin typeface="Times New Roman" pitchFamily="18" charset="0"/>
                          <a:cs typeface="Times New Roman" pitchFamily="18" charset="0"/>
                        </a:rPr>
                        <a:t> Ivana Jordánová</a:t>
                      </a:r>
                      <a:endParaRPr lang="cs-CZ" sz="1400" dirty="0">
                        <a:effectLst/>
                        <a:latin typeface="Times New Roman" pitchFamily="18" charset="0"/>
                        <a:cs typeface="Times New Roman" pitchFamily="18" charset="0"/>
                      </a:endParaRPr>
                    </a:p>
                    <a:p>
                      <a:pPr>
                        <a:lnSpc>
                          <a:spcPct val="115000"/>
                        </a:lnSpc>
                        <a:spcAft>
                          <a:spcPts val="1000"/>
                        </a:spcAft>
                      </a:pPr>
                      <a:r>
                        <a:rPr lang="cs-CZ" sz="1400" dirty="0" smtClean="0">
                          <a:effectLst/>
                          <a:latin typeface="Times New Roman" pitchFamily="18" charset="0"/>
                          <a:cs typeface="Times New Roman" pitchFamily="18" charset="0"/>
                        </a:rPr>
                        <a:t>Červenec 2011</a:t>
                      </a:r>
                      <a:endParaRPr lang="cs-CZ" sz="1400" dirty="0">
                        <a:effectLst/>
                        <a:latin typeface="Times New Roman" pitchFamily="18" charset="0"/>
                        <a:ea typeface="Calibri"/>
                        <a:cs typeface="Times New Roman" pitchFamily="18" charset="0"/>
                      </a:endParaRPr>
                    </a:p>
                  </a:txBody>
                  <a:tcPr marL="8466" marR="8466" marT="8466" marB="8466" anchor="ctr"/>
                </a:tc>
              </a:tr>
              <a:tr h="315056">
                <a:tc>
                  <a:txBody>
                    <a:bodyPr/>
                    <a:lstStyle/>
                    <a:p>
                      <a:pPr>
                        <a:lnSpc>
                          <a:spcPct val="115000"/>
                        </a:lnSpc>
                        <a:spcAft>
                          <a:spcPts val="0"/>
                        </a:spcAft>
                      </a:pPr>
                      <a:r>
                        <a:rPr lang="cs-CZ" sz="1400" dirty="0">
                          <a:effectLst/>
                          <a:latin typeface="Times New Roman" pitchFamily="18" charset="0"/>
                          <a:cs typeface="Times New Roman" pitchFamily="18" charset="0"/>
                        </a:rPr>
                        <a:t>Speciální vzdělávací potřeby</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baseline="0" dirty="0" smtClean="0">
                          <a:effectLst/>
                          <a:latin typeface="Times New Roman" pitchFamily="18" charset="0"/>
                          <a:cs typeface="Times New Roman" pitchFamily="18" charset="0"/>
                        </a:rPr>
                        <a:t> </a:t>
                      </a:r>
                      <a:r>
                        <a:rPr lang="cs-CZ" sz="1400" dirty="0" smtClean="0">
                          <a:effectLst/>
                          <a:latin typeface="Times New Roman" pitchFamily="18" charset="0"/>
                          <a:cs typeface="Times New Roman" pitchFamily="18" charset="0"/>
                        </a:rPr>
                        <a:t>ADHD</a:t>
                      </a:r>
                      <a:r>
                        <a:rPr lang="cs-CZ" sz="1400" dirty="0">
                          <a:effectLst/>
                          <a:latin typeface="Times New Roman" pitchFamily="18" charset="0"/>
                          <a:cs typeface="Times New Roman" pitchFamily="18" charset="0"/>
                        </a:rPr>
                        <a:t>, dyslexie, dysgrafie</a:t>
                      </a:r>
                      <a:r>
                        <a:rPr lang="cs-CZ" sz="1400" dirty="0" smtClean="0">
                          <a:effectLst/>
                          <a:latin typeface="Times New Roman" pitchFamily="18" charset="0"/>
                          <a:cs typeface="Times New Roman" pitchFamily="18" charset="0"/>
                        </a:rPr>
                        <a:t>,</a:t>
                      </a:r>
                      <a:r>
                        <a:rPr lang="cs-CZ" sz="1400" baseline="0" dirty="0" smtClean="0">
                          <a:effectLst/>
                          <a:latin typeface="Times New Roman" pitchFamily="18" charset="0"/>
                          <a:cs typeface="Times New Roman" pitchFamily="18" charset="0"/>
                        </a:rPr>
                        <a:t> dysortografie </a:t>
                      </a:r>
                      <a:endParaRPr lang="cs-CZ" sz="1400" dirty="0">
                        <a:effectLst/>
                        <a:latin typeface="Times New Roman" pitchFamily="18" charset="0"/>
                        <a:cs typeface="Times New Roman" pitchFamily="18" charset="0"/>
                      </a:endParaRPr>
                    </a:p>
                  </a:txBody>
                  <a:tcPr marL="8466" marR="8466" marT="8466" marB="8466" anchor="ctr"/>
                </a:tc>
              </a:tr>
              <a:tr h="672878">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cs-CZ" sz="1400" dirty="0" smtClean="0">
                          <a:effectLst/>
                          <a:latin typeface="Times New Roman" pitchFamily="18" charset="0"/>
                          <a:cs typeface="Times New Roman" pitchFamily="18" charset="0"/>
                        </a:rPr>
                        <a:t>Vzdělávací oblast</a:t>
                      </a:r>
                      <a:endParaRPr lang="cs-CZ" sz="1400" dirty="0" smtClean="0">
                        <a:solidFill>
                          <a:schemeClr val="tx1"/>
                        </a:solidFill>
                        <a:effectLst/>
                        <a:latin typeface="Times New Roman" pitchFamily="18" charset="0"/>
                        <a:cs typeface="Times New Roman" pitchFamily="18" charset="0"/>
                      </a:endParaRPr>
                    </a:p>
                    <a:p>
                      <a:pPr>
                        <a:lnSpc>
                          <a:spcPct val="115000"/>
                        </a:lnSpc>
                        <a:spcAft>
                          <a:spcPts val="0"/>
                        </a:spcAft>
                      </a:pPr>
                      <a:r>
                        <a:rPr lang="cs-CZ" sz="1400" dirty="0" smtClean="0">
                          <a:effectLst/>
                          <a:latin typeface="Times New Roman" pitchFamily="18" charset="0"/>
                          <a:cs typeface="Times New Roman" pitchFamily="18" charset="0"/>
                        </a:rPr>
                        <a:t>Vzdělávací obor</a:t>
                      </a:r>
                      <a:endParaRPr lang="cs-CZ" sz="1400" dirty="0">
                        <a:effectLst/>
                        <a:latin typeface="Times New Roman" pitchFamily="18" charset="0"/>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Člověk a společnost</a:t>
                      </a:r>
                    </a:p>
                    <a:p>
                      <a:pPr>
                        <a:lnSpc>
                          <a:spcPct val="115000"/>
                        </a:lnSpc>
                        <a:spcAft>
                          <a:spcPts val="1000"/>
                        </a:spcAft>
                      </a:pPr>
                      <a:r>
                        <a:rPr lang="cs-CZ" sz="1400" dirty="0" smtClean="0">
                          <a:effectLst/>
                          <a:latin typeface="Times New Roman" pitchFamily="18" charset="0"/>
                          <a:cs typeface="Times New Roman" pitchFamily="18" charset="0"/>
                        </a:rPr>
                        <a:t> Dějepis</a:t>
                      </a:r>
                      <a:endParaRPr lang="cs-CZ" sz="1400" dirty="0">
                        <a:effectLst/>
                        <a:latin typeface="Times New Roman" pitchFamily="18" charset="0"/>
                        <a:cs typeface="Times New Roman" pitchFamily="18" charset="0"/>
                      </a:endParaRPr>
                    </a:p>
                  </a:txBody>
                  <a:tcPr marL="8466" marR="8466" marT="8466" marB="8466" anchor="ctr"/>
                </a:tc>
              </a:tr>
              <a:tr h="437389">
                <a:tc>
                  <a:txBody>
                    <a:bodyPr/>
                    <a:lstStyle/>
                    <a:p>
                      <a:pPr>
                        <a:lnSpc>
                          <a:spcPct val="115000"/>
                        </a:lnSpc>
                        <a:spcAft>
                          <a:spcPts val="0"/>
                        </a:spcAft>
                      </a:pPr>
                      <a:r>
                        <a:rPr lang="cs-CZ" sz="1400" dirty="0" smtClean="0">
                          <a:effectLst/>
                          <a:latin typeface="Times New Roman" pitchFamily="18" charset="0"/>
                          <a:cs typeface="Times New Roman" pitchFamily="18" charset="0"/>
                        </a:rPr>
                        <a:t>Druh učebního</a:t>
                      </a:r>
                      <a:r>
                        <a:rPr lang="cs-CZ" sz="1400" baseline="0" dirty="0" smtClean="0">
                          <a:effectLst/>
                          <a:latin typeface="Times New Roman" pitchFamily="18" charset="0"/>
                          <a:cs typeface="Times New Roman" pitchFamily="18" charset="0"/>
                        </a:rPr>
                        <a:t> materiálu</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Interaktivní DUM</a:t>
                      </a:r>
                      <a:endParaRPr lang="cs-CZ" sz="1400" dirty="0">
                        <a:effectLst/>
                        <a:latin typeface="Times New Roman" pitchFamily="18" charset="0"/>
                        <a:ea typeface="Calibri"/>
                        <a:cs typeface="Times New Roman" pitchFamily="18" charset="0"/>
                      </a:endParaRPr>
                    </a:p>
                  </a:txBody>
                  <a:tcPr marL="8466" marR="8466" marT="8466" marB="8466" anchor="ctr"/>
                </a:tc>
              </a:tr>
              <a:tr h="399083">
                <a:tc>
                  <a:txBody>
                    <a:bodyPr/>
                    <a:lstStyle/>
                    <a:p>
                      <a:pPr>
                        <a:lnSpc>
                          <a:spcPct val="115000"/>
                        </a:lnSpc>
                        <a:spcAft>
                          <a:spcPts val="0"/>
                        </a:spcAft>
                      </a:pPr>
                      <a:r>
                        <a:rPr lang="cs-CZ" sz="1400" dirty="0">
                          <a:effectLst/>
                          <a:latin typeface="Times New Roman" pitchFamily="18" charset="0"/>
                          <a:cs typeface="Times New Roman" pitchFamily="18" charset="0"/>
                        </a:rPr>
                        <a:t>Druh interaktivity</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Využití interaktivní tabule a práce s</a:t>
                      </a:r>
                      <a:r>
                        <a:rPr lang="cs-CZ" sz="1400" baseline="0" dirty="0" smtClean="0">
                          <a:effectLst/>
                          <a:latin typeface="Times New Roman" pitchFamily="18" charset="0"/>
                          <a:cs typeface="Times New Roman" pitchFamily="18" charset="0"/>
                        </a:rPr>
                        <a:t> </a:t>
                      </a:r>
                      <a:r>
                        <a:rPr lang="cs-CZ" sz="1400" baseline="0" dirty="0" smtClean="0">
                          <a:effectLst/>
                          <a:latin typeface="Times New Roman" pitchFamily="18" charset="0"/>
                          <a:cs typeface="Times New Roman" pitchFamily="18" charset="0"/>
                        </a:rPr>
                        <a:t>PC</a:t>
                      </a:r>
                    </a:p>
                    <a:p>
                      <a:pPr marL="0" marR="0" indent="0" algn="l" defTabSz="914400" rtl="0" eaLnBrk="1" fontAlgn="auto" latinLnBrk="0" hangingPunct="1">
                        <a:lnSpc>
                          <a:spcPct val="115000"/>
                        </a:lnSpc>
                        <a:spcBef>
                          <a:spcPts val="0"/>
                        </a:spcBef>
                        <a:spcAft>
                          <a:spcPts val="0"/>
                        </a:spcAft>
                        <a:buClrTx/>
                        <a:buSzTx/>
                        <a:buFontTx/>
                        <a:buNone/>
                        <a:tabLst/>
                        <a:defRPr/>
                      </a:pPr>
                      <a:r>
                        <a:rPr lang="cs-CZ" sz="1400" dirty="0" smtClean="0">
                          <a:latin typeface="Times New Roman" pitchFamily="18" charset="0"/>
                          <a:cs typeface="Times New Roman" pitchFamily="18" charset="0"/>
                        </a:rPr>
                        <a:t>Možnost dopisovat rukopisné poznámky přes skrytá tlačítka v rámci nového  softwaru</a:t>
                      </a:r>
                      <a:endParaRPr lang="cs-CZ" sz="1200" dirty="0" smtClean="0">
                        <a:latin typeface="Times New Roman" pitchFamily="18" charset="0"/>
                        <a:cs typeface="Times New Roman" pitchFamily="18" charset="0"/>
                      </a:endParaRPr>
                    </a:p>
                  </a:txBody>
                  <a:tcPr marL="8466" marR="8466" marT="8466" marB="8466" anchor="ctr"/>
                </a:tc>
              </a:tr>
              <a:tr h="360040">
                <a:tc>
                  <a:txBody>
                    <a:bodyPr/>
                    <a:lstStyle/>
                    <a:p>
                      <a:pPr>
                        <a:lnSpc>
                          <a:spcPct val="115000"/>
                        </a:lnSpc>
                        <a:spcAft>
                          <a:spcPts val="0"/>
                        </a:spcAft>
                      </a:pPr>
                      <a:r>
                        <a:rPr lang="cs-CZ" sz="1400" dirty="0">
                          <a:effectLst/>
                          <a:latin typeface="Times New Roman" pitchFamily="18" charset="0"/>
                          <a:cs typeface="Times New Roman" pitchFamily="18" charset="0"/>
                        </a:rPr>
                        <a:t>Cílová skupina</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a:effectLst/>
                          <a:latin typeface="Times New Roman" pitchFamily="18" charset="0"/>
                          <a:cs typeface="Times New Roman" pitchFamily="18" charset="0"/>
                        </a:rPr>
                        <a:t> </a:t>
                      </a:r>
                      <a:r>
                        <a:rPr lang="cs-CZ" sz="1400" dirty="0" smtClean="0">
                          <a:effectLst/>
                          <a:latin typeface="Times New Roman" pitchFamily="18" charset="0"/>
                          <a:cs typeface="Times New Roman" pitchFamily="18" charset="0"/>
                        </a:rPr>
                        <a:t>Žák – </a:t>
                      </a:r>
                      <a:r>
                        <a:rPr lang="cs-CZ" sz="1400" kern="1200" dirty="0" smtClean="0">
                          <a:effectLst/>
                          <a:latin typeface="Times New Roman" pitchFamily="18" charset="0"/>
                          <a:cs typeface="Times New Roman" pitchFamily="18" charset="0"/>
                        </a:rPr>
                        <a:t>s lehkým mentálním postižením</a:t>
                      </a:r>
                      <a:endParaRPr lang="cs-CZ" sz="1400" dirty="0">
                        <a:effectLst/>
                        <a:latin typeface="Times New Roman" pitchFamily="18" charset="0"/>
                        <a:cs typeface="Times New Roman" pitchFamily="18" charset="0"/>
                      </a:endParaRPr>
                    </a:p>
                  </a:txBody>
                  <a:tcPr marL="8466" marR="8466" marT="8466" marB="8466" anchor="ctr"/>
                </a:tc>
              </a:tr>
              <a:tr h="345284">
                <a:tc>
                  <a:txBody>
                    <a:bodyPr/>
                    <a:lstStyle/>
                    <a:p>
                      <a:pPr>
                        <a:lnSpc>
                          <a:spcPct val="115000"/>
                        </a:lnSpc>
                        <a:spcAft>
                          <a:spcPts val="0"/>
                        </a:spcAft>
                      </a:pPr>
                      <a:r>
                        <a:rPr lang="cs-CZ" sz="1400" dirty="0">
                          <a:effectLst/>
                          <a:latin typeface="Times New Roman" pitchFamily="18" charset="0"/>
                          <a:cs typeface="Times New Roman" pitchFamily="18" charset="0"/>
                        </a:rPr>
                        <a:t>Stupeň a typ vzdělávání</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kern="1200" dirty="0" smtClean="0">
                          <a:effectLst/>
                          <a:latin typeface="Times New Roman" pitchFamily="18" charset="0"/>
                          <a:cs typeface="Times New Roman" pitchFamily="18" charset="0"/>
                        </a:rPr>
                        <a:t> Základní škola praktická – 2. stupeň </a:t>
                      </a:r>
                      <a:endParaRPr lang="cs-CZ" sz="1400" dirty="0">
                        <a:effectLst/>
                        <a:latin typeface="Times New Roman" pitchFamily="18" charset="0"/>
                        <a:ea typeface="Calibri"/>
                        <a:cs typeface="Times New Roman" pitchFamily="18" charset="0"/>
                      </a:endParaRPr>
                    </a:p>
                  </a:txBody>
                  <a:tcPr marL="8466" marR="8466" marT="8466" marB="8466" anchor="ctr"/>
                </a:tc>
              </a:tr>
              <a:tr h="292224">
                <a:tc>
                  <a:txBody>
                    <a:bodyPr/>
                    <a:lstStyle/>
                    <a:p>
                      <a:pPr>
                        <a:lnSpc>
                          <a:spcPct val="115000"/>
                        </a:lnSpc>
                        <a:spcAft>
                          <a:spcPts val="0"/>
                        </a:spcAft>
                      </a:pPr>
                      <a:r>
                        <a:rPr lang="cs-CZ" sz="1400" dirty="0">
                          <a:effectLst/>
                          <a:latin typeface="Times New Roman" pitchFamily="18" charset="0"/>
                          <a:cs typeface="Times New Roman" pitchFamily="18" charset="0"/>
                        </a:rPr>
                        <a:t>Typická věková skupina</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13 – 15 let, 7. ročník</a:t>
                      </a:r>
                      <a:endParaRPr lang="cs-CZ" sz="1400" dirty="0">
                        <a:effectLst/>
                        <a:latin typeface="Times New Roman" pitchFamily="18" charset="0"/>
                        <a:ea typeface="Calibri"/>
                        <a:cs typeface="Times New Roman" pitchFamily="18" charset="0"/>
                      </a:endParaRPr>
                    </a:p>
                  </a:txBody>
                  <a:tcPr marL="8466" marR="8466" marT="8466" marB="8466" anchor="ctr"/>
                </a:tc>
              </a:tr>
              <a:tr h="292224">
                <a:tc>
                  <a:txBody>
                    <a:bodyPr/>
                    <a:lstStyle/>
                    <a:p>
                      <a:pPr>
                        <a:lnSpc>
                          <a:spcPct val="115000"/>
                        </a:lnSpc>
                        <a:spcAft>
                          <a:spcPts val="0"/>
                        </a:spcAft>
                      </a:pPr>
                      <a:r>
                        <a:rPr lang="cs-CZ" sz="1400" dirty="0" smtClean="0">
                          <a:solidFill>
                            <a:schemeClr val="tx1"/>
                          </a:solidFill>
                          <a:effectLst/>
                          <a:latin typeface="Times New Roman" pitchFamily="18" charset="0"/>
                          <a:ea typeface="Calibri"/>
                          <a:cs typeface="Times New Roman" pitchFamily="18" charset="0"/>
                        </a:rPr>
                        <a:t>Přílohy</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ea typeface="Calibri"/>
                          <a:cs typeface="Times New Roman" pitchFamily="18" charset="0"/>
                        </a:rPr>
                        <a:t> Pracovní</a:t>
                      </a:r>
                      <a:r>
                        <a:rPr lang="cs-CZ" sz="1400" baseline="0" dirty="0" smtClean="0">
                          <a:effectLst/>
                          <a:latin typeface="Times New Roman" pitchFamily="18" charset="0"/>
                          <a:ea typeface="Calibri"/>
                          <a:cs typeface="Times New Roman" pitchFamily="18" charset="0"/>
                        </a:rPr>
                        <a:t> list v MS Word</a:t>
                      </a:r>
                      <a:endParaRPr lang="cs-CZ" sz="1400" dirty="0">
                        <a:effectLst/>
                        <a:latin typeface="Times New Roman" pitchFamily="18" charset="0"/>
                        <a:ea typeface="Calibri"/>
                        <a:cs typeface="Times New Roman" pitchFamily="18" charset="0"/>
                      </a:endParaRPr>
                    </a:p>
                  </a:txBody>
                  <a:tcPr marL="8466" marR="8466" marT="8466" marB="8466" anchor="ctr"/>
                </a:tc>
              </a:tr>
            </a:tbl>
          </a:graphicData>
        </a:graphic>
      </p:graphicFrame>
      <p:sp>
        <p:nvSpPr>
          <p:cNvPr id="3" name="TextovéPole 2"/>
          <p:cNvSpPr txBox="1"/>
          <p:nvPr/>
        </p:nvSpPr>
        <p:spPr>
          <a:xfrm>
            <a:off x="518161" y="293665"/>
            <a:ext cx="8280920" cy="369332"/>
          </a:xfrm>
          <a:prstGeom prst="rect">
            <a:avLst/>
          </a:prstGeom>
          <a:noFill/>
        </p:spPr>
        <p:txBody>
          <a:bodyPr wrap="square" rtlCol="0">
            <a:spAutoFit/>
          </a:bodyPr>
          <a:lstStyle/>
          <a:p>
            <a:r>
              <a:rPr lang="cs-CZ" dirty="0">
                <a:latin typeface="Times New Roman" pitchFamily="18" charset="0"/>
                <a:cs typeface="Times New Roman" pitchFamily="18" charset="0"/>
              </a:rPr>
              <a:t>Identifikátor materiálu: III/2 Inovace a zkvalitnění výuky </a:t>
            </a:r>
            <a:r>
              <a:rPr lang="cs-CZ" dirty="0" smtClean="0">
                <a:latin typeface="Times New Roman" pitchFamily="18" charset="0"/>
                <a:cs typeface="Times New Roman" pitchFamily="18" charset="0"/>
              </a:rPr>
              <a:t>prostřednictvím  </a:t>
            </a:r>
            <a:r>
              <a:rPr lang="cs-CZ" dirty="0">
                <a:latin typeface="Times New Roman" pitchFamily="18" charset="0"/>
                <a:cs typeface="Times New Roman" pitchFamily="18" charset="0"/>
              </a:rPr>
              <a:t>ICT, </a:t>
            </a:r>
            <a:r>
              <a:rPr lang="cs-CZ" dirty="0" smtClean="0">
                <a:latin typeface="Times New Roman" pitchFamily="18" charset="0"/>
                <a:cs typeface="Times New Roman" pitchFamily="18" charset="0"/>
              </a:rPr>
              <a:t>14</a:t>
            </a:r>
            <a:endParaRPr lang="cs-CZ" dirty="0">
              <a:latin typeface="Times New Roman" pitchFamily="18" charset="0"/>
              <a:cs typeface="Times New Roman" pitchFamily="18" charset="0"/>
            </a:endParaRPr>
          </a:p>
        </p:txBody>
      </p:sp>
    </p:spTree>
    <p:extLst>
      <p:ext uri="{BB962C8B-B14F-4D97-AF65-F5344CB8AC3E}">
        <p14:creationId xmlns:p14="http://schemas.microsoft.com/office/powerpoint/2010/main" val="25327908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88640"/>
            <a:ext cx="8229600" cy="6336704"/>
          </a:xfrm>
          <a:ln/>
        </p:spPr>
        <p:style>
          <a:lnRef idx="1">
            <a:schemeClr val="accent2"/>
          </a:lnRef>
          <a:fillRef idx="2">
            <a:schemeClr val="accent2"/>
          </a:fillRef>
          <a:effectRef idx="1">
            <a:schemeClr val="accent2"/>
          </a:effectRef>
          <a:fontRef idx="minor">
            <a:schemeClr val="dk1"/>
          </a:fontRef>
        </p:style>
        <p:txBody>
          <a:bodyPr>
            <a:noAutofit/>
          </a:bodyPr>
          <a:lstStyle/>
          <a:p>
            <a:r>
              <a:rPr lang="cs-CZ" sz="8800" b="1" dirty="0" smtClean="0">
                <a:effectLst>
                  <a:outerShdw blurRad="38100" dist="38100" dir="2700000" algn="tl">
                    <a:srgbClr val="000000">
                      <a:alpha val="43137"/>
                    </a:srgbClr>
                  </a:outerShdw>
                </a:effectLst>
              </a:rPr>
              <a:t/>
            </a:r>
            <a:br>
              <a:rPr lang="cs-CZ" sz="8800" b="1" dirty="0" smtClean="0">
                <a:effectLst>
                  <a:outerShdw blurRad="38100" dist="38100" dir="2700000" algn="tl">
                    <a:srgbClr val="000000">
                      <a:alpha val="43137"/>
                    </a:srgbClr>
                  </a:outerShdw>
                </a:effectLst>
              </a:rPr>
            </a:br>
            <a:r>
              <a:rPr lang="cs-CZ" sz="8800" b="1" dirty="0" smtClean="0">
                <a:effectLst>
                  <a:outerShdw blurRad="38100" dist="38100" dir="2700000" algn="tl">
                    <a:srgbClr val="000000">
                      <a:alpha val="43137"/>
                    </a:srgbClr>
                  </a:outerShdw>
                </a:effectLst>
              </a:rPr>
              <a:t>Středověký trh</a:t>
            </a:r>
            <a:br>
              <a:rPr lang="cs-CZ" sz="8800" b="1" dirty="0" smtClean="0">
                <a:effectLst>
                  <a:outerShdw blurRad="38100" dist="38100" dir="2700000" algn="tl">
                    <a:srgbClr val="000000">
                      <a:alpha val="43137"/>
                    </a:srgbClr>
                  </a:outerShdw>
                </a:effectLst>
              </a:rPr>
            </a:br>
            <a:endParaRPr lang="cs-CZ" sz="88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r>
              <a:rPr lang="cs-CZ" b="1" dirty="0" smtClean="0"/>
              <a:t>Výměnný obchod</a:t>
            </a:r>
            <a:endParaRPr lang="cs-CZ" b="1" dirty="0"/>
          </a:p>
        </p:txBody>
      </p:sp>
      <p:sp>
        <p:nvSpPr>
          <p:cNvPr id="3" name="Zástupný symbol pro obsah 2"/>
          <p:cNvSpPr>
            <a:spLocks noGrp="1"/>
          </p:cNvSpPr>
          <p:nvPr>
            <p:ph idx="1"/>
          </p:nvPr>
        </p:nvSpPr>
        <p:spPr/>
        <p:style>
          <a:lnRef idx="1">
            <a:schemeClr val="accent2"/>
          </a:lnRef>
          <a:fillRef idx="2">
            <a:schemeClr val="accent2"/>
          </a:fillRef>
          <a:effectRef idx="1">
            <a:schemeClr val="accent2"/>
          </a:effectRef>
          <a:fontRef idx="minor">
            <a:schemeClr val="dk1"/>
          </a:fontRef>
        </p:style>
        <p:txBody>
          <a:bodyPr>
            <a:normAutofit/>
          </a:bodyPr>
          <a:lstStyle/>
          <a:p>
            <a:r>
              <a:rPr lang="cs-CZ" sz="4000" dirty="0" smtClean="0"/>
              <a:t>V nejstarších dobách byl na trzích běžný </a:t>
            </a:r>
            <a:r>
              <a:rPr lang="cs-CZ" sz="4000" b="1" dirty="0" smtClean="0"/>
              <a:t>výměnný obchod</a:t>
            </a:r>
            <a:r>
              <a:rPr lang="cs-CZ" sz="4000" dirty="0" smtClean="0"/>
              <a:t>.</a:t>
            </a:r>
          </a:p>
          <a:p>
            <a:r>
              <a:rPr lang="cs-CZ" sz="4000" dirty="0" smtClean="0"/>
              <a:t>Většinou probíhal mezi </a:t>
            </a:r>
            <a:r>
              <a:rPr lang="cs-CZ" sz="4000" b="1" dirty="0" smtClean="0"/>
              <a:t>řemeslníky a zemědělci</a:t>
            </a:r>
            <a:r>
              <a:rPr lang="cs-CZ" sz="4000" dirty="0" smtClean="0"/>
              <a:t>.</a:t>
            </a:r>
          </a:p>
          <a:p>
            <a:r>
              <a:rPr lang="cs-CZ" sz="4000" dirty="0" smtClean="0"/>
              <a:t>Zemědělci nabízeli vypěstované plodiny, řemeslnici své výrobky.</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r>
              <a:rPr lang="cs-CZ" b="1" dirty="0" smtClean="0"/>
              <a:t>Řemeslníci</a:t>
            </a:r>
            <a:endParaRPr lang="cs-CZ" b="1" dirty="0"/>
          </a:p>
        </p:txBody>
      </p:sp>
      <p:sp>
        <p:nvSpPr>
          <p:cNvPr id="3" name="Zástupný symbol pro obsah 2"/>
          <p:cNvSpPr>
            <a:spLocks noGrp="1"/>
          </p:cNvSpPr>
          <p:nvPr>
            <p:ph idx="1"/>
          </p:nvPr>
        </p:nvSpPr>
        <p:spPr/>
        <p:style>
          <a:lnRef idx="1">
            <a:schemeClr val="accent2"/>
          </a:lnRef>
          <a:fillRef idx="2">
            <a:schemeClr val="accent2"/>
          </a:fillRef>
          <a:effectRef idx="1">
            <a:schemeClr val="accent2"/>
          </a:effectRef>
          <a:fontRef idx="minor">
            <a:schemeClr val="dk1"/>
          </a:fontRef>
        </p:style>
        <p:txBody>
          <a:bodyPr>
            <a:normAutofit/>
          </a:bodyPr>
          <a:lstStyle/>
          <a:p>
            <a:r>
              <a:rPr lang="cs-CZ" sz="4000" dirty="0" smtClean="0"/>
              <a:t>Mezi řemeslníky, kteří na trh přicházeli, byli například:</a:t>
            </a:r>
          </a:p>
          <a:p>
            <a:r>
              <a:rPr lang="cs-CZ" sz="4000" b="1" dirty="0">
                <a:solidFill>
                  <a:srgbClr val="7030A0"/>
                </a:solidFill>
              </a:rPr>
              <a:t>p</a:t>
            </a:r>
            <a:r>
              <a:rPr lang="cs-CZ" sz="4000" b="1" dirty="0" smtClean="0">
                <a:solidFill>
                  <a:srgbClr val="7030A0"/>
                </a:solidFill>
              </a:rPr>
              <a:t>ekaři</a:t>
            </a:r>
          </a:p>
          <a:p>
            <a:r>
              <a:rPr lang="cs-CZ" sz="4000" b="1" dirty="0" smtClean="0">
                <a:solidFill>
                  <a:srgbClr val="7030A0"/>
                </a:solidFill>
              </a:rPr>
              <a:t>kuchaři</a:t>
            </a:r>
          </a:p>
          <a:p>
            <a:r>
              <a:rPr lang="cs-CZ" sz="4000" b="1" dirty="0" smtClean="0">
                <a:solidFill>
                  <a:srgbClr val="7030A0"/>
                </a:solidFill>
              </a:rPr>
              <a:t>švadleny, ševci</a:t>
            </a:r>
          </a:p>
          <a:p>
            <a:r>
              <a:rPr lang="cs-CZ" sz="4000" b="1" dirty="0" smtClean="0">
                <a:solidFill>
                  <a:srgbClr val="7030A0"/>
                </a:solidFill>
              </a:rPr>
              <a:t>kováři</a:t>
            </a:r>
          </a:p>
          <a:p>
            <a:endParaRPr lang="cs-CZ" sz="4000"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ovéPole 8"/>
          <p:cNvSpPr txBox="1"/>
          <p:nvPr/>
        </p:nvSpPr>
        <p:spPr>
          <a:xfrm>
            <a:off x="611560" y="1556792"/>
            <a:ext cx="8208912" cy="5078313"/>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endParaRPr lang="cs-CZ" dirty="0" smtClean="0"/>
          </a:p>
          <a:p>
            <a:endParaRPr lang="cs-CZ" dirty="0"/>
          </a:p>
          <a:p>
            <a:endParaRPr lang="cs-CZ" dirty="0" smtClean="0"/>
          </a:p>
          <a:p>
            <a:endParaRPr lang="cs-CZ" dirty="0"/>
          </a:p>
          <a:p>
            <a:endParaRPr lang="cs-CZ" dirty="0" smtClean="0"/>
          </a:p>
          <a:p>
            <a:endParaRPr lang="cs-CZ" dirty="0"/>
          </a:p>
          <a:p>
            <a:endParaRPr lang="cs-CZ" dirty="0" smtClean="0"/>
          </a:p>
          <a:p>
            <a:endParaRPr lang="cs-CZ" dirty="0"/>
          </a:p>
          <a:p>
            <a:endParaRPr lang="cs-CZ" dirty="0" smtClean="0"/>
          </a:p>
          <a:p>
            <a:endParaRPr lang="cs-CZ" dirty="0"/>
          </a:p>
          <a:p>
            <a:endParaRPr lang="cs-CZ" dirty="0" smtClean="0"/>
          </a:p>
          <a:p>
            <a:endParaRPr lang="cs-CZ" dirty="0"/>
          </a:p>
          <a:p>
            <a:endParaRPr lang="cs-CZ" dirty="0" smtClean="0"/>
          </a:p>
          <a:p>
            <a:endParaRPr lang="cs-CZ" dirty="0"/>
          </a:p>
          <a:p>
            <a:endParaRPr lang="cs-CZ" dirty="0" smtClean="0"/>
          </a:p>
          <a:p>
            <a:endParaRPr lang="cs-CZ" dirty="0"/>
          </a:p>
          <a:p>
            <a:endParaRPr lang="cs-CZ" dirty="0" smtClean="0"/>
          </a:p>
          <a:p>
            <a:r>
              <a:rPr lang="cs-CZ" dirty="0" smtClean="0"/>
              <a:t>				</a:t>
            </a:r>
            <a:r>
              <a:rPr lang="cs-CZ" sz="1200" dirty="0" smtClean="0"/>
              <a:t>(Pomocí skrytého pera spoj obrázky a názvy řemesel.)</a:t>
            </a:r>
          </a:p>
        </p:txBody>
      </p:sp>
      <p:sp>
        <p:nvSpPr>
          <p:cNvPr id="2" name="Nadpis 1"/>
          <p:cNvSpPr>
            <a:spLocks noGrp="1"/>
          </p:cNvSpPr>
          <p:nvPr>
            <p:ph type="title"/>
          </p:nvPr>
        </p:nvSpPr>
        <p:spPr>
          <a:xfrm>
            <a:off x="611560" y="404664"/>
            <a:ext cx="8229600" cy="864096"/>
          </a:xfrm>
        </p:spPr>
        <p:style>
          <a:lnRef idx="1">
            <a:schemeClr val="accent2"/>
          </a:lnRef>
          <a:fillRef idx="2">
            <a:schemeClr val="accent2"/>
          </a:fillRef>
          <a:effectRef idx="1">
            <a:schemeClr val="accent2"/>
          </a:effectRef>
          <a:fontRef idx="minor">
            <a:schemeClr val="dk1"/>
          </a:fontRef>
        </p:style>
        <p:txBody>
          <a:bodyPr>
            <a:normAutofit/>
          </a:bodyPr>
          <a:lstStyle/>
          <a:p>
            <a:r>
              <a:rPr lang="cs-CZ" b="1" dirty="0" smtClean="0"/>
              <a:t>Švec, pekař, kuchař</a:t>
            </a:r>
            <a:endParaRPr lang="cs-CZ" sz="2700" b="1" dirty="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pic>
        <p:nvPicPr>
          <p:cNvPr id="2051" name="Picture 3" descr="C:\Temp\Dočasné soubory Internetu\Content.IE5\OU1G3C6J\MC900199779[1].wmf"/>
          <p:cNvPicPr>
            <a:picLocks noGrp="1" noChangeAspect="1" noChangeArrowheads="1"/>
          </p:cNvPicPr>
          <p:nvPr>
            <p:ph idx="1"/>
          </p:nvPr>
        </p:nvPicPr>
        <p:blipFill>
          <a:blip r:embed="rId2" cstate="print"/>
          <a:srcRect/>
          <a:stretch>
            <a:fillRect/>
          </a:stretch>
        </p:blipFill>
        <p:spPr bwMode="auto">
          <a:xfrm>
            <a:off x="6228184" y="4077072"/>
            <a:ext cx="1846174" cy="1743761"/>
          </a:xfrm>
          <a:prstGeom prst="rect">
            <a:avLst/>
          </a:prstGeom>
          <a:noFill/>
        </p:spPr>
      </p:pic>
      <p:pic>
        <p:nvPicPr>
          <p:cNvPr id="2052" name="Picture 4" descr="C:\Temp\Dočasné soubory Internetu\Content.IE5\IDFH0175\MC900021539[1].wmf"/>
          <p:cNvPicPr>
            <a:picLocks noChangeAspect="1" noChangeArrowheads="1"/>
          </p:cNvPicPr>
          <p:nvPr/>
        </p:nvPicPr>
        <p:blipFill>
          <a:blip r:embed="rId3" cstate="print"/>
          <a:srcRect/>
          <a:stretch>
            <a:fillRect/>
          </a:stretch>
        </p:blipFill>
        <p:spPr bwMode="auto">
          <a:xfrm>
            <a:off x="1475656" y="4077072"/>
            <a:ext cx="1429207" cy="1531620"/>
          </a:xfrm>
          <a:prstGeom prst="rect">
            <a:avLst/>
          </a:prstGeom>
          <a:noFill/>
        </p:spPr>
      </p:pic>
      <p:pic>
        <p:nvPicPr>
          <p:cNvPr id="14" name="Picture 2" descr="C:\Temp\Dočasné soubory Internetu\Content.IE5\N50ESNEL\MC900198347[1].wmf"/>
          <p:cNvPicPr>
            <a:picLocks noChangeAspect="1" noChangeArrowheads="1"/>
          </p:cNvPicPr>
          <p:nvPr/>
        </p:nvPicPr>
        <p:blipFill>
          <a:blip r:embed="rId4" cstate="print"/>
          <a:srcRect/>
          <a:stretch>
            <a:fillRect/>
          </a:stretch>
        </p:blipFill>
        <p:spPr bwMode="auto">
          <a:xfrm>
            <a:off x="3635896" y="4077072"/>
            <a:ext cx="1750376" cy="1786890"/>
          </a:xfrm>
          <a:prstGeom prst="rect">
            <a:avLst/>
          </a:prstGeom>
          <a:noFill/>
        </p:spPr>
      </p:pic>
      <p:sp>
        <p:nvSpPr>
          <p:cNvPr id="15" name="Stužka zahnutá nahoru 14"/>
          <p:cNvSpPr/>
          <p:nvPr/>
        </p:nvSpPr>
        <p:spPr>
          <a:xfrm>
            <a:off x="683568" y="2636912"/>
            <a:ext cx="2664296" cy="1191000"/>
          </a:xfrm>
          <a:prstGeom prst="ellipseRibbon2">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cs-CZ" sz="2400" b="1" dirty="0" smtClean="0"/>
              <a:t>švec</a:t>
            </a:r>
            <a:endParaRPr lang="cs-CZ" sz="2400" b="1" dirty="0"/>
          </a:p>
        </p:txBody>
      </p:sp>
      <p:sp>
        <p:nvSpPr>
          <p:cNvPr id="16" name="Stužka zahnutá nahoru 15"/>
          <p:cNvSpPr/>
          <p:nvPr/>
        </p:nvSpPr>
        <p:spPr>
          <a:xfrm>
            <a:off x="3419872" y="2204864"/>
            <a:ext cx="2664296" cy="1191000"/>
          </a:xfrm>
          <a:prstGeom prst="ellipseRibbon2">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cs-CZ" sz="2400" b="1" dirty="0" smtClean="0"/>
              <a:t>kuchař</a:t>
            </a:r>
            <a:endParaRPr lang="cs-CZ" sz="2400" b="1" dirty="0"/>
          </a:p>
        </p:txBody>
      </p:sp>
      <p:sp>
        <p:nvSpPr>
          <p:cNvPr id="17" name="Stužka zahnutá nahoru 16"/>
          <p:cNvSpPr/>
          <p:nvPr/>
        </p:nvSpPr>
        <p:spPr>
          <a:xfrm>
            <a:off x="6012160" y="1700808"/>
            <a:ext cx="2664296" cy="1191000"/>
          </a:xfrm>
          <a:prstGeom prst="ellipseRibbon2">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cs-CZ" sz="2400" b="1" dirty="0" smtClean="0"/>
              <a:t>pekař</a:t>
            </a:r>
            <a:endParaRPr lang="cs-CZ" sz="2400" b="1" dirty="0"/>
          </a:p>
        </p:txBody>
      </p:sp>
      <p:sp>
        <p:nvSpPr>
          <p:cNvPr id="12" name="Šipka doleva 11"/>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r>
              <a:rPr lang="cs-CZ" b="1" dirty="0" smtClean="0"/>
              <a:t>Horník, švadlena, kovář</a:t>
            </a:r>
            <a:endParaRPr lang="cs-CZ" b="1" dirty="0"/>
          </a:p>
        </p:txBody>
      </p:sp>
      <p:sp>
        <p:nvSpPr>
          <p:cNvPr id="3" name="Zástupný symbol pro obsah 2"/>
          <p:cNvSpPr>
            <a:spLocks noGrp="1"/>
          </p:cNvSpPr>
          <p:nvPr>
            <p:ph idx="1"/>
          </p:nvPr>
        </p:nvSpPr>
        <p:spPr/>
        <p:style>
          <a:lnRef idx="1">
            <a:schemeClr val="accent2"/>
          </a:lnRef>
          <a:fillRef idx="2">
            <a:schemeClr val="accent2"/>
          </a:fillRef>
          <a:effectRef idx="1">
            <a:schemeClr val="accent2"/>
          </a:effectRef>
          <a:fontRef idx="minor">
            <a:schemeClr val="dk1"/>
          </a:fontRef>
        </p:style>
        <p:txBody>
          <a:bodyPr>
            <a:normAutofit/>
          </a:bodyPr>
          <a:lstStyle/>
          <a:p>
            <a:pPr>
              <a:buNone/>
            </a:pPr>
            <a:endParaRPr lang="cs-CZ" sz="1600" dirty="0"/>
          </a:p>
          <a:p>
            <a:pPr>
              <a:buNone/>
            </a:pPr>
            <a:endParaRPr lang="cs-CZ" sz="1600" dirty="0" smtClean="0"/>
          </a:p>
          <a:p>
            <a:pPr>
              <a:buNone/>
            </a:pPr>
            <a:endParaRPr lang="cs-CZ" sz="1600" dirty="0"/>
          </a:p>
          <a:p>
            <a:pPr>
              <a:buNone/>
            </a:pPr>
            <a:endParaRPr lang="cs-CZ" sz="1600" dirty="0" smtClean="0"/>
          </a:p>
          <a:p>
            <a:pPr>
              <a:buNone/>
            </a:pPr>
            <a:endParaRPr lang="cs-CZ" sz="1600" dirty="0"/>
          </a:p>
        </p:txBody>
      </p:sp>
      <p:pic>
        <p:nvPicPr>
          <p:cNvPr id="6147" name="Picture 3" descr="C:\Temp\Dočasné soubory Internetu\Content.IE5\9WDJNZ9T\MC900294937[1].wmf"/>
          <p:cNvPicPr>
            <a:picLocks noChangeAspect="1" noChangeArrowheads="1"/>
          </p:cNvPicPr>
          <p:nvPr/>
        </p:nvPicPr>
        <p:blipFill>
          <a:blip r:embed="rId2" cstate="print"/>
          <a:srcRect/>
          <a:stretch>
            <a:fillRect/>
          </a:stretch>
        </p:blipFill>
        <p:spPr bwMode="auto">
          <a:xfrm>
            <a:off x="1043608" y="3789040"/>
            <a:ext cx="1717243" cy="1804111"/>
          </a:xfrm>
          <a:prstGeom prst="rect">
            <a:avLst/>
          </a:prstGeom>
          <a:noFill/>
        </p:spPr>
      </p:pic>
      <p:pic>
        <p:nvPicPr>
          <p:cNvPr id="6148" name="Picture 4" descr="C:\Temp\Dočasné soubory Internetu\Content.IE5\N50ESNEL\MC900230043[1].wmf"/>
          <p:cNvPicPr>
            <a:picLocks noChangeAspect="1" noChangeArrowheads="1"/>
          </p:cNvPicPr>
          <p:nvPr/>
        </p:nvPicPr>
        <p:blipFill>
          <a:blip r:embed="rId3" cstate="print"/>
          <a:srcRect/>
          <a:stretch>
            <a:fillRect/>
          </a:stretch>
        </p:blipFill>
        <p:spPr bwMode="auto">
          <a:xfrm>
            <a:off x="3923928" y="3861048"/>
            <a:ext cx="1432865" cy="1802282"/>
          </a:xfrm>
          <a:prstGeom prst="rect">
            <a:avLst/>
          </a:prstGeom>
          <a:noFill/>
        </p:spPr>
      </p:pic>
      <p:pic>
        <p:nvPicPr>
          <p:cNvPr id="6149" name="Picture 5" descr="C:\Temp\Dočasné soubory Internetu\Content.IE5\IDFH0175\MC900331684[1].wmf"/>
          <p:cNvPicPr>
            <a:picLocks noChangeAspect="1" noChangeArrowheads="1"/>
          </p:cNvPicPr>
          <p:nvPr/>
        </p:nvPicPr>
        <p:blipFill>
          <a:blip r:embed="rId4" cstate="print"/>
          <a:srcRect/>
          <a:stretch>
            <a:fillRect/>
          </a:stretch>
        </p:blipFill>
        <p:spPr bwMode="auto">
          <a:xfrm>
            <a:off x="6660232" y="3789040"/>
            <a:ext cx="1511929" cy="1788059"/>
          </a:xfrm>
          <a:prstGeom prst="rect">
            <a:avLst/>
          </a:prstGeom>
          <a:noFill/>
        </p:spPr>
      </p:pic>
      <p:sp>
        <p:nvSpPr>
          <p:cNvPr id="11" name="Stužka nahoru 10"/>
          <p:cNvSpPr/>
          <p:nvPr/>
        </p:nvSpPr>
        <p:spPr>
          <a:xfrm>
            <a:off x="539552" y="2276872"/>
            <a:ext cx="2520280" cy="1116704"/>
          </a:xfrm>
          <a:prstGeom prst="ribbon2">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cs-CZ" sz="2400" b="1" dirty="0" smtClean="0"/>
              <a:t>kovář</a:t>
            </a:r>
            <a:endParaRPr lang="cs-CZ" sz="2400" b="1" dirty="0"/>
          </a:p>
        </p:txBody>
      </p:sp>
      <p:sp>
        <p:nvSpPr>
          <p:cNvPr id="12" name="Stužka nahoru 11"/>
          <p:cNvSpPr/>
          <p:nvPr/>
        </p:nvSpPr>
        <p:spPr>
          <a:xfrm>
            <a:off x="3275856" y="1844824"/>
            <a:ext cx="2520280" cy="1116704"/>
          </a:xfrm>
          <a:prstGeom prst="ribbon2">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cs-CZ" sz="2400" b="1" dirty="0" smtClean="0"/>
              <a:t>horník </a:t>
            </a:r>
            <a:endParaRPr lang="cs-CZ" sz="2400" b="1" dirty="0"/>
          </a:p>
        </p:txBody>
      </p:sp>
      <p:sp>
        <p:nvSpPr>
          <p:cNvPr id="13" name="Stužka nahoru 12"/>
          <p:cNvSpPr/>
          <p:nvPr/>
        </p:nvSpPr>
        <p:spPr>
          <a:xfrm>
            <a:off x="5868144" y="2204864"/>
            <a:ext cx="2520280" cy="1116704"/>
          </a:xfrm>
          <a:prstGeom prst="ribbon2">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cs-CZ" sz="2000" b="1" dirty="0" smtClean="0"/>
              <a:t>švadlena</a:t>
            </a:r>
            <a:endParaRPr lang="cs-CZ" sz="2000" b="1" dirty="0"/>
          </a:p>
        </p:txBody>
      </p:sp>
      <p:sp>
        <p:nvSpPr>
          <p:cNvPr id="15" name="Šipka doleva 14"/>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260648"/>
            <a:ext cx="8229600" cy="1143000"/>
          </a:xfrm>
        </p:spPr>
        <p:style>
          <a:lnRef idx="1">
            <a:schemeClr val="accent2"/>
          </a:lnRef>
          <a:fillRef idx="2">
            <a:schemeClr val="accent2"/>
          </a:fillRef>
          <a:effectRef idx="1">
            <a:schemeClr val="accent2"/>
          </a:effectRef>
          <a:fontRef idx="minor">
            <a:schemeClr val="dk1"/>
          </a:fontRef>
        </p:style>
        <p:txBody>
          <a:bodyPr/>
          <a:lstStyle/>
          <a:p>
            <a:r>
              <a:rPr lang="cs-CZ" b="1" dirty="0" smtClean="0"/>
              <a:t>Češi na trzích nabízeli</a:t>
            </a:r>
            <a:endParaRPr lang="cs-CZ" b="1" dirty="0"/>
          </a:p>
        </p:txBody>
      </p:sp>
      <p:sp>
        <p:nvSpPr>
          <p:cNvPr id="3" name="Zástupný symbol pro obsah 2"/>
          <p:cNvSpPr>
            <a:spLocks noGrp="1"/>
          </p:cNvSpPr>
          <p:nvPr>
            <p:ph idx="1"/>
          </p:nvPr>
        </p:nvSpPr>
        <p:spPr/>
        <p:style>
          <a:lnRef idx="1">
            <a:schemeClr val="accent2"/>
          </a:lnRef>
          <a:fillRef idx="2">
            <a:schemeClr val="accent2"/>
          </a:fillRef>
          <a:effectRef idx="1">
            <a:schemeClr val="accent2"/>
          </a:effectRef>
          <a:fontRef idx="minor">
            <a:schemeClr val="dk1"/>
          </a:fontRef>
        </p:style>
        <p:txBody>
          <a:bodyPr>
            <a:normAutofit/>
          </a:bodyPr>
          <a:lstStyle/>
          <a:p>
            <a:endParaRPr lang="cs-CZ" sz="4000" b="1" dirty="0" smtClean="0">
              <a:solidFill>
                <a:schemeClr val="tx1"/>
              </a:solidFill>
            </a:endParaRPr>
          </a:p>
          <a:p>
            <a:pPr>
              <a:buNone/>
            </a:pPr>
            <a:endParaRPr lang="cs-CZ" sz="4000" dirty="0" smtClean="0"/>
          </a:p>
          <a:p>
            <a:pPr>
              <a:buNone/>
            </a:pPr>
            <a:endParaRPr lang="cs-CZ" sz="4000" dirty="0"/>
          </a:p>
          <a:p>
            <a:pPr>
              <a:buNone/>
            </a:pPr>
            <a:r>
              <a:rPr lang="cs-CZ" sz="4000" b="1" dirty="0" smtClean="0"/>
              <a:t>obilí	ovoce </a:t>
            </a:r>
          </a:p>
          <a:p>
            <a:pPr>
              <a:buNone/>
            </a:pPr>
            <a:r>
              <a:rPr lang="cs-CZ" sz="4000" b="1" dirty="0" smtClean="0"/>
              <a:t>chmel	dobytek</a:t>
            </a:r>
          </a:p>
          <a:p>
            <a:pPr>
              <a:buNone/>
            </a:pPr>
            <a:r>
              <a:rPr lang="cs-CZ" sz="4000" b="1" dirty="0" smtClean="0"/>
              <a:t>slad		drahé kovy</a:t>
            </a:r>
          </a:p>
        </p:txBody>
      </p:sp>
      <p:pic>
        <p:nvPicPr>
          <p:cNvPr id="7170" name="Picture 2" descr="C:\Temp\Dočasné soubory Internetu\Content.IE5\9WDJNZ9T\MP900422104[1].jpg"/>
          <p:cNvPicPr>
            <a:picLocks noChangeAspect="1" noChangeArrowheads="1"/>
          </p:cNvPicPr>
          <p:nvPr/>
        </p:nvPicPr>
        <p:blipFill>
          <a:blip r:embed="rId3" cstate="print"/>
          <a:srcRect/>
          <a:stretch>
            <a:fillRect/>
          </a:stretch>
        </p:blipFill>
        <p:spPr bwMode="auto">
          <a:xfrm>
            <a:off x="611560" y="1700808"/>
            <a:ext cx="2016223" cy="2232014"/>
          </a:xfrm>
          <a:prstGeom prst="rect">
            <a:avLst/>
          </a:prstGeom>
          <a:noFill/>
        </p:spPr>
      </p:pic>
      <p:pic>
        <p:nvPicPr>
          <p:cNvPr id="7172" name="Picture 4" descr="C:\Temp\Dočasné soubory Internetu\Content.IE5\OU1G3C6J\MP900439292[1].jpg"/>
          <p:cNvPicPr>
            <a:picLocks noChangeAspect="1" noChangeArrowheads="1"/>
          </p:cNvPicPr>
          <p:nvPr/>
        </p:nvPicPr>
        <p:blipFill>
          <a:blip r:embed="rId4" cstate="print"/>
          <a:srcRect/>
          <a:stretch>
            <a:fillRect/>
          </a:stretch>
        </p:blipFill>
        <p:spPr bwMode="auto">
          <a:xfrm>
            <a:off x="2771800" y="1746062"/>
            <a:ext cx="3240360" cy="2169498"/>
          </a:xfrm>
          <a:prstGeom prst="rect">
            <a:avLst/>
          </a:prstGeom>
          <a:noFill/>
        </p:spPr>
      </p:pic>
      <p:pic>
        <p:nvPicPr>
          <p:cNvPr id="7173" name="Picture 5" descr="C:\Temp\Dočasné soubory Internetu\Content.IE5\IDFH0175\MC900193290[1].wmf"/>
          <p:cNvPicPr>
            <a:picLocks noChangeAspect="1" noChangeArrowheads="1"/>
          </p:cNvPicPr>
          <p:nvPr/>
        </p:nvPicPr>
        <p:blipFill>
          <a:blip r:embed="rId5" cstate="print"/>
          <a:srcRect/>
          <a:stretch>
            <a:fillRect/>
          </a:stretch>
        </p:blipFill>
        <p:spPr bwMode="auto">
          <a:xfrm>
            <a:off x="6156176" y="1556792"/>
            <a:ext cx="2406635" cy="2446279"/>
          </a:xfrm>
          <a:prstGeom prst="rect">
            <a:avLst/>
          </a:prstGeom>
          <a:noFill/>
        </p:spPr>
      </p:pic>
      <p:pic>
        <p:nvPicPr>
          <p:cNvPr id="7177" name="Picture 9" descr="C:\Temp\Dočasné soubory Internetu\Content.IE5\9WDJNZ9T\MP900400761[1].jpg"/>
          <p:cNvPicPr>
            <a:picLocks noChangeAspect="1" noChangeArrowheads="1"/>
          </p:cNvPicPr>
          <p:nvPr/>
        </p:nvPicPr>
        <p:blipFill>
          <a:blip r:embed="rId6" cstate="print"/>
          <a:srcRect/>
          <a:stretch>
            <a:fillRect/>
          </a:stretch>
        </p:blipFill>
        <p:spPr bwMode="auto">
          <a:xfrm>
            <a:off x="5508104" y="4005064"/>
            <a:ext cx="3168352" cy="2111410"/>
          </a:xfrm>
          <a:prstGeom prst="rect">
            <a:avLst/>
          </a:prstGeom>
          <a:noFill/>
        </p:spPr>
      </p:pic>
      <p:sp>
        <p:nvSpPr>
          <p:cNvPr id="9" name="Slunce 8"/>
          <p:cNvSpPr/>
          <p:nvPr/>
        </p:nvSpPr>
        <p:spPr>
          <a:xfrm>
            <a:off x="395536" y="260648"/>
            <a:ext cx="1547664" cy="1152128"/>
          </a:xfrm>
          <a:prstGeom prst="su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200" b="1" dirty="0" smtClean="0">
                <a:solidFill>
                  <a:schemeClr val="tx1"/>
                </a:solidFill>
              </a:rPr>
              <a:t>Klikni na mě!</a:t>
            </a:r>
            <a:endParaRPr lang="cs-CZ" sz="1200" b="1" dirty="0">
              <a:solidFill>
                <a:schemeClr val="tx1"/>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21" presetClass="entr" presetSubtype="8"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wheel(8)">
                                      <p:cBhvr>
                                        <p:cTn id="7" dur="2000"/>
                                        <p:tgtEl>
                                          <p:spTgt spid="7170"/>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par>
                    <p:cTn id="8" fill="hold">
                      <p:stCondLst>
                        <p:cond delay="indefinite"/>
                      </p:stCondLst>
                      <p:childTnLst>
                        <p:par>
                          <p:cTn id="9" fill="hold">
                            <p:stCondLst>
                              <p:cond delay="0"/>
                            </p:stCondLst>
                            <p:childTnLst>
                              <p:par>
                                <p:cTn id="10" presetID="21" presetClass="entr" presetSubtype="8" fill="hold" nodeType="clickEffect">
                                  <p:stCondLst>
                                    <p:cond delay="0"/>
                                  </p:stCondLst>
                                  <p:childTnLst>
                                    <p:set>
                                      <p:cBhvr>
                                        <p:cTn id="11" dur="1" fill="hold">
                                          <p:stCondLst>
                                            <p:cond delay="0"/>
                                          </p:stCondLst>
                                        </p:cTn>
                                        <p:tgtEl>
                                          <p:spTgt spid="7172"/>
                                        </p:tgtEl>
                                        <p:attrNameLst>
                                          <p:attrName>style.visibility</p:attrName>
                                        </p:attrNameLst>
                                      </p:cBhvr>
                                      <p:to>
                                        <p:strVal val="visible"/>
                                      </p:to>
                                    </p:set>
                                    <p:animEffect transition="in" filter="wheel(8)">
                                      <p:cBhvr>
                                        <p:cTn id="12" dur="5000"/>
                                        <p:tgtEl>
                                          <p:spTgt spid="7172"/>
                                        </p:tgtEl>
                                      </p:cBhvr>
                                    </p:animEffect>
                                  </p:childTnLst>
                                  <p:subTnLst>
                                    <p:audio>
                                      <p:cMediaNode>
                                        <p:cTn display="0" masterRel="sameClick">
                                          <p:stCondLst>
                                            <p:cond evt="begin" delay="0">
                                              <p:tn val="10"/>
                                            </p:cond>
                                          </p:stCondLst>
                                          <p:endCondLst>
                                            <p:cond evt="onStopAudio" delay="0">
                                              <p:tgtEl>
                                                <p:sldTgt/>
                                              </p:tgtEl>
                                            </p:cond>
                                          </p:endCondLst>
                                        </p:cTn>
                                        <p:tgtEl>
                                          <p:sndTgt r:embed="rId2" name="chimes.wav"/>
                                        </p:tgtEl>
                                      </p:cMediaNode>
                                    </p:audio>
                                  </p:subTnLst>
                                </p:cTn>
                              </p:par>
                            </p:childTnLst>
                          </p:cTn>
                        </p:par>
                      </p:childTnLst>
                    </p:cTn>
                  </p:par>
                  <p:par>
                    <p:cTn id="13" fill="hold">
                      <p:stCondLst>
                        <p:cond delay="indefinite"/>
                      </p:stCondLst>
                      <p:childTnLst>
                        <p:par>
                          <p:cTn id="14" fill="hold">
                            <p:stCondLst>
                              <p:cond delay="0"/>
                            </p:stCondLst>
                            <p:childTnLst>
                              <p:par>
                                <p:cTn id="15" presetID="21" presetClass="entr" presetSubtype="8" fill="hold" nodeType="clickEffect">
                                  <p:stCondLst>
                                    <p:cond delay="0"/>
                                  </p:stCondLst>
                                  <p:childTnLst>
                                    <p:set>
                                      <p:cBhvr>
                                        <p:cTn id="16" dur="1" fill="hold">
                                          <p:stCondLst>
                                            <p:cond delay="0"/>
                                          </p:stCondLst>
                                        </p:cTn>
                                        <p:tgtEl>
                                          <p:spTgt spid="7173"/>
                                        </p:tgtEl>
                                        <p:attrNameLst>
                                          <p:attrName>style.visibility</p:attrName>
                                        </p:attrNameLst>
                                      </p:cBhvr>
                                      <p:to>
                                        <p:strVal val="visible"/>
                                      </p:to>
                                    </p:set>
                                    <p:animEffect transition="in" filter="wheel(8)">
                                      <p:cBhvr>
                                        <p:cTn id="17" dur="5000"/>
                                        <p:tgtEl>
                                          <p:spTgt spid="7173"/>
                                        </p:tgtEl>
                                      </p:cBhvr>
                                    </p:animEffect>
                                  </p:childTnLst>
                                  <p:subTnLst>
                                    <p:audio>
                                      <p:cMediaNode>
                                        <p:cTn display="0" masterRel="sameClick">
                                          <p:stCondLst>
                                            <p:cond evt="begin" delay="0">
                                              <p:tn val="15"/>
                                            </p:cond>
                                          </p:stCondLst>
                                          <p:endCondLst>
                                            <p:cond evt="onStopAudio" delay="0">
                                              <p:tgtEl>
                                                <p:sldTgt/>
                                              </p:tgtEl>
                                            </p:cond>
                                          </p:endCondLst>
                                        </p:cTn>
                                        <p:tgtEl>
                                          <p:sndTgt r:embed="rId2" name="chimes.wav"/>
                                        </p:tgtEl>
                                      </p:cMediaNode>
                                    </p:audio>
                                  </p:subTnLst>
                                </p:cTn>
                              </p:par>
                            </p:childTnLst>
                          </p:cTn>
                        </p:par>
                      </p:childTnLst>
                    </p:cTn>
                  </p:par>
                  <p:par>
                    <p:cTn id="18" fill="hold">
                      <p:stCondLst>
                        <p:cond delay="indefinite"/>
                      </p:stCondLst>
                      <p:childTnLst>
                        <p:par>
                          <p:cTn id="19" fill="hold">
                            <p:stCondLst>
                              <p:cond delay="0"/>
                            </p:stCondLst>
                            <p:childTnLst>
                              <p:par>
                                <p:cTn id="20" presetID="21" presetClass="entr" presetSubtype="8" fill="hold" nodeType="clickEffect">
                                  <p:stCondLst>
                                    <p:cond delay="0"/>
                                  </p:stCondLst>
                                  <p:childTnLst>
                                    <p:set>
                                      <p:cBhvr>
                                        <p:cTn id="21" dur="1" fill="hold">
                                          <p:stCondLst>
                                            <p:cond delay="0"/>
                                          </p:stCondLst>
                                        </p:cTn>
                                        <p:tgtEl>
                                          <p:spTgt spid="7177"/>
                                        </p:tgtEl>
                                        <p:attrNameLst>
                                          <p:attrName>style.visibility</p:attrName>
                                        </p:attrNameLst>
                                      </p:cBhvr>
                                      <p:to>
                                        <p:strVal val="visible"/>
                                      </p:to>
                                    </p:set>
                                    <p:animEffect transition="in" filter="wheel(8)">
                                      <p:cBhvr>
                                        <p:cTn id="22" dur="5000"/>
                                        <p:tgtEl>
                                          <p:spTgt spid="7177"/>
                                        </p:tgtEl>
                                      </p:cBhvr>
                                    </p:animEffect>
                                  </p:childTnLst>
                                  <p:subTnLst>
                                    <p:audio>
                                      <p:cMediaNode>
                                        <p:cTn display="0" masterRel="sameClick">
                                          <p:stCondLst>
                                            <p:cond evt="begin" delay="0">
                                              <p:tn val="20"/>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9"/>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r>
              <a:rPr lang="cs-CZ" b="1" dirty="0" smtClean="0"/>
              <a:t>Východ</a:t>
            </a:r>
            <a:endParaRPr lang="cs-CZ" b="1" dirty="0"/>
          </a:p>
        </p:txBody>
      </p:sp>
      <p:sp>
        <p:nvSpPr>
          <p:cNvPr id="3" name="Zástupný symbol pro obsah 2"/>
          <p:cNvSpPr>
            <a:spLocks noGrp="1"/>
          </p:cNvSpPr>
          <p:nvPr>
            <p:ph idx="1"/>
          </p:nvPr>
        </p:nvSpPr>
        <p:spPr/>
        <p:style>
          <a:lnRef idx="1">
            <a:schemeClr val="accent2"/>
          </a:lnRef>
          <a:fillRef idx="2">
            <a:schemeClr val="accent2"/>
          </a:fillRef>
          <a:effectRef idx="1">
            <a:schemeClr val="accent2"/>
          </a:effectRef>
          <a:fontRef idx="minor">
            <a:schemeClr val="dk1"/>
          </a:fontRef>
        </p:style>
        <p:txBody>
          <a:bodyPr>
            <a:normAutofit/>
          </a:bodyPr>
          <a:lstStyle/>
          <a:p>
            <a:r>
              <a:rPr lang="cs-CZ" sz="4000" dirty="0" smtClean="0"/>
              <a:t>Z východu přijížděli obchodníci a prodávali:</a:t>
            </a:r>
          </a:p>
          <a:p>
            <a:pPr>
              <a:buNone/>
            </a:pPr>
            <a:r>
              <a:rPr lang="cs-CZ" sz="4000" b="1" dirty="0" smtClean="0">
                <a:solidFill>
                  <a:schemeClr val="tx1"/>
                </a:solidFill>
              </a:rPr>
              <a:t>med</a:t>
            </a:r>
          </a:p>
          <a:p>
            <a:pPr>
              <a:buNone/>
            </a:pPr>
            <a:r>
              <a:rPr lang="cs-CZ" sz="4000" b="1" dirty="0" smtClean="0">
                <a:solidFill>
                  <a:schemeClr val="tx1"/>
                </a:solidFill>
              </a:rPr>
              <a:t>ryby</a:t>
            </a:r>
          </a:p>
          <a:p>
            <a:pPr>
              <a:buNone/>
            </a:pPr>
            <a:r>
              <a:rPr lang="cs-CZ" sz="4000" b="1" dirty="0" smtClean="0">
                <a:solidFill>
                  <a:schemeClr val="tx1"/>
                </a:solidFill>
              </a:rPr>
              <a:t>kožešiny</a:t>
            </a:r>
          </a:p>
          <a:p>
            <a:pPr>
              <a:buNone/>
            </a:pPr>
            <a:r>
              <a:rPr lang="cs-CZ" sz="4000" b="1" dirty="0" smtClean="0">
                <a:solidFill>
                  <a:schemeClr val="tx1"/>
                </a:solidFill>
              </a:rPr>
              <a:t>včelí vosk </a:t>
            </a:r>
          </a:p>
          <a:p>
            <a:endParaRPr lang="cs-CZ" sz="4000" dirty="0" smtClean="0"/>
          </a:p>
        </p:txBody>
      </p:sp>
      <p:pic>
        <p:nvPicPr>
          <p:cNvPr id="8194" name="Picture 2" descr="C:\Temp\Dočasné soubory Internetu\Content.IE5\OU1G3C6J\MC900280482[1].wmf"/>
          <p:cNvPicPr>
            <a:picLocks noChangeAspect="1" noChangeArrowheads="1"/>
          </p:cNvPicPr>
          <p:nvPr/>
        </p:nvPicPr>
        <p:blipFill>
          <a:blip r:embed="rId3" cstate="print"/>
          <a:srcRect/>
          <a:stretch>
            <a:fillRect/>
          </a:stretch>
        </p:blipFill>
        <p:spPr bwMode="auto">
          <a:xfrm>
            <a:off x="3203848" y="3068960"/>
            <a:ext cx="2328250" cy="2160760"/>
          </a:xfrm>
          <a:prstGeom prst="rect">
            <a:avLst/>
          </a:prstGeom>
          <a:noFill/>
        </p:spPr>
      </p:pic>
      <p:pic>
        <p:nvPicPr>
          <p:cNvPr id="8196" name="Picture 4" descr="C:\Temp\Dočasné soubory Internetu\Content.IE5\IDFH0175\MP900289726[1].jpg"/>
          <p:cNvPicPr>
            <a:picLocks noChangeAspect="1" noChangeArrowheads="1"/>
          </p:cNvPicPr>
          <p:nvPr/>
        </p:nvPicPr>
        <p:blipFill>
          <a:blip r:embed="rId4" cstate="print"/>
          <a:srcRect/>
          <a:stretch>
            <a:fillRect/>
          </a:stretch>
        </p:blipFill>
        <p:spPr bwMode="auto">
          <a:xfrm>
            <a:off x="6228184" y="2780928"/>
            <a:ext cx="1900800" cy="2774891"/>
          </a:xfrm>
          <a:prstGeom prst="rect">
            <a:avLst/>
          </a:prstGeom>
          <a:noFill/>
        </p:spPr>
      </p:pic>
      <p:sp>
        <p:nvSpPr>
          <p:cNvPr id="8" name="Slunce 7"/>
          <p:cNvSpPr/>
          <p:nvPr/>
        </p:nvSpPr>
        <p:spPr>
          <a:xfrm>
            <a:off x="395536" y="332656"/>
            <a:ext cx="1547664" cy="1152128"/>
          </a:xfrm>
          <a:prstGeom prst="su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200" b="1" dirty="0" smtClean="0">
                <a:solidFill>
                  <a:schemeClr val="tx1"/>
                </a:solidFill>
              </a:rPr>
              <a:t>Klikni na mě!</a:t>
            </a:r>
            <a:endParaRPr lang="cs-CZ" sz="1200" b="1" dirty="0">
              <a:solidFill>
                <a:schemeClr val="tx1"/>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21" presetClass="entr" presetSubtype="8"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wheel(8)">
                                      <p:cBhvr>
                                        <p:cTn id="7" dur="5000"/>
                                        <p:tgtEl>
                                          <p:spTgt spid="8194"/>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par>
                    <p:cTn id="8" fill="hold">
                      <p:stCondLst>
                        <p:cond delay="indefinite"/>
                      </p:stCondLst>
                      <p:childTnLst>
                        <p:par>
                          <p:cTn id="9" fill="hold">
                            <p:stCondLst>
                              <p:cond delay="0"/>
                            </p:stCondLst>
                            <p:childTnLst>
                              <p:par>
                                <p:cTn id="10" presetID="21" presetClass="entr" presetSubtype="8" fill="hold" nodeType="clickEffect">
                                  <p:stCondLst>
                                    <p:cond delay="0"/>
                                  </p:stCondLst>
                                  <p:childTnLst>
                                    <p:set>
                                      <p:cBhvr>
                                        <p:cTn id="11" dur="1" fill="hold">
                                          <p:stCondLst>
                                            <p:cond delay="0"/>
                                          </p:stCondLst>
                                        </p:cTn>
                                        <p:tgtEl>
                                          <p:spTgt spid="8196"/>
                                        </p:tgtEl>
                                        <p:attrNameLst>
                                          <p:attrName>style.visibility</p:attrName>
                                        </p:attrNameLst>
                                      </p:cBhvr>
                                      <p:to>
                                        <p:strVal val="visible"/>
                                      </p:to>
                                    </p:set>
                                    <p:animEffect transition="in" filter="wheel(8)">
                                      <p:cBhvr>
                                        <p:cTn id="12" dur="5000"/>
                                        <p:tgtEl>
                                          <p:spTgt spid="8196"/>
                                        </p:tgtEl>
                                      </p:cBhvr>
                                    </p:animEffect>
                                  </p:childTnLst>
                                  <p:subTnLst>
                                    <p:audio>
                                      <p:cMediaNode>
                                        <p:cTn display="0" masterRel="sameClick">
                                          <p:stCondLst>
                                            <p:cond evt="begin" delay="0">
                                              <p:tn val="10"/>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8"/>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r>
              <a:rPr lang="cs-CZ" b="1" dirty="0" smtClean="0"/>
              <a:t>Jih</a:t>
            </a:r>
            <a:endParaRPr lang="cs-CZ" b="1" dirty="0"/>
          </a:p>
        </p:txBody>
      </p:sp>
      <p:sp>
        <p:nvSpPr>
          <p:cNvPr id="3" name="Zástupný symbol pro obsah 2"/>
          <p:cNvSpPr>
            <a:spLocks noGrp="1"/>
          </p:cNvSpPr>
          <p:nvPr>
            <p:ph idx="1"/>
          </p:nvPr>
        </p:nvSpPr>
        <p:spPr/>
        <p:style>
          <a:lnRef idx="1">
            <a:schemeClr val="accent2"/>
          </a:lnRef>
          <a:fillRef idx="2">
            <a:schemeClr val="accent2"/>
          </a:fillRef>
          <a:effectRef idx="1">
            <a:schemeClr val="accent2"/>
          </a:effectRef>
          <a:fontRef idx="minor">
            <a:schemeClr val="dk1"/>
          </a:fontRef>
        </p:style>
        <p:txBody>
          <a:bodyPr>
            <a:normAutofit/>
          </a:bodyPr>
          <a:lstStyle/>
          <a:p>
            <a:r>
              <a:rPr lang="cs-CZ" sz="4000" dirty="0" smtClean="0"/>
              <a:t>Z jihu obchodníci přiváželi především </a:t>
            </a:r>
            <a:r>
              <a:rPr lang="cs-CZ" sz="4000" b="1" dirty="0" smtClean="0"/>
              <a:t>sůl</a:t>
            </a:r>
            <a:r>
              <a:rPr lang="cs-CZ" sz="4000" dirty="0" smtClean="0"/>
              <a:t>.</a:t>
            </a:r>
          </a:p>
          <a:p>
            <a:endParaRPr lang="cs-CZ" sz="4000" dirty="0" smtClean="0"/>
          </a:p>
        </p:txBody>
      </p:sp>
      <p:pic>
        <p:nvPicPr>
          <p:cNvPr id="9219" name="Picture 3" descr="C:\Temp\Dočasné soubory Internetu\Content.IE5\N50ESNEL\MP900434116[1].jpg"/>
          <p:cNvPicPr>
            <a:picLocks noChangeAspect="1" noChangeArrowheads="1"/>
          </p:cNvPicPr>
          <p:nvPr/>
        </p:nvPicPr>
        <p:blipFill>
          <a:blip r:embed="rId3" cstate="print"/>
          <a:srcRect/>
          <a:stretch>
            <a:fillRect/>
          </a:stretch>
        </p:blipFill>
        <p:spPr bwMode="auto">
          <a:xfrm>
            <a:off x="3131840" y="2564904"/>
            <a:ext cx="5184576" cy="3452064"/>
          </a:xfrm>
          <a:prstGeom prst="rect">
            <a:avLst/>
          </a:prstGeom>
          <a:noFill/>
        </p:spPr>
      </p:pic>
      <p:sp>
        <p:nvSpPr>
          <p:cNvPr id="7" name="Slunce 6"/>
          <p:cNvSpPr/>
          <p:nvPr/>
        </p:nvSpPr>
        <p:spPr>
          <a:xfrm>
            <a:off x="395536" y="260648"/>
            <a:ext cx="1547664" cy="1152128"/>
          </a:xfrm>
          <a:prstGeom prst="su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200" b="1" dirty="0" smtClean="0">
                <a:solidFill>
                  <a:schemeClr val="tx1"/>
                </a:solidFill>
              </a:rPr>
              <a:t>Klikni na mě!</a:t>
            </a:r>
            <a:endParaRPr lang="cs-CZ" sz="1200" b="1" dirty="0">
              <a:solidFill>
                <a:schemeClr val="tx1"/>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1" presetClass="entr" presetSubtype="8" fill="hold" nodeType="clickEffect">
                                  <p:stCondLst>
                                    <p:cond delay="0"/>
                                  </p:stCondLst>
                                  <p:childTnLst>
                                    <p:set>
                                      <p:cBhvr>
                                        <p:cTn id="6" dur="1" fill="hold">
                                          <p:stCondLst>
                                            <p:cond delay="0"/>
                                          </p:stCondLst>
                                        </p:cTn>
                                        <p:tgtEl>
                                          <p:spTgt spid="9219"/>
                                        </p:tgtEl>
                                        <p:attrNameLst>
                                          <p:attrName>style.visibility</p:attrName>
                                        </p:attrNameLst>
                                      </p:cBhvr>
                                      <p:to>
                                        <p:strVal val="visible"/>
                                      </p:to>
                                    </p:set>
                                    <p:animEffect transition="in" filter="wheel(8)">
                                      <p:cBhvr>
                                        <p:cTn id="7" dur="5000"/>
                                        <p:tgtEl>
                                          <p:spTgt spid="9219"/>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7"/>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r>
              <a:rPr lang="cs-CZ" b="1" dirty="0" smtClean="0"/>
              <a:t>Západ</a:t>
            </a:r>
            <a:endParaRPr lang="cs-CZ" b="1" dirty="0"/>
          </a:p>
        </p:txBody>
      </p:sp>
      <p:sp>
        <p:nvSpPr>
          <p:cNvPr id="3" name="Zástupný symbol pro obsah 2"/>
          <p:cNvSpPr>
            <a:spLocks noGrp="1"/>
          </p:cNvSpPr>
          <p:nvPr>
            <p:ph idx="1"/>
          </p:nvPr>
        </p:nvSpPr>
        <p:spPr/>
        <p:style>
          <a:lnRef idx="1">
            <a:schemeClr val="accent2"/>
          </a:lnRef>
          <a:fillRef idx="2">
            <a:schemeClr val="accent2"/>
          </a:fillRef>
          <a:effectRef idx="1">
            <a:schemeClr val="accent2"/>
          </a:effectRef>
          <a:fontRef idx="minor">
            <a:schemeClr val="dk1"/>
          </a:fontRef>
        </p:style>
        <p:txBody>
          <a:bodyPr>
            <a:normAutofit/>
          </a:bodyPr>
          <a:lstStyle/>
          <a:p>
            <a:r>
              <a:rPr lang="cs-CZ" sz="4000" dirty="0" smtClean="0"/>
              <a:t>Ze západu obchodníci přiváželi </a:t>
            </a:r>
            <a:r>
              <a:rPr lang="cs-CZ" sz="4000" b="1" dirty="0" smtClean="0"/>
              <a:t>šperky</a:t>
            </a:r>
            <a:r>
              <a:rPr lang="cs-CZ" sz="4000" dirty="0" smtClean="0"/>
              <a:t>.</a:t>
            </a:r>
          </a:p>
          <a:p>
            <a:endParaRPr lang="cs-CZ" sz="4000" dirty="0" smtClean="0"/>
          </a:p>
        </p:txBody>
      </p:sp>
      <p:pic>
        <p:nvPicPr>
          <p:cNvPr id="11266" name="Picture 2" descr="C:\Temp\Dočasné soubory Internetu\Content.IE5\OU1G3C6J\MP900411765[1].jpg"/>
          <p:cNvPicPr>
            <a:picLocks noChangeAspect="1" noChangeArrowheads="1"/>
          </p:cNvPicPr>
          <p:nvPr/>
        </p:nvPicPr>
        <p:blipFill>
          <a:blip r:embed="rId3" cstate="print"/>
          <a:srcRect/>
          <a:stretch>
            <a:fillRect/>
          </a:stretch>
        </p:blipFill>
        <p:spPr bwMode="auto">
          <a:xfrm>
            <a:off x="5652120" y="2852936"/>
            <a:ext cx="2434833" cy="3212976"/>
          </a:xfrm>
          <a:prstGeom prst="rect">
            <a:avLst/>
          </a:prstGeom>
          <a:noFill/>
        </p:spPr>
      </p:pic>
      <p:pic>
        <p:nvPicPr>
          <p:cNvPr id="11267" name="Picture 3" descr="C:\Temp\Dočasné soubory Internetu\Content.IE5\IDFH0175\MP900433978[1].jpg"/>
          <p:cNvPicPr>
            <a:picLocks noChangeAspect="1" noChangeArrowheads="1"/>
          </p:cNvPicPr>
          <p:nvPr/>
        </p:nvPicPr>
        <p:blipFill>
          <a:blip r:embed="rId4" cstate="print"/>
          <a:srcRect/>
          <a:stretch>
            <a:fillRect/>
          </a:stretch>
        </p:blipFill>
        <p:spPr bwMode="auto">
          <a:xfrm>
            <a:off x="1291164" y="3284984"/>
            <a:ext cx="4199693" cy="2789296"/>
          </a:xfrm>
          <a:prstGeom prst="rect">
            <a:avLst/>
          </a:prstGeom>
          <a:noFill/>
        </p:spPr>
      </p:pic>
      <p:sp>
        <p:nvSpPr>
          <p:cNvPr id="7" name="Slunce 6"/>
          <p:cNvSpPr/>
          <p:nvPr/>
        </p:nvSpPr>
        <p:spPr>
          <a:xfrm>
            <a:off x="395536" y="260648"/>
            <a:ext cx="1547664" cy="1152128"/>
          </a:xfrm>
          <a:prstGeom prst="su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200" b="1" dirty="0" smtClean="0">
                <a:solidFill>
                  <a:schemeClr val="tx1"/>
                </a:solidFill>
              </a:rPr>
              <a:t>Klikni na mě!</a:t>
            </a:r>
            <a:endParaRPr lang="cs-CZ" sz="1200" b="1" dirty="0">
              <a:solidFill>
                <a:schemeClr val="tx1"/>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1" presetClass="entr" presetSubtype="8" fill="hold"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wheel(8)">
                                      <p:cBhvr>
                                        <p:cTn id="7" dur="5000"/>
                                        <p:tgtEl>
                                          <p:spTgt spid="11267"/>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par>
                    <p:cTn id="8" fill="hold">
                      <p:stCondLst>
                        <p:cond delay="indefinite"/>
                      </p:stCondLst>
                      <p:childTnLst>
                        <p:par>
                          <p:cTn id="9" fill="hold">
                            <p:stCondLst>
                              <p:cond delay="0"/>
                            </p:stCondLst>
                            <p:childTnLst>
                              <p:par>
                                <p:cTn id="10" presetID="21" presetClass="entr" presetSubtype="8" fill="hold" nodeType="clickEffect">
                                  <p:stCondLst>
                                    <p:cond delay="0"/>
                                  </p:stCondLst>
                                  <p:childTnLst>
                                    <p:set>
                                      <p:cBhvr>
                                        <p:cTn id="11" dur="1" fill="hold">
                                          <p:stCondLst>
                                            <p:cond delay="0"/>
                                          </p:stCondLst>
                                        </p:cTn>
                                        <p:tgtEl>
                                          <p:spTgt spid="11266"/>
                                        </p:tgtEl>
                                        <p:attrNameLst>
                                          <p:attrName>style.visibility</p:attrName>
                                        </p:attrNameLst>
                                      </p:cBhvr>
                                      <p:to>
                                        <p:strVal val="visible"/>
                                      </p:to>
                                    </p:set>
                                    <p:animEffect transition="in" filter="wheel(8)">
                                      <p:cBhvr>
                                        <p:cTn id="12" dur="2000"/>
                                        <p:tgtEl>
                                          <p:spTgt spid="11266"/>
                                        </p:tgtEl>
                                      </p:cBhvr>
                                    </p:animEffect>
                                  </p:childTnLst>
                                  <p:subTnLst>
                                    <p:audio>
                                      <p:cMediaNode>
                                        <p:cTn display="0" masterRel="sameClick">
                                          <p:stCondLst>
                                            <p:cond evt="begin" delay="0">
                                              <p:tn val="10"/>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7"/>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r>
              <a:rPr lang="cs-CZ" b="1" dirty="0" smtClean="0"/>
              <a:t>Sever</a:t>
            </a:r>
            <a:endParaRPr lang="cs-CZ" b="1" dirty="0"/>
          </a:p>
        </p:txBody>
      </p:sp>
      <p:sp>
        <p:nvSpPr>
          <p:cNvPr id="3" name="Zástupný symbol pro obsah 2"/>
          <p:cNvSpPr>
            <a:spLocks noGrp="1"/>
          </p:cNvSpPr>
          <p:nvPr>
            <p:ph idx="1"/>
          </p:nvPr>
        </p:nvSpPr>
        <p:spPr>
          <a:xfrm>
            <a:off x="395536" y="1600200"/>
            <a:ext cx="8291264" cy="4997152"/>
          </a:xfrm>
        </p:spPr>
        <p:style>
          <a:lnRef idx="1">
            <a:schemeClr val="accent2"/>
          </a:lnRef>
          <a:fillRef idx="2">
            <a:schemeClr val="accent2"/>
          </a:fillRef>
          <a:effectRef idx="1">
            <a:schemeClr val="accent2"/>
          </a:effectRef>
          <a:fontRef idx="minor">
            <a:schemeClr val="dk1"/>
          </a:fontRef>
        </p:style>
        <p:txBody>
          <a:bodyPr>
            <a:normAutofit/>
          </a:bodyPr>
          <a:lstStyle/>
          <a:p>
            <a:r>
              <a:rPr lang="cs-CZ" sz="4000" dirty="0" smtClean="0"/>
              <a:t>Ze severu obchodníci přiváželi </a:t>
            </a:r>
            <a:r>
              <a:rPr lang="cs-CZ" sz="4000" b="1" dirty="0" smtClean="0"/>
              <a:t>jantary</a:t>
            </a:r>
            <a:r>
              <a:rPr lang="cs-CZ" sz="4000" dirty="0" smtClean="0"/>
              <a:t>.</a:t>
            </a:r>
          </a:p>
          <a:p>
            <a:pPr>
              <a:buNone/>
            </a:pPr>
            <a:r>
              <a:rPr lang="cs-CZ" sz="4000" dirty="0" smtClean="0"/>
              <a:t>Jantar je __________________.</a:t>
            </a:r>
          </a:p>
          <a:p>
            <a:pPr>
              <a:buNone/>
            </a:pPr>
            <a:endParaRPr lang="cs-CZ" sz="4000" dirty="0" smtClean="0"/>
          </a:p>
        </p:txBody>
      </p:sp>
      <p:sp>
        <p:nvSpPr>
          <p:cNvPr id="6" name="Obdélník 5"/>
          <p:cNvSpPr/>
          <p:nvPr/>
        </p:nvSpPr>
        <p:spPr>
          <a:xfrm>
            <a:off x="683568" y="5157192"/>
            <a:ext cx="3528392" cy="93610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cs-CZ" sz="2400" dirty="0" smtClean="0"/>
              <a:t>zkamenělá pryskyřice </a:t>
            </a:r>
            <a:endParaRPr lang="cs-CZ" sz="2400" dirty="0"/>
          </a:p>
        </p:txBody>
      </p:sp>
      <p:sp>
        <p:nvSpPr>
          <p:cNvPr id="7" name="Obdélník 6"/>
          <p:cNvSpPr/>
          <p:nvPr/>
        </p:nvSpPr>
        <p:spPr>
          <a:xfrm>
            <a:off x="4283968" y="5157192"/>
            <a:ext cx="3528392" cy="93610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cs-CZ" sz="2400" dirty="0" smtClean="0"/>
              <a:t>zkamenělé zlato </a:t>
            </a:r>
            <a:endParaRPr lang="cs-CZ" sz="2400"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6" presetClass="exit" presetSubtype="16" fill="hold" grpId="0" nodeType="clickEffect">
                                  <p:stCondLst>
                                    <p:cond delay="0"/>
                                  </p:stCondLst>
                                  <p:childTnLst>
                                    <p:animEffect transition="out" filter="circle(in)">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0" presetClass="path" presetSubtype="0" accel="50000" decel="50000" fill="hold" grpId="0" nodeType="clickEffect">
                                  <p:stCondLst>
                                    <p:cond delay="0"/>
                                  </p:stCondLst>
                                  <p:iterate type="lt">
                                    <p:tmPct val="10000"/>
                                  </p:iterate>
                                  <p:childTnLst>
                                    <p:animMotion origin="layout" path="M 0.0092 -0.0331 C -0.02986 -0.05486 -0.07257 -0.06759 -0.10816 -0.09838 C -0.11424 -0.1037 -0.1099 -0.13472 -0.10295 -0.14329 C -0.09913 -0.15833 -0.08559 -0.1669 -0.07552 -0.17338 C -0.07031 -0.17685 -0.07465 -0.17546 -0.06927 -0.17732 C -0.06649 -0.17824 -0.06111 -0.18009 -0.06111 -0.17986 C -0.05573 -0.18519 -0.04913 -0.18658 -0.04288 -0.18958 C -0.03872 -0.19144 -0.03472 -0.19329 -0.03056 -0.19514 C -0.02847 -0.19607 -0.02448 -0.19769 -0.02448 -0.19745 C 0.01441 -0.19607 0.02135 -0.19861 0.04809 -0.18958 C 0.04913 -0.18866 0.04982 -0.18681 0.05104 -0.18681 C 0.10989 -0.18634 0.16875 -0.18681 0.2276 -0.1882 C 0.24045 -0.18843 0.25208 -0.20533 0.26337 -0.21134 C 0.26441 -0.2132 0.2651 -0.21528 0.26632 -0.2169 C 0.26719 -0.21806 0.26875 -0.21806 0.26944 -0.21945 C 0.2809 -0.24028 0.26163 -0.2132 0.27552 -0.23171 C 0.27726 -0.23889 0.27882 -0.2463 0.28073 -0.25347 C 0.28021 -0.27431 0.28246 -0.30857 0.26632 -0.32292 C 0.2618 -0.33287 0.25746 -0.34468 0.25104 -0.35278 C 0.24982 -0.35741 0.24809 -0.36088 0.24601 -0.36505 C 0.24357 -0.37454 0.24601 -0.38357 0.24601 -0.39375 " pathEditMode="relative" rAng="0" ptsTypes="ffffffffffffffffffffA">
                                      <p:cBhvr>
                                        <p:cTn id="12" dur="2000" fill="hold"/>
                                        <p:tgtEl>
                                          <p:spTgt spid="6"/>
                                        </p:tgtEl>
                                        <p:attrNameLst>
                                          <p:attrName>ppt_x</p:attrName>
                                          <p:attrName>ppt_y</p:attrName>
                                        </p:attrNameLst>
                                      </p:cBhvr>
                                      <p:rCtr x="7500" y="-18000"/>
                                    </p:animMotion>
                                  </p:childTnLst>
                                </p:cTn>
                              </p:par>
                            </p:childTnLst>
                          </p:cTn>
                        </p:par>
                      </p:childTnLst>
                    </p:cTn>
                  </p:par>
                </p:childTnLst>
              </p:cTn>
              <p:nextCondLst>
                <p:cond evt="onClick" delay="0">
                  <p:tgtEl>
                    <p:spTgt spid="6"/>
                  </p:tgtEl>
                </p:cond>
              </p:nextCondLst>
            </p:seq>
          </p:childTnLst>
        </p:cTn>
      </p:par>
    </p:tnLst>
    <p:bldLst>
      <p:bldP spid="6" grpId="0"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r>
              <a:rPr lang="cs-CZ" b="1" dirty="0" smtClean="0"/>
              <a:t>První platidla</a:t>
            </a:r>
            <a:endParaRPr lang="cs-CZ" b="1" dirty="0"/>
          </a:p>
        </p:txBody>
      </p:sp>
      <p:sp>
        <p:nvSpPr>
          <p:cNvPr id="3" name="Zástupný symbol pro obsah 2"/>
          <p:cNvSpPr>
            <a:spLocks noGrp="1"/>
          </p:cNvSpPr>
          <p:nvPr>
            <p:ph idx="1"/>
          </p:nvPr>
        </p:nvSpPr>
        <p:spPr/>
        <p:style>
          <a:lnRef idx="1">
            <a:schemeClr val="accent2"/>
          </a:lnRef>
          <a:fillRef idx="2">
            <a:schemeClr val="accent2"/>
          </a:fillRef>
          <a:effectRef idx="1">
            <a:schemeClr val="accent2"/>
          </a:effectRef>
          <a:fontRef idx="minor">
            <a:schemeClr val="dk1"/>
          </a:fontRef>
        </p:style>
        <p:txBody>
          <a:bodyPr>
            <a:normAutofit/>
          </a:bodyPr>
          <a:lstStyle/>
          <a:p>
            <a:r>
              <a:rPr lang="cs-CZ" sz="4400" dirty="0" smtClean="0"/>
              <a:t>Prvním platidlem v Čechách bylo plátno.</a:t>
            </a:r>
          </a:p>
          <a:p>
            <a:r>
              <a:rPr lang="cs-CZ" sz="4400" dirty="0" smtClean="0">
                <a:solidFill>
                  <a:schemeClr val="tx1"/>
                </a:solidFill>
              </a:rPr>
              <a:t>Některé plátěné šátky se trhaly na kousky, tak vzniklo slovo trh.</a:t>
            </a:r>
          </a:p>
          <a:p>
            <a:r>
              <a:rPr lang="cs-CZ" sz="4400" dirty="0" smtClean="0">
                <a:solidFill>
                  <a:schemeClr val="tx1"/>
                </a:solidFill>
              </a:rPr>
              <a:t>Platilo se také stříbrem a dobytkem.</a:t>
            </a:r>
          </a:p>
          <a:p>
            <a:endParaRPr lang="cs-CZ" sz="4000"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r>
              <a:rPr lang="cs-CZ" b="1" dirty="0" smtClean="0"/>
              <a:t>Pamatuješ si?</a:t>
            </a:r>
            <a:endParaRPr lang="cs-CZ" b="1" dirty="0"/>
          </a:p>
        </p:txBody>
      </p:sp>
      <p:sp>
        <p:nvSpPr>
          <p:cNvPr id="3" name="Zástupný symbol pro obsah 2"/>
          <p:cNvSpPr>
            <a:spLocks noGrp="1"/>
          </p:cNvSpPr>
          <p:nvPr>
            <p:ph idx="1"/>
          </p:nvPr>
        </p:nvSpPr>
        <p:spPr/>
        <p:style>
          <a:lnRef idx="1">
            <a:schemeClr val="accent2"/>
          </a:lnRef>
          <a:fillRef idx="2">
            <a:schemeClr val="accent2"/>
          </a:fillRef>
          <a:effectRef idx="1">
            <a:schemeClr val="accent2"/>
          </a:effectRef>
          <a:fontRef idx="minor">
            <a:schemeClr val="dk1"/>
          </a:fontRef>
        </p:style>
        <p:txBody>
          <a:bodyPr>
            <a:normAutofit/>
          </a:bodyPr>
          <a:lstStyle/>
          <a:p>
            <a:r>
              <a:rPr lang="cs-CZ" sz="4400" dirty="0" smtClean="0"/>
              <a:t>Prvním platidlem v Čechách bylo _______.</a:t>
            </a:r>
          </a:p>
          <a:p>
            <a:r>
              <a:rPr lang="cs-CZ" sz="4400" dirty="0" smtClean="0">
                <a:solidFill>
                  <a:schemeClr val="tx1"/>
                </a:solidFill>
              </a:rPr>
              <a:t>Některé plátěné šátky se trhaly na kousky, tak vzniklo slovo ____.</a:t>
            </a:r>
          </a:p>
          <a:p>
            <a:r>
              <a:rPr lang="cs-CZ" sz="4400" dirty="0" smtClean="0">
                <a:solidFill>
                  <a:schemeClr val="tx1"/>
                </a:solidFill>
              </a:rPr>
              <a:t>Platilo se také stříbrem a ________.</a:t>
            </a:r>
          </a:p>
          <a:p>
            <a:endParaRPr lang="cs-CZ" sz="4000" dirty="0" smtClean="0"/>
          </a:p>
        </p:txBody>
      </p:sp>
      <p:sp>
        <p:nvSpPr>
          <p:cNvPr id="4" name="Šipka doleva 3"/>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r>
              <a:rPr lang="cs-CZ" b="1" dirty="0" smtClean="0"/>
              <a:t>Plátno</a:t>
            </a:r>
            <a:endParaRPr lang="cs-CZ" b="1" dirty="0"/>
          </a:p>
        </p:txBody>
      </p:sp>
      <p:graphicFrame>
        <p:nvGraphicFramePr>
          <p:cNvPr id="5" name="Zástupný symbol pro obsah 4"/>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r>
              <a:rPr lang="cs-CZ" b="1" dirty="0" smtClean="0"/>
              <a:t>Platidla</a:t>
            </a:r>
            <a:endParaRPr lang="cs-CZ" b="1" dirty="0"/>
          </a:p>
        </p:txBody>
      </p:sp>
      <p:sp>
        <p:nvSpPr>
          <p:cNvPr id="3" name="Zástupný symbol pro obsah 2"/>
          <p:cNvSpPr>
            <a:spLocks noGrp="1"/>
          </p:cNvSpPr>
          <p:nvPr>
            <p:ph idx="1"/>
          </p:nvPr>
        </p:nvSpPr>
        <p:spPr/>
        <p:style>
          <a:lnRef idx="1">
            <a:schemeClr val="accent2"/>
          </a:lnRef>
          <a:fillRef idx="2">
            <a:schemeClr val="accent2"/>
          </a:fillRef>
          <a:effectRef idx="1">
            <a:schemeClr val="accent2"/>
          </a:effectRef>
          <a:fontRef idx="minor">
            <a:schemeClr val="dk1"/>
          </a:fontRef>
        </p:style>
        <p:txBody>
          <a:bodyPr>
            <a:normAutofit/>
          </a:bodyPr>
          <a:lstStyle/>
          <a:p>
            <a:r>
              <a:rPr lang="cs-CZ" dirty="0" smtClean="0"/>
              <a:t>V 11. století se razily první peníze, které se nazývaly ____________.</a:t>
            </a:r>
          </a:p>
          <a:p>
            <a:r>
              <a:rPr lang="cs-CZ" dirty="0" smtClean="0"/>
              <a:t>Za Přemysla Otakara I. se razily tzv. ___________. </a:t>
            </a:r>
          </a:p>
          <a:p>
            <a:r>
              <a:rPr lang="cs-CZ" dirty="0" smtClean="0"/>
              <a:t>Za Václava II. se razily tzv. _____________ .</a:t>
            </a:r>
            <a:endParaRPr lang="cs-CZ" sz="4000" dirty="0"/>
          </a:p>
          <a:p>
            <a:pPr>
              <a:buNone/>
            </a:pPr>
            <a:r>
              <a:rPr lang="cs-CZ" b="1" dirty="0" smtClean="0">
                <a:solidFill>
                  <a:srgbClr val="7030A0"/>
                </a:solidFill>
              </a:rPr>
              <a:t>Pražské groše	    </a:t>
            </a:r>
          </a:p>
          <a:p>
            <a:pPr>
              <a:buNone/>
            </a:pPr>
            <a:r>
              <a:rPr lang="cs-CZ" b="1" dirty="0" smtClean="0">
                <a:solidFill>
                  <a:srgbClr val="7030A0"/>
                </a:solidFill>
              </a:rPr>
              <a:t>denárky		</a:t>
            </a:r>
          </a:p>
          <a:p>
            <a:pPr>
              <a:buNone/>
            </a:pPr>
            <a:r>
              <a:rPr lang="cs-CZ" b="1" dirty="0" smtClean="0">
                <a:solidFill>
                  <a:srgbClr val="7030A0"/>
                </a:solidFill>
              </a:rPr>
              <a:t>plecháče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iterate type="lt">
                                    <p:tmPct val="10000"/>
                                  </p:iterate>
                                  <p:childTnLst>
                                    <p:animMotion origin="layout" path="M 0 0 C 0.00954 -0.00301 0.01579 -0.0169 0.02569 -0.01945 C 0.03315 -0.02153 0.0401 -0.025 0.04756 -0.02755 C 0.05694 -0.03588 0.06927 -0.03565 0.07934 -0.04236 C 0.12725 -0.0419 0.17534 -0.0419 0.22326 -0.04074 C 0.23385 -0.04051 0.24791 -0.03195 0.25989 -0.03079 C 0.27621 -0.02361 0.29427 -0.02222 0.31111 -0.01783 C 0.31979 -0.01204 0.32968 -0.00903 0.33906 -0.00648 C 0.34496 -0.00486 0.35017 -0.00162 0.35625 0 C 0.37048 0.00764 0.38437 0.00856 0.4 0.00972 C 0.41093 0.01458 0.40486 0.0125 0.4184 0.01458 C 0.44149 0.01412 0.46458 0.01389 0.48784 0.01296 C 0.50659 0.01203 0.53368 -0.01065 0.54635 -0.02755 C 0.54791 -0.03357 0.55086 -0.03797 0.55243 -0.04398 C 0.55138 -0.06204 0.55416 -0.06366 0.54392 -0.06829 C 0.54166 -0.07732 0.5427 -0.07153 0.5427 -0.08611 " pathEditMode="relative" ptsTypes="fffffffffffffffA">
                                      <p:cBhvr>
                                        <p:cTn id="6" dur="2000" fill="hold"/>
                                        <p:tgtEl>
                                          <p:spTgt spid="3">
                                            <p:txEl>
                                              <p:pRg st="3" end="3"/>
                                            </p:txEl>
                                          </p:spTgt>
                                        </p:tgtEl>
                                        <p:attrNameLst>
                                          <p:attrName>ppt_x</p:attrName>
                                          <p:attrName>ppt_y</p:attrName>
                                        </p:attrNameLst>
                                      </p:cBhvr>
                                    </p:animMotion>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par>
                    <p:cTn id="7" fill="hold">
                      <p:stCondLst>
                        <p:cond delay="indefinite"/>
                      </p:stCondLst>
                      <p:childTnLst>
                        <p:par>
                          <p:cTn id="8" fill="hold">
                            <p:stCondLst>
                              <p:cond delay="0"/>
                            </p:stCondLst>
                            <p:childTnLst>
                              <p:par>
                                <p:cTn id="9" presetID="0" presetClass="path" presetSubtype="0" accel="50000" decel="50000" fill="hold" nodeType="clickEffect">
                                  <p:stCondLst>
                                    <p:cond delay="0"/>
                                  </p:stCondLst>
                                  <p:iterate type="lt">
                                    <p:tmPct val="10000"/>
                                  </p:iterate>
                                  <p:childTnLst>
                                    <p:animMotion origin="layout" path="M 0 0 C -0.01441 -0.03981 -0.04045 -0.07152 -0.04878 -0.11551 C -0.05034 -0.13819 -0.05434 -0.15602 -0.05972 -0.17731 C -0.06267 -0.21689 -0.06458 -0.26944 -0.04514 -0.30416 C -0.04201 -0.31666 -0.03298 -0.33287 -0.02448 -0.34004 C -0.01823 -0.34537 -0.01041 -0.34699 -0.00364 -0.35139 C 0.02066 -0.35092 0.04514 -0.35115 0.06945 -0.34977 C 0.07952 -0.34907 0.09011 -0.33703 0.09879 -0.33171 C 0.10782 -0.32615 0.11719 -0.32291 0.12674 -0.31875 C 0.13472 -0.31527 0.14045 -0.31088 0.14879 -0.30902 C 0.154 -0.30439 0.1599 -0.30324 0.1658 -0.30092 C 0.17691 -0.29652 0.18733 -0.29213 0.19861 -0.28958 C 0.21823 -0.29027 0.24028 -0.27986 0.25729 -0.29282 C 0.26997 -0.30254 0.25313 -0.29421 0.26459 -0.2993 C 0.26754 -0.31088 0.26563 -0.30625 0.26945 -0.31389 C 0.2691 -0.3243 0.26893 -0.33449 0.26823 -0.3449 C 0.26788 -0.35046 0.26459 -0.36111 0.26459 -0.36111 C 0.2632 -0.40671 0.26667 -0.38981 0.26094 -0.41319 C 0.26007 -0.41666 0.25434 -0.41713 0.25243 -0.41967 " pathEditMode="relative" ptsTypes="ffffffffffffffffffA">
                                      <p:cBhvr>
                                        <p:cTn id="10" dur="2000" fill="hold"/>
                                        <p:tgtEl>
                                          <p:spTgt spid="3">
                                            <p:txEl>
                                              <p:pRg st="4" end="4"/>
                                            </p:txEl>
                                          </p:spTgt>
                                        </p:tgtEl>
                                        <p:attrNameLst>
                                          <p:attrName>ppt_x</p:attrName>
                                          <p:attrName>ppt_y</p:attrName>
                                        </p:attrNameLst>
                                      </p:cBhvr>
                                    </p:animMotion>
                                  </p:childTnLst>
                                  <p:subTnLst>
                                    <p:audio>
                                      <p:cMediaNode>
                                        <p:cTn display="0" masterRel="sameClick">
                                          <p:stCondLst>
                                            <p:cond evt="begin" delay="0">
                                              <p:tn val="9"/>
                                            </p:cond>
                                          </p:stCondLst>
                                          <p:endCondLst>
                                            <p:cond evt="onStopAudio" delay="0">
                                              <p:tgtEl>
                                                <p:sldTgt/>
                                              </p:tgtEl>
                                            </p:cond>
                                          </p:endCondLst>
                                        </p:cTn>
                                        <p:tgtEl>
                                          <p:sndTgt r:embed="rId2" name="chimes.wav"/>
                                        </p:tgtEl>
                                      </p:cMediaNode>
                                    </p:audio>
                                  </p:subTnLst>
                                </p:cTn>
                              </p:par>
                            </p:childTnLst>
                          </p:cTn>
                        </p:par>
                      </p:childTnLst>
                    </p:cTn>
                  </p:par>
                  <p:par>
                    <p:cTn id="11" fill="hold">
                      <p:stCondLst>
                        <p:cond delay="indefinite"/>
                      </p:stCondLst>
                      <p:childTnLst>
                        <p:par>
                          <p:cTn id="12" fill="hold">
                            <p:stCondLst>
                              <p:cond delay="0"/>
                            </p:stCondLst>
                            <p:childTnLst>
                              <p:par>
                                <p:cTn id="13" presetID="0" presetClass="path" presetSubtype="0" accel="50000" decel="50000" fill="hold" nodeType="clickEffect">
                                  <p:stCondLst>
                                    <p:cond delay="0"/>
                                  </p:stCondLst>
                                  <p:iterate type="lt">
                                    <p:tmPct val="10000"/>
                                  </p:iterate>
                                  <p:childTnLst>
                                    <p:animMotion origin="layout" path="M 0 0 C 0.0085 0.00371 0.01701 0.00718 0.02569 0.00972 C 0.03402 0.01227 0.04322 0.01227 0.05121 0.01621 C 0.05763 0.01945 0.06423 0.0213 0.07083 0.02431 C 0.07517 0.02616 0.08003 0.03079 0.0842 0.03241 C 0.08923 0.03449 0.09479 0.03403 0.1 0.03565 C 0.11388 0.04028 0.1276 0.0456 0.14149 0.05023 C 0.22916 0.04977 0.31718 0.05116 0.40503 0.04861 C 0.41145 0.04838 0.41701 0.04213 0.42326 0.04051 C 0.43315 0.03403 0.44548 0.02709 0.45625 0.02431 C 0.46736 0.0132 0.47656 0.00533 0.48663 -0.0081 C 0.48906 -0.01134 0.49236 -0.01389 0.49392 -0.01805 C 0.49618 -0.02407 0.49722 -0.02963 0.49878 -0.03588 C 0.49843 -0.04676 0.49982 -0.05787 0.49756 -0.06828 C 0.4967 -0.07199 0.4927 -0.07268 0.49027 -0.07477 C 0.48784 -0.07685 0.48559 -0.0794 0.48298 -0.08125 C 0.47951 -0.08356 0.47673 -0.08727 0.47326 -0.08958 C 0.46527 -0.0949 0.4559 -0.09514 0.44756 -0.0993 C 0.43958 -0.10324 0.43177 -0.10671 0.42326 -0.10903 C 0.40989 -0.11782 0.38315 -0.11481 0.36961 -0.11551 C 0.32638 -0.12708 0.28159 -0.11504 0.23784 -0.12037 C 0.22343 -0.12754 0.20902 -0.13287 0.19392 -0.13495 C 0.17934 -0.14328 0.16076 -0.14467 0.14513 -0.14977 C 0.14097 -0.15115 0.13715 -0.1544 0.13298 -0.15625 C 0.10156 -0.16967 0.06909 -0.18727 0.03663 -0.19514 C 0.02656 -0.20023 0.01631 -0.20208 0.00625 -0.20648 C -0.01268 -0.21458 -0.03073 -0.22477 -0.05 -0.23102 C -0.06007 -0.23773 -0.07084 -0.23865 -0.08039 -0.24722 C -0.08421 -0.25764 -0.08594 -0.26828 -0.08768 -0.27963 C -0.08646 -0.31597 -0.09237 -0.32083 -0.06945 -0.32847 C -0.05191 -0.32801 -0.03455 -0.32778 -0.01702 -0.32685 C -0.00955 -0.32639 -0.00244 -0.32014 0.00503 -0.31875 C 0.01388 -0.31481 0.00989 -0.31643 0.01718 -0.31389 C 0.02569 -0.30625 0.04375 -0.30092 0.05381 -0.29768 C 0.05503 -0.29653 0.05607 -0.29514 0.05746 -0.29444 C 0.05972 -0.29305 0.06475 -0.2912 0.06475 -0.2912 C 0.07361 -0.29166 0.08263 -0.29074 0.09149 -0.29282 C 0.0927 -0.29305 0.09253 -0.29606 0.0927 -0.29768 C 0.09409 -0.31342 0.09635 -0.32754 0.09635 -0.34305 " pathEditMode="relative" ptsTypes="ffffffffffffffffffffffffffffffffffffffA">
                                      <p:cBhvr>
                                        <p:cTn id="14" dur="2000" fill="hold"/>
                                        <p:tgtEl>
                                          <p:spTgt spid="3">
                                            <p:txEl>
                                              <p:pRg st="5" end="5"/>
                                            </p:txEl>
                                          </p:spTgt>
                                        </p:tgtEl>
                                        <p:attrNameLst>
                                          <p:attrName>ppt_x</p:attrName>
                                          <p:attrName>ppt_y</p:attrName>
                                        </p:attrNameLst>
                                      </p:cBhvr>
                                    </p:animMotion>
                                  </p:childTnLst>
                                  <p:subTnLst>
                                    <p:audio>
                                      <p:cMediaNode>
                                        <p:cTn display="0" masterRel="sameClick">
                                          <p:stCondLst>
                                            <p:cond evt="begin" delay="0">
                                              <p:tn val="13"/>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79512" y="836712"/>
            <a:ext cx="8568952" cy="5078313"/>
          </a:xfrm>
          <a:prstGeom prst="rect">
            <a:avLst/>
          </a:prstGeom>
          <a:noFill/>
        </p:spPr>
        <p:txBody>
          <a:bodyPr wrap="square" rtlCol="0">
            <a:spAutoFit/>
          </a:bodyPr>
          <a:lstStyle/>
          <a:p>
            <a:r>
              <a:rPr lang="cs-CZ" dirty="0" smtClean="0"/>
              <a:t>Zdroje obrázků:</a:t>
            </a:r>
          </a:p>
          <a:p>
            <a:r>
              <a:rPr lang="cs-CZ" dirty="0" smtClean="0">
                <a:hlinkClick r:id="rId2"/>
              </a:rPr>
              <a:t>http://office.</a:t>
            </a:r>
            <a:r>
              <a:rPr lang="cs-CZ" dirty="0" err="1" smtClean="0">
                <a:hlinkClick r:id="rId2"/>
              </a:rPr>
              <a:t>microsoft.com</a:t>
            </a:r>
            <a:r>
              <a:rPr lang="cs-CZ" dirty="0" smtClean="0">
                <a:hlinkClick r:id="rId2"/>
              </a:rPr>
              <a:t>/klipart</a:t>
            </a:r>
            <a:endParaRPr lang="cs-CZ" dirty="0" smtClean="0"/>
          </a:p>
          <a:p>
            <a:endParaRPr lang="cs-CZ" dirty="0" smtClean="0"/>
          </a:p>
          <a:p>
            <a:r>
              <a:rPr lang="cs-CZ" dirty="0" smtClean="0"/>
              <a:t> </a:t>
            </a:r>
          </a:p>
          <a:p>
            <a:endParaRPr lang="cs-CZ" dirty="0" smtClean="0"/>
          </a:p>
          <a:p>
            <a:endParaRPr lang="cs-CZ" dirty="0" smtClean="0"/>
          </a:p>
          <a:p>
            <a:endParaRPr lang="cs-CZ" dirty="0" smtClean="0"/>
          </a:p>
          <a:p>
            <a:endParaRPr lang="cs-CZ" dirty="0" smtClean="0"/>
          </a:p>
          <a:p>
            <a:pPr marL="342900" indent="-342900"/>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p:txBody>
      </p:sp>
      <p:sp>
        <p:nvSpPr>
          <p:cNvPr id="3" name="Obdélník 2"/>
          <p:cNvSpPr/>
          <p:nvPr/>
        </p:nvSpPr>
        <p:spPr>
          <a:xfrm>
            <a:off x="611560" y="3068960"/>
            <a:ext cx="8208912" cy="646331"/>
          </a:xfrm>
          <a:prstGeom prst="rect">
            <a:avLst/>
          </a:prstGeom>
        </p:spPr>
        <p:txBody>
          <a:bodyPr wrap="square">
            <a:spAutoFit/>
          </a:bodyPr>
          <a:lstStyle/>
          <a:p>
            <a:endParaRPr lang="cs-CZ" b="1" dirty="0" smtClean="0"/>
          </a:p>
          <a:p>
            <a:endParaRPr lang="cs-CZ"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477</Words>
  <Application>Microsoft Office PowerPoint</Application>
  <PresentationFormat>Předvádění na obrazovce (4:3)</PresentationFormat>
  <Paragraphs>134</Paragraphs>
  <Slides>17</Slides>
  <Notes>0</Notes>
  <HiddenSlides>0</HiddenSlides>
  <MMClips>0</MMClips>
  <ScaleCrop>false</ScaleCrop>
  <HeadingPairs>
    <vt:vector size="4" baseType="variant">
      <vt:variant>
        <vt:lpstr>Motiv</vt:lpstr>
      </vt:variant>
      <vt:variant>
        <vt:i4>1</vt:i4>
      </vt:variant>
      <vt:variant>
        <vt:lpstr>Nadpisy snímků</vt:lpstr>
      </vt:variant>
      <vt:variant>
        <vt:i4>17</vt:i4>
      </vt:variant>
    </vt:vector>
  </HeadingPairs>
  <TitlesOfParts>
    <vt:vector size="18" baseType="lpstr">
      <vt:lpstr>Motiv sady Office</vt:lpstr>
      <vt:lpstr>Středověký trh VY_32_INOVACE_2C_14 Číslo projektu: CZ.1.07/1.4.00/21.1101</vt:lpstr>
      <vt:lpstr>Prezentace aplikace PowerPoint</vt:lpstr>
      <vt:lpstr> Středověký trh </vt:lpstr>
      <vt:lpstr>Výměnný obchod</vt:lpstr>
      <vt:lpstr>Řemeslníci</vt:lpstr>
      <vt:lpstr>Švec, pekař, kuchař</vt:lpstr>
      <vt:lpstr>Horník, švadlena, kovář</vt:lpstr>
      <vt:lpstr>Češi na trzích nabízeli</vt:lpstr>
      <vt:lpstr>Východ</vt:lpstr>
      <vt:lpstr>Jih</vt:lpstr>
      <vt:lpstr>Západ</vt:lpstr>
      <vt:lpstr>Sever</vt:lpstr>
      <vt:lpstr>První platidla</vt:lpstr>
      <vt:lpstr>Pamatuješ si?</vt:lpstr>
      <vt:lpstr>Plátno</vt:lpstr>
      <vt:lpstr>Platidla</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Středověký trh VY_32_INOVACE_2C_14 Číslo projektu: CZ.1.07/1.5.00/34.1056</dc:title>
  <dc:creator>Iva</dc:creator>
  <cp:lastModifiedBy>uzivatel</cp:lastModifiedBy>
  <cp:revision>3</cp:revision>
  <dcterms:created xsi:type="dcterms:W3CDTF">2011-07-18T13:48:42Z</dcterms:created>
  <dcterms:modified xsi:type="dcterms:W3CDTF">2013-01-25T12:23:31Z</dcterms:modified>
</cp:coreProperties>
</file>