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84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VY_32_INOVACE_11_Osová </a:t>
          </a:r>
          <a:r>
            <a:rPr lang="cs-CZ" dirty="0" smtClean="0"/>
            <a:t>souměrnost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Osová souměrnost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A0AB5B-5D05-431E-82B7-8C8AB7F9E622}" type="presOf" srcId="{FBBFC3EA-9D9D-4F3A-BEA6-9C2C0E46BF20}" destId="{832BF48F-0145-4429-9E02-8FCA946CCE9E}" srcOrd="1" destOrd="0" presId="urn:microsoft.com/office/officeart/2005/8/layout/target3"/>
    <dgm:cxn modelId="{D076CB0C-72B3-4D1C-B937-BD25B78550F0}" type="presOf" srcId="{DAEA276B-ECF9-46F6-A7D3-4693B2D32BC4}" destId="{CDED6FE3-AD8F-4ACC-B6B8-710EDDD97598}" srcOrd="0" destOrd="0" presId="urn:microsoft.com/office/officeart/2005/8/layout/target3"/>
    <dgm:cxn modelId="{3FF0E587-0EBF-40C4-9117-26A045C0ECD3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DE1782F-47EC-442B-A303-C263CDFA3D73}" type="presOf" srcId="{C73C7642-F245-4585-8F88-243F9FAEF6CA}" destId="{AA41A67C-3D3F-4AE9-9E0F-5D7F7BB2E741}" srcOrd="1" destOrd="0" presId="urn:microsoft.com/office/officeart/2005/8/layout/target3"/>
    <dgm:cxn modelId="{2D68A48F-1802-497F-B7FE-E32BAB7CC7CE}" type="presOf" srcId="{FBBFC3EA-9D9D-4F3A-BEA6-9C2C0E46BF20}" destId="{643EA938-EDE0-4533-ACCC-D2BD6F3A527C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464955F-69ED-45DD-985E-70A6041CE26F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C9BAD84-1C31-4AC4-AD72-E6F20CEBE928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FD35001-906D-42E0-AEB3-B73FD51AB061}" type="presOf" srcId="{DAEA276B-ECF9-46F6-A7D3-4693B2D32BC4}" destId="{F69A1436-182C-465B-AD7F-FE48E0C090C1}" srcOrd="1" destOrd="0" presId="urn:microsoft.com/office/officeart/2005/8/layout/target3"/>
    <dgm:cxn modelId="{781FE657-C81B-4DF9-8B85-077A0C8B0DD6}" type="presOf" srcId="{EBC41103-E2E5-4D48-9B4B-425520D3D098}" destId="{F969C235-9271-4D34-B740-D627A121CAD0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F25639A9-207E-4AB8-8F7D-74E1C19A0AD5}" type="presOf" srcId="{EBC41103-E2E5-4D48-9B4B-425520D3D098}" destId="{50C2F88D-8688-44C2-A854-691F34009D3B}" srcOrd="0" destOrd="0" presId="urn:microsoft.com/office/officeart/2005/8/layout/target3"/>
    <dgm:cxn modelId="{BDE40FEA-7917-4CE0-A1AE-216A041BA0AD}" type="presOf" srcId="{019433A1-1324-4DE1-9E6F-32B851095F74}" destId="{E7297F21-D4FD-4A41-AE58-814D01A6B5E7}" srcOrd="1" destOrd="0" presId="urn:microsoft.com/office/officeart/2005/8/layout/target3"/>
    <dgm:cxn modelId="{56DA94C1-0B53-4A98-B4DB-8ED546E364A2}" type="presOf" srcId="{445C7998-7549-48B0-BD68-D4F0167F02E5}" destId="{BC35EE03-4121-4EF9-923D-7CB6D30D358D}" srcOrd="0" destOrd="0" presId="urn:microsoft.com/office/officeart/2005/8/layout/target3"/>
    <dgm:cxn modelId="{C660D6E7-7F2C-4CDF-AFB5-F9FE9A59B4DA}" type="presOf" srcId="{39F8B381-5807-488E-AC22-73DD4140ED4A}" destId="{71045F8C-00FA-488E-A7BD-E2E6753D979D}" srcOrd="0" destOrd="0" presId="urn:microsoft.com/office/officeart/2005/8/layout/target3"/>
    <dgm:cxn modelId="{B3FC4CCF-61BA-4F3A-BEFC-1B7E0A5A7393}" type="presParOf" srcId="{71045F8C-00FA-488E-A7BD-E2E6753D979D}" destId="{3577EC6B-C980-4F34-8C69-4365E7B8FC8C}" srcOrd="0" destOrd="0" presId="urn:microsoft.com/office/officeart/2005/8/layout/target3"/>
    <dgm:cxn modelId="{E21F73DF-EE30-4C60-A6DD-9CEF2E14CAC6}" type="presParOf" srcId="{71045F8C-00FA-488E-A7BD-E2E6753D979D}" destId="{6940EB87-DC1D-4BC3-9408-9AC2E1FFC039}" srcOrd="1" destOrd="0" presId="urn:microsoft.com/office/officeart/2005/8/layout/target3"/>
    <dgm:cxn modelId="{BC6BD9FD-8AE2-40AA-A8DE-41976687EAAB}" type="presParOf" srcId="{71045F8C-00FA-488E-A7BD-E2E6753D979D}" destId="{BC35EE03-4121-4EF9-923D-7CB6D30D358D}" srcOrd="2" destOrd="0" presId="urn:microsoft.com/office/officeart/2005/8/layout/target3"/>
    <dgm:cxn modelId="{B85062B9-2295-4E37-87F9-061E4701AAAA}" type="presParOf" srcId="{71045F8C-00FA-488E-A7BD-E2E6753D979D}" destId="{C95EEA27-3CBF-4645-A92D-9D8AF5C1CBFC}" srcOrd="3" destOrd="0" presId="urn:microsoft.com/office/officeart/2005/8/layout/target3"/>
    <dgm:cxn modelId="{5CD6675C-192B-42FD-88FC-FAB23FC62D72}" type="presParOf" srcId="{71045F8C-00FA-488E-A7BD-E2E6753D979D}" destId="{851BB866-B6AE-4566-893F-4C635BA974FC}" srcOrd="4" destOrd="0" presId="urn:microsoft.com/office/officeart/2005/8/layout/target3"/>
    <dgm:cxn modelId="{C16EEAC7-D51F-4FDB-ABAB-B91E3143ACDB}" type="presParOf" srcId="{71045F8C-00FA-488E-A7BD-E2E6753D979D}" destId="{643EA938-EDE0-4533-ACCC-D2BD6F3A527C}" srcOrd="5" destOrd="0" presId="urn:microsoft.com/office/officeart/2005/8/layout/target3"/>
    <dgm:cxn modelId="{D54E50EF-E303-4C6D-95CB-3626A37B1556}" type="presParOf" srcId="{71045F8C-00FA-488E-A7BD-E2E6753D979D}" destId="{92F31B18-D66D-4CC7-89B9-378928DE877D}" srcOrd="6" destOrd="0" presId="urn:microsoft.com/office/officeart/2005/8/layout/target3"/>
    <dgm:cxn modelId="{1933F97A-E743-4123-BF72-B9C83F9A059B}" type="presParOf" srcId="{71045F8C-00FA-488E-A7BD-E2E6753D979D}" destId="{902074E1-B931-4618-97F1-FADBE82E9C3C}" srcOrd="7" destOrd="0" presId="urn:microsoft.com/office/officeart/2005/8/layout/target3"/>
    <dgm:cxn modelId="{32C10307-53D3-4124-B5EA-C156FED01148}" type="presParOf" srcId="{71045F8C-00FA-488E-A7BD-E2E6753D979D}" destId="{A3817367-F2BC-482F-8832-FA00B51DCCF3}" srcOrd="8" destOrd="0" presId="urn:microsoft.com/office/officeart/2005/8/layout/target3"/>
    <dgm:cxn modelId="{FDF111D3-7E94-4794-8CA1-887FD0423DA1}" type="presParOf" srcId="{71045F8C-00FA-488E-A7BD-E2E6753D979D}" destId="{626ABFF6-56C8-4386-B662-68EC364EED9D}" srcOrd="9" destOrd="0" presId="urn:microsoft.com/office/officeart/2005/8/layout/target3"/>
    <dgm:cxn modelId="{006C4835-DFEA-458F-BE44-673561557709}" type="presParOf" srcId="{71045F8C-00FA-488E-A7BD-E2E6753D979D}" destId="{6DB11F1C-D028-4800-9625-6611CA9DE6D4}" srcOrd="10" destOrd="0" presId="urn:microsoft.com/office/officeart/2005/8/layout/target3"/>
    <dgm:cxn modelId="{3411F253-1EC2-4C97-84EA-8C9078E71D0D}" type="presParOf" srcId="{71045F8C-00FA-488E-A7BD-E2E6753D979D}" destId="{CDED6FE3-AD8F-4ACC-B6B8-710EDDD97598}" srcOrd="11" destOrd="0" presId="urn:microsoft.com/office/officeart/2005/8/layout/target3"/>
    <dgm:cxn modelId="{660B0C5B-9A8A-408C-8B20-D845B9FD4514}" type="presParOf" srcId="{71045F8C-00FA-488E-A7BD-E2E6753D979D}" destId="{397AC6D7-84A6-4150-958F-83C92D9ACF38}" srcOrd="12" destOrd="0" presId="urn:microsoft.com/office/officeart/2005/8/layout/target3"/>
    <dgm:cxn modelId="{E33B7665-A5E9-4725-AAA5-2A6A4E70F515}" type="presParOf" srcId="{71045F8C-00FA-488E-A7BD-E2E6753D979D}" destId="{D7419528-33A6-416D-9E64-B3F7915C5149}" srcOrd="13" destOrd="0" presId="urn:microsoft.com/office/officeart/2005/8/layout/target3"/>
    <dgm:cxn modelId="{32A577E0-D1E6-48F3-9C23-A4ADDB0B7A60}" type="presParOf" srcId="{71045F8C-00FA-488E-A7BD-E2E6753D979D}" destId="{97289DF2-90F4-4EC2-A9FC-633B00BAB610}" srcOrd="14" destOrd="0" presId="urn:microsoft.com/office/officeart/2005/8/layout/target3"/>
    <dgm:cxn modelId="{5DD67116-DDB4-4D7E-BB2D-E16922C2F66B}" type="presParOf" srcId="{71045F8C-00FA-488E-A7BD-E2E6753D979D}" destId="{234EBA9D-95B4-4C20-A84E-6F65F1085DC6}" srcOrd="15" destOrd="0" presId="urn:microsoft.com/office/officeart/2005/8/layout/target3"/>
    <dgm:cxn modelId="{14B56C1D-A301-41A5-99C8-4B2302466CA7}" type="presParOf" srcId="{71045F8C-00FA-488E-A7BD-E2E6753D979D}" destId="{12255512-213F-41DF-90A6-8B4CD74A2B52}" srcOrd="16" destOrd="0" presId="urn:microsoft.com/office/officeart/2005/8/layout/target3"/>
    <dgm:cxn modelId="{19B71B21-9B51-4CFF-94C0-69D9B509D6CB}" type="presParOf" srcId="{71045F8C-00FA-488E-A7BD-E2E6753D979D}" destId="{50C2F88D-8688-44C2-A854-691F34009D3B}" srcOrd="17" destOrd="0" presId="urn:microsoft.com/office/officeart/2005/8/layout/target3"/>
    <dgm:cxn modelId="{953B4F28-DD83-4F12-9531-6E46FE4A54B0}" type="presParOf" srcId="{71045F8C-00FA-488E-A7BD-E2E6753D979D}" destId="{4D19AB04-24FA-40C2-B203-52AE3D15E171}" srcOrd="18" destOrd="0" presId="urn:microsoft.com/office/officeart/2005/8/layout/target3"/>
    <dgm:cxn modelId="{1496239A-C151-4958-BE36-9DA54A58E517}" type="presParOf" srcId="{71045F8C-00FA-488E-A7BD-E2E6753D979D}" destId="{832BF48F-0145-4429-9E02-8FCA946CCE9E}" srcOrd="19" destOrd="0" presId="urn:microsoft.com/office/officeart/2005/8/layout/target3"/>
    <dgm:cxn modelId="{76A07693-85A9-424F-A3E9-7AD5C43C47BB}" type="presParOf" srcId="{71045F8C-00FA-488E-A7BD-E2E6753D979D}" destId="{E7297F21-D4FD-4A41-AE58-814D01A6B5E7}" srcOrd="20" destOrd="0" presId="urn:microsoft.com/office/officeart/2005/8/layout/target3"/>
    <dgm:cxn modelId="{44033848-FE7D-4EC6-8517-E8355E1E2926}" type="presParOf" srcId="{71045F8C-00FA-488E-A7BD-E2E6753D979D}" destId="{F69A1436-182C-465B-AD7F-FE48E0C090C1}" srcOrd="21" destOrd="0" presId="urn:microsoft.com/office/officeart/2005/8/layout/target3"/>
    <dgm:cxn modelId="{2EB5010D-A0B6-41AD-BF67-380E1993AB7D}" type="presParOf" srcId="{71045F8C-00FA-488E-A7BD-E2E6753D979D}" destId="{AA41A67C-3D3F-4AE9-9E0F-5D7F7BB2E741}" srcOrd="22" destOrd="0" presId="urn:microsoft.com/office/officeart/2005/8/layout/target3"/>
    <dgm:cxn modelId="{07E55134-6552-4F8E-A64F-B405218DFEA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VY_32_INOVACE_11_Osová </a:t>
          </a:r>
          <a:r>
            <a:rPr lang="cs-CZ" sz="1400" kern="1200" dirty="0" smtClean="0"/>
            <a:t>souměrnost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Osová souměrnost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142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400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549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48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332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521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729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09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844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815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8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6AEFF-0E65-4827-9540-879A53B1FB65}" type="datetimeFigureOut">
              <a:rPr lang="cs-CZ" smtClean="0"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1E179-FF6F-423F-A0D9-6260CF32F6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167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0754732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659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ROZVOJI GEOMETRICKÝCH PŘEDSTAV ŽÁKŮ</a:t>
            </a:r>
          </a:p>
          <a:p>
            <a:r>
              <a:rPr lang="cs-CZ" dirty="0" smtClean="0"/>
              <a:t>POMŮCKY: SEŠIT, PSACÍ POTŘEBY</a:t>
            </a:r>
          </a:p>
          <a:p>
            <a:r>
              <a:rPr lang="cs-CZ" dirty="0" smtClean="0"/>
              <a:t>INOVACE: VYUŽITÍ INTER. TABULE K ROZVOJI MATEMATICKÝCH DOVEDNOSTÍ V OBLASTI GEOMETRIE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30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OSOVÁ SOUMĚRNOST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PŘÍMKA ROZDĚLUJE DANÝ OBJEKT NA 2 SHODNÉ POLOVINY, PAK JE OSOVĚ SOUMĚRNÝ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067944" y="4149080"/>
            <a:ext cx="3168352" cy="14401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5652120" y="3068960"/>
            <a:ext cx="0" cy="33123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904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HLEDEJ OSOVĚ SOUMĚRNÉ OBRAZCE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83568" y="1916832"/>
            <a:ext cx="194421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cípá hvězda 4"/>
          <p:cNvSpPr/>
          <p:nvPr/>
        </p:nvSpPr>
        <p:spPr>
          <a:xfrm>
            <a:off x="4499992" y="1772816"/>
            <a:ext cx="1728192" cy="18722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s odříznutým jedním rohem 5"/>
          <p:cNvSpPr/>
          <p:nvPr/>
        </p:nvSpPr>
        <p:spPr>
          <a:xfrm>
            <a:off x="6660232" y="4437112"/>
            <a:ext cx="1800200" cy="144016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2627784" y="2787053"/>
            <a:ext cx="864096" cy="15841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idelný pětiúhelník 7"/>
          <p:cNvSpPr/>
          <p:nvPr/>
        </p:nvSpPr>
        <p:spPr>
          <a:xfrm>
            <a:off x="6948264" y="2132856"/>
            <a:ext cx="1512168" cy="1224136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683568" y="4581128"/>
            <a:ext cx="1296144" cy="151216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4139952" y="4581128"/>
            <a:ext cx="1368152" cy="144016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14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OBRAZCE MOHOU MÍT VÍCE OS SOUMĚRNOSTI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1115616" y="2728989"/>
            <a:ext cx="2448272" cy="216024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076056" y="2348880"/>
            <a:ext cx="2376264" cy="23762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2339752" y="2348880"/>
            <a:ext cx="0" cy="3456384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4" idx="2"/>
          </p:cNvCxnSpPr>
          <p:nvPr/>
        </p:nvCxnSpPr>
        <p:spPr>
          <a:xfrm flipV="1">
            <a:off x="1115616" y="3449069"/>
            <a:ext cx="2448272" cy="1440160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 flipV="1">
            <a:off x="1331640" y="3645024"/>
            <a:ext cx="2232248" cy="124420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1115616" y="3645024"/>
            <a:ext cx="2160240" cy="124420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264188" y="1988840"/>
            <a:ext cx="0" cy="345638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4644008" y="3537012"/>
            <a:ext cx="280831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308304" y="3537012"/>
            <a:ext cx="57606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4860032" y="2348880"/>
            <a:ext cx="2592288" cy="254034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7452320" y="1988840"/>
            <a:ext cx="288032" cy="36004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860032" y="2168860"/>
            <a:ext cx="2880320" cy="284431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014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HLEDEJ OBRAZEC S NEJVĚTŠÍM POČTEM OS SOUMĚRNOSTI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za 3"/>
          <p:cNvSpPr/>
          <p:nvPr/>
        </p:nvSpPr>
        <p:spPr>
          <a:xfrm>
            <a:off x="611560" y="2204864"/>
            <a:ext cx="1440160" cy="144016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292080" y="4811661"/>
            <a:ext cx="115212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7380312" y="1916832"/>
            <a:ext cx="936104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Čtyřcípá hvězda 6"/>
          <p:cNvSpPr/>
          <p:nvPr/>
        </p:nvSpPr>
        <p:spPr>
          <a:xfrm>
            <a:off x="2038222" y="2672916"/>
            <a:ext cx="2016224" cy="194421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údaje 8"/>
          <p:cNvSpPr/>
          <p:nvPr/>
        </p:nvSpPr>
        <p:spPr>
          <a:xfrm>
            <a:off x="4716016" y="2204864"/>
            <a:ext cx="1512168" cy="2088232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seč 9"/>
          <p:cNvSpPr/>
          <p:nvPr/>
        </p:nvSpPr>
        <p:spPr>
          <a:xfrm>
            <a:off x="3491880" y="4869160"/>
            <a:ext cx="1224136" cy="1008112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64288" y="3645024"/>
            <a:ext cx="936104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říž 11"/>
          <p:cNvSpPr/>
          <p:nvPr/>
        </p:nvSpPr>
        <p:spPr>
          <a:xfrm>
            <a:off x="827584" y="4739653"/>
            <a:ext cx="1008112" cy="1224136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3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ZAKROUŽKUJ OSOVĚ SOUMĚRNÁ PÍSMENA A ČÍSLICE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 SOUMĚRNOST</a:t>
            </a:r>
          </a:p>
          <a:p>
            <a:pPr marL="0" indent="0">
              <a:buNone/>
            </a:pPr>
            <a:r>
              <a:rPr lang="cs-CZ" sz="9600" dirty="0" smtClean="0"/>
              <a:t>1 2 3 4 5 6 7 8 9</a:t>
            </a:r>
          </a:p>
          <a:p>
            <a:pPr marL="0" indent="0">
              <a:buNone/>
            </a:pP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38598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ZAKROUŽKUJ OSOVĚ SOUMĚRNÉ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259632" y="2876720"/>
            <a:ext cx="19442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FF00"/>
                </a:solidFill>
              </a:rPr>
              <a:t>123</a:t>
            </a:r>
            <a:endParaRPr lang="cs-CZ" sz="6000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869160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581128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96952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89040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565" y="5350966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14" y="1700807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565" y="2182614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00808"/>
            <a:ext cx="19685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795634" y="2351891"/>
            <a:ext cx="18722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FF00"/>
                </a:solidFill>
              </a:rPr>
              <a:t>4004</a:t>
            </a:r>
            <a:endParaRPr lang="cs-CZ" sz="4400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4" y="1720949"/>
            <a:ext cx="3144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353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1720949"/>
            <a:ext cx="1987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80008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3146226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380083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18853" y="3788093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585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547664" y="4708991"/>
            <a:ext cx="3039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11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78510" y="5417274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FF00"/>
                </a:solidFill>
              </a:rPr>
              <a:t>9999</a:t>
            </a:r>
            <a:endParaRPr lang="cs-CZ" sz="4800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228184" y="4976228"/>
            <a:ext cx="2915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FF00"/>
                </a:solidFill>
              </a:rPr>
              <a:t>6969</a:t>
            </a:r>
            <a:endParaRPr lang="cs-CZ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27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dirty="0" smtClean="0"/>
              <a:t>SOUTĚŽ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 DVOJICI SE STŘÍDEJTE V PSANÍ OSOVĚ SOUMĚRNÝCH PÍSMEN.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VYHRÁVÁ TEN, KDO JICH BUDE MÍT VÍCE.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HRAJEME 5 MINUT.</a:t>
            </a:r>
            <a:endParaRPr lang="cs-CZ" dirty="0"/>
          </a:p>
        </p:txBody>
      </p:sp>
      <p:pic>
        <p:nvPicPr>
          <p:cNvPr id="1026" name="Picture 2" descr="C:\Users\Hronková\AppData\Local\Microsoft\Windows\Temporary Internet Files\Content.IE5\M7201JMJ\MC9002295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700" y="3892550"/>
            <a:ext cx="1609725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51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DOTVOŘ OSOVĚ SOUMĚRNÝ OBRÁZEK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1496047"/>
              </p:ext>
            </p:extLst>
          </p:nvPr>
        </p:nvGraphicFramePr>
        <p:xfrm>
          <a:off x="457200" y="1600200"/>
          <a:ext cx="8229600" cy="4637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579639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9639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F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nice 5"/>
          <p:cNvCxnSpPr/>
          <p:nvPr/>
        </p:nvCxnSpPr>
        <p:spPr>
          <a:xfrm>
            <a:off x="4572000" y="1158876"/>
            <a:ext cx="0" cy="5251722"/>
          </a:xfrm>
          <a:prstGeom prst="line">
            <a:avLst/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43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304256"/>
          </a:xfrm>
          <a:solidFill>
            <a:srgbClr val="B684EC"/>
          </a:solidFill>
        </p:spPr>
        <p:txBody>
          <a:bodyPr>
            <a:noAutofit/>
          </a:bodyPr>
          <a:lstStyle/>
          <a:p>
            <a:r>
              <a:rPr lang="cs-CZ" sz="5400" dirty="0" smtClean="0">
                <a:solidFill>
                  <a:srgbClr val="FFFF00"/>
                </a:solidFill>
              </a:rPr>
              <a:t>BLAHOPŘEJI K DOKONČENÍ VAŠÍ PRÁCE O OSOVÉ SOUMĚRNOSTI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5" name="Picture 3" descr="C:\Users\Hronková\AppData\Local\Microsoft\Windows\Temporary Internet Files\Content.IE5\M7201JMJ\MC9003835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3015234"/>
            <a:ext cx="3252710" cy="302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26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7572874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184</Words>
  <Application>Microsoft Office PowerPoint</Application>
  <PresentationFormat>Předvádění na obrazovce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OSOVÁ SOUMĚRNOST</vt:lpstr>
      <vt:lpstr>HLEDEJ OSOVĚ SOUMĚRNÉ OBRAZCE</vt:lpstr>
      <vt:lpstr>OBRAZCE MOHOU MÍT VÍCE OS SOUMĚRNOSTI</vt:lpstr>
      <vt:lpstr>HLEDEJ OBRAZEC S NEJVĚTŠÍM POČTEM OS SOUMĚRNOSTI</vt:lpstr>
      <vt:lpstr>ZAKROUŽKUJ OSOVĚ SOUMĚRNÁ PÍSMENA A ČÍSLICE</vt:lpstr>
      <vt:lpstr>ZAKROUŽKUJ OSOVĚ SOUMĚRNÉ ČÍSLO</vt:lpstr>
      <vt:lpstr>SOUTĚŽ</vt:lpstr>
      <vt:lpstr>DOTVOŘ OSOVĚ SOUMĚRNÝ OBRÁZEK</vt:lpstr>
      <vt:lpstr>BLAHOPŘEJI K DOKONČENÍ VAŠÍ PRÁCE O OSOVÉ SOUMĚRNOSTI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10</cp:revision>
  <dcterms:created xsi:type="dcterms:W3CDTF">2011-12-27T20:14:13Z</dcterms:created>
  <dcterms:modified xsi:type="dcterms:W3CDTF">2012-01-09T15:50:32Z</dcterms:modified>
</cp:coreProperties>
</file>