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FD59-5E48-48C8-9C5A-40CDF7B9C1A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ADF8-0417-40CD-9DE9-290215874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FD59-5E48-48C8-9C5A-40CDF7B9C1A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ADF8-0417-40CD-9DE9-290215874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FD59-5E48-48C8-9C5A-40CDF7B9C1A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ADF8-0417-40CD-9DE9-290215874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FD59-5E48-48C8-9C5A-40CDF7B9C1A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ADF8-0417-40CD-9DE9-290215874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FD59-5E48-48C8-9C5A-40CDF7B9C1A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ADF8-0417-40CD-9DE9-290215874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FD59-5E48-48C8-9C5A-40CDF7B9C1A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ADF8-0417-40CD-9DE9-290215874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FD59-5E48-48C8-9C5A-40CDF7B9C1A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ADF8-0417-40CD-9DE9-290215874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FD59-5E48-48C8-9C5A-40CDF7B9C1A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ADF8-0417-40CD-9DE9-290215874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FD59-5E48-48C8-9C5A-40CDF7B9C1A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ADF8-0417-40CD-9DE9-290215874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FD59-5E48-48C8-9C5A-40CDF7B9C1A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ADF8-0417-40CD-9DE9-290215874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BFD59-5E48-48C8-9C5A-40CDF7B9C1A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7ADF8-0417-40CD-9DE9-290215874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BFD59-5E48-48C8-9C5A-40CDF7B9C1AF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7ADF8-0417-40CD-9DE9-290215874E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Země a národnosti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VY_32_INOVACE_2B_03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2</a:t>
            </a:r>
            <a:endParaRPr lang="cs-CZ" dirty="0"/>
          </a:p>
          <a:p>
            <a:r>
              <a:rPr lang="cs-CZ" dirty="0" smtClean="0"/>
              <a:t>Jazyk a jazyková komunikace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139212"/>
              </p:ext>
            </p:extLst>
          </p:nvPr>
        </p:nvGraphicFramePr>
        <p:xfrm>
          <a:off x="323528" y="836712"/>
          <a:ext cx="8475553" cy="586835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58415"/>
                <a:gridCol w="6117138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si prohlížejí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obrázky vlajek a poznávají, kterým  národům tyto vlajky náleží. Kliknutím na obrázek slunce se za potlesku objeví česká vlajka. Žáci odhadem spojují názvy zemí a národností skrytým perem. Pomocí skrytého pera doplňují vynechaná slova do vět. Po kliknutí na obrázek slunce se objeví dva obrázky, které přísluší k České republice. Snaží se rozpomenout na příslušná slovíčka a doplnit je skrytým perem. Pro nápovědu žáci mohou kliknout na jednotlivé obrázky (správné odpovědi v rámečku se objeví po kliknutí myší). Žáci skrytým perem dopisují názvy barev jednotlivých vlajek do barevných barelů. Stejným způsobem žáci postupují v případě Anglie, Německa a Francie.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Ivana Jordánová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Září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dysortografie, dyskalkulie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Anglický jazyk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Možnost dopisovat rukopisné poznámky přes skrytá tlačítka v rámci nového  softwaru</a:t>
                      </a:r>
                      <a:endParaRPr lang="cs-CZ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15 – 17 let, 9.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293665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36704"/>
          </a:xfrm>
          <a:ln/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Národnosti </a:t>
            </a:r>
            <a:b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Temp\Dočasné soubory Internetu\Content.IE5\JU2LUQQP\MP90040079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2592288" cy="2073830"/>
          </a:xfrm>
          <a:prstGeom prst="rect">
            <a:avLst/>
          </a:prstGeom>
          <a:noFill/>
        </p:spPr>
      </p:pic>
      <p:pic>
        <p:nvPicPr>
          <p:cNvPr id="1027" name="Picture 3" descr="C:\Temp\Dočasné soubory Internetu\Content.IE5\JU2LUQQP\MP90043864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88640"/>
            <a:ext cx="2768352" cy="2214682"/>
          </a:xfrm>
          <a:prstGeom prst="rect">
            <a:avLst/>
          </a:prstGeom>
          <a:noFill/>
        </p:spPr>
      </p:pic>
      <p:pic>
        <p:nvPicPr>
          <p:cNvPr id="1028" name="Picture 4" descr="C:\Temp\Dočasné soubory Internetu\Content.IE5\AHIPWXPW\MP90040081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221088"/>
            <a:ext cx="2857343" cy="2285875"/>
          </a:xfrm>
          <a:prstGeom prst="rect">
            <a:avLst/>
          </a:prstGeom>
          <a:noFill/>
        </p:spPr>
      </p:pic>
      <p:pic>
        <p:nvPicPr>
          <p:cNvPr id="1029" name="Picture 5" descr="C:\Temp\Dočasné soubory Internetu\Content.IE5\44BTR92M\MC90001878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0628" y="4221088"/>
            <a:ext cx="3366359" cy="23163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Nationalities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1800" b="1" dirty="0" err="1" smtClean="0">
                <a:solidFill>
                  <a:schemeClr val="tx1"/>
                </a:solidFill>
              </a:rPr>
              <a:t>Nationality</a:t>
            </a:r>
            <a:endParaRPr lang="cs-CZ" sz="1800" dirty="0"/>
          </a:p>
        </p:txBody>
      </p:sp>
      <p:sp>
        <p:nvSpPr>
          <p:cNvPr id="9" name="Slunce 8"/>
          <p:cNvSpPr/>
          <p:nvPr/>
        </p:nvSpPr>
        <p:spPr>
          <a:xfrm>
            <a:off x="539552" y="1916832"/>
            <a:ext cx="2016224" cy="1728192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Klikni na mě!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Temp\Dočasné soubory Internetu\Content.IE5\DHQMYV7H\MM9001782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916832"/>
            <a:ext cx="4104456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Nationalities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Přiřaď jména států a národností:</a:t>
            </a: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Czech</a:t>
            </a:r>
            <a:r>
              <a:rPr lang="cs-CZ" sz="2400" dirty="0" smtClean="0"/>
              <a:t> </a:t>
            </a:r>
            <a:r>
              <a:rPr lang="cs-CZ" sz="2400" dirty="0" err="1" smtClean="0"/>
              <a:t>republic</a:t>
            </a:r>
            <a:r>
              <a:rPr lang="cs-CZ" sz="2400" dirty="0" smtClean="0"/>
              <a:t>		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English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err="1" smtClean="0"/>
              <a:t>England</a:t>
            </a:r>
            <a:r>
              <a:rPr lang="cs-CZ" sz="2400" dirty="0" smtClean="0"/>
              <a:t>			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Czech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err="1" smtClean="0"/>
              <a:t>Germany</a:t>
            </a:r>
            <a:r>
              <a:rPr lang="cs-CZ" sz="2400" dirty="0" smtClean="0"/>
              <a:t>			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French</a:t>
            </a: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France				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German</a:t>
            </a:r>
            <a:endParaRPr lang="cs-CZ" sz="2400" dirty="0"/>
          </a:p>
        </p:txBody>
      </p:sp>
      <p:sp>
        <p:nvSpPr>
          <p:cNvPr id="5" name="Šipka doleva 4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Nationalities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I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b="1" dirty="0" err="1" smtClean="0"/>
              <a:t>Czech</a:t>
            </a:r>
            <a:r>
              <a:rPr lang="cs-CZ" sz="2800" b="1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I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from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____________.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I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b="1" dirty="0" err="1" smtClean="0"/>
              <a:t>English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I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from</a:t>
            </a:r>
            <a:r>
              <a:rPr lang="cs-CZ" sz="2800" dirty="0" smtClean="0"/>
              <a:t> ______________.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I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b="1" dirty="0" err="1" smtClean="0"/>
              <a:t>German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I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from</a:t>
            </a:r>
            <a:r>
              <a:rPr lang="cs-CZ" sz="2800" dirty="0" smtClean="0"/>
              <a:t> ______________.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I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b="1" dirty="0" err="1" smtClean="0"/>
              <a:t>Frenc</a:t>
            </a:r>
            <a:r>
              <a:rPr lang="cs-CZ" sz="2800" dirty="0" err="1" smtClean="0"/>
              <a:t>h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I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from</a:t>
            </a:r>
            <a:r>
              <a:rPr lang="cs-CZ" sz="2800" dirty="0" smtClean="0"/>
              <a:t> _______________.</a:t>
            </a:r>
            <a:endParaRPr lang="cs-CZ" sz="2400" dirty="0"/>
          </a:p>
        </p:txBody>
      </p:sp>
      <p:sp>
        <p:nvSpPr>
          <p:cNvPr id="5" name="Šipka doleva 4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Czech</a:t>
            </a:r>
            <a:r>
              <a:rPr lang="cs-CZ" b="1" dirty="0" smtClean="0"/>
              <a:t> </a:t>
            </a:r>
            <a:r>
              <a:rPr lang="cs-CZ" b="1" dirty="0" err="1" smtClean="0"/>
              <a:t>republic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1800" b="1" dirty="0" err="1" smtClean="0">
                <a:solidFill>
                  <a:schemeClr val="tx1"/>
                </a:solidFill>
              </a:rPr>
              <a:t>The</a:t>
            </a:r>
            <a:r>
              <a:rPr lang="cs-CZ" sz="1800" b="1" dirty="0" smtClean="0">
                <a:solidFill>
                  <a:schemeClr val="tx1"/>
                </a:solidFill>
              </a:rPr>
              <a:t> </a:t>
            </a:r>
            <a:r>
              <a:rPr lang="cs-CZ" sz="1800" b="1" dirty="0" err="1" smtClean="0">
                <a:solidFill>
                  <a:schemeClr val="tx1"/>
                </a:solidFill>
              </a:rPr>
              <a:t>Czech</a:t>
            </a:r>
            <a:r>
              <a:rPr lang="cs-CZ" sz="1800" b="1" dirty="0" smtClean="0">
                <a:solidFill>
                  <a:schemeClr val="tx1"/>
                </a:solidFill>
              </a:rPr>
              <a:t> </a:t>
            </a:r>
            <a:r>
              <a:rPr lang="cs-CZ" sz="1800" b="1" dirty="0" err="1" smtClean="0">
                <a:solidFill>
                  <a:schemeClr val="tx1"/>
                </a:solidFill>
              </a:rPr>
              <a:t>republic</a:t>
            </a:r>
            <a:endParaRPr lang="cs-CZ" sz="1800" dirty="0"/>
          </a:p>
        </p:txBody>
      </p:sp>
      <p:sp>
        <p:nvSpPr>
          <p:cNvPr id="9" name="Slunce 8"/>
          <p:cNvSpPr/>
          <p:nvPr/>
        </p:nvSpPr>
        <p:spPr>
          <a:xfrm>
            <a:off x="683568" y="2348880"/>
            <a:ext cx="2016224" cy="1728192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Klikni na mě!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Temp\Dočasné soubory Internetu\Content.IE5\AHIPWXPW\MP90043399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700808"/>
            <a:ext cx="2361455" cy="1771091"/>
          </a:xfrm>
          <a:prstGeom prst="rect">
            <a:avLst/>
          </a:prstGeom>
          <a:noFill/>
        </p:spPr>
      </p:pic>
      <p:pic>
        <p:nvPicPr>
          <p:cNvPr id="3075" name="Picture 3" descr="C:\Temp\Dočasné soubory Internetu\Content.IE5\44BTR92M\MP900427949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700808"/>
            <a:ext cx="2899104" cy="4327525"/>
          </a:xfrm>
          <a:prstGeom prst="rect">
            <a:avLst/>
          </a:prstGeom>
          <a:noFill/>
        </p:spPr>
      </p:pic>
      <p:pic>
        <p:nvPicPr>
          <p:cNvPr id="3076" name="Picture 4" descr="C:\Temp\Dočasné soubory Internetu\Content.IE5\DHQMYV7H\MC90034942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32656"/>
            <a:ext cx="1535169" cy="1008112"/>
          </a:xfrm>
          <a:prstGeom prst="rect">
            <a:avLst/>
          </a:prstGeom>
          <a:noFill/>
        </p:spPr>
      </p:pic>
      <p:sp>
        <p:nvSpPr>
          <p:cNvPr id="12" name="Šipka doleva 11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899592" y="5301208"/>
            <a:ext cx="1706488" cy="64807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2627784" y="5517232"/>
            <a:ext cx="474352" cy="2880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732240" y="3933056"/>
            <a:ext cx="1706488" cy="64807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6" name="Šipka nahoru 15"/>
          <p:cNvSpPr/>
          <p:nvPr/>
        </p:nvSpPr>
        <p:spPr>
          <a:xfrm>
            <a:off x="7452320" y="3429000"/>
            <a:ext cx="268608" cy="504056"/>
          </a:xfrm>
          <a:prstGeom prst="up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Czech</a:t>
            </a:r>
            <a:r>
              <a:rPr lang="cs-CZ" b="1" dirty="0" smtClean="0"/>
              <a:t> </a:t>
            </a:r>
            <a:r>
              <a:rPr lang="cs-CZ" b="1" dirty="0" err="1" smtClean="0"/>
              <a:t>republic</a:t>
            </a:r>
            <a:r>
              <a:rPr lang="cs-CZ" b="1" dirty="0" smtClean="0"/>
              <a:t> – </a:t>
            </a:r>
            <a:r>
              <a:rPr lang="cs-CZ" b="1" dirty="0" err="1" smtClean="0"/>
              <a:t>Check</a:t>
            </a:r>
            <a:r>
              <a:rPr lang="cs-CZ" b="1" dirty="0" smtClean="0"/>
              <a:t> </a:t>
            </a:r>
            <a:r>
              <a:rPr lang="cs-CZ" b="1" dirty="0" err="1" smtClean="0"/>
              <a:t>it</a:t>
            </a:r>
            <a:r>
              <a:rPr lang="cs-CZ" b="1" dirty="0" smtClean="0"/>
              <a:t>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err="1" smtClean="0">
                <a:solidFill>
                  <a:schemeClr val="tx1"/>
                </a:solidFill>
              </a:rPr>
              <a:t>Check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it</a:t>
            </a:r>
            <a:r>
              <a:rPr lang="cs-CZ" sz="2400" dirty="0" smtClean="0">
                <a:solidFill>
                  <a:schemeClr val="tx1"/>
                </a:solidFill>
              </a:rPr>
              <a:t>!</a:t>
            </a: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(Klikni na jednotlivé</a:t>
            </a: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obrázky pro kontrolu.)</a:t>
            </a:r>
            <a:endParaRPr lang="cs-CZ" sz="1800" dirty="0"/>
          </a:p>
        </p:txBody>
      </p:sp>
      <p:pic>
        <p:nvPicPr>
          <p:cNvPr id="3074" name="Picture 2" descr="C:\Temp\Dočasné soubory Internetu\Content.IE5\AHIPWXPW\MP90043399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700808"/>
            <a:ext cx="2361455" cy="1771091"/>
          </a:xfrm>
          <a:prstGeom prst="rect">
            <a:avLst/>
          </a:prstGeom>
          <a:noFill/>
        </p:spPr>
      </p:pic>
      <p:pic>
        <p:nvPicPr>
          <p:cNvPr id="3075" name="Picture 3" descr="C:\Temp\Dočasné soubory Internetu\Content.IE5\44BTR92M\MP900427949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700808"/>
            <a:ext cx="2899104" cy="4327525"/>
          </a:xfrm>
          <a:prstGeom prst="rect">
            <a:avLst/>
          </a:prstGeom>
          <a:noFill/>
        </p:spPr>
      </p:pic>
      <p:pic>
        <p:nvPicPr>
          <p:cNvPr id="3076" name="Picture 4" descr="C:\Temp\Dočasné soubory Internetu\Content.IE5\DHQMYV7H\MC90034942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996952"/>
            <a:ext cx="1800454" cy="1182319"/>
          </a:xfrm>
          <a:prstGeom prst="rect">
            <a:avLst/>
          </a:prstGeom>
          <a:noFill/>
        </p:spPr>
      </p:pic>
      <p:sp>
        <p:nvSpPr>
          <p:cNvPr id="8" name="Zaoblený obdélník 7"/>
          <p:cNvSpPr/>
          <p:nvPr/>
        </p:nvSpPr>
        <p:spPr>
          <a:xfrm>
            <a:off x="6732240" y="3933056"/>
            <a:ext cx="1706488" cy="64807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ball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899592" y="5301208"/>
            <a:ext cx="1706488" cy="64807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bridge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2627784" y="5517232"/>
            <a:ext cx="474352" cy="2880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nahoru 12"/>
          <p:cNvSpPr/>
          <p:nvPr/>
        </p:nvSpPr>
        <p:spPr>
          <a:xfrm>
            <a:off x="7452320" y="3429000"/>
            <a:ext cx="268608" cy="504056"/>
          </a:xfrm>
          <a:prstGeom prst="up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Czech</a:t>
            </a:r>
            <a:r>
              <a:rPr lang="cs-CZ" b="1" dirty="0" smtClean="0">
                <a:solidFill>
                  <a:schemeClr val="tx1"/>
                </a:solidFill>
              </a:rPr>
              <a:t> flag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800" dirty="0" err="1" smtClean="0">
                <a:solidFill>
                  <a:schemeClr val="tx1"/>
                </a:solidFill>
              </a:rPr>
              <a:t>What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colours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is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the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Czech</a:t>
            </a:r>
            <a:r>
              <a:rPr lang="cs-CZ" sz="2800" dirty="0" smtClean="0">
                <a:solidFill>
                  <a:schemeClr val="tx1"/>
                </a:solidFill>
              </a:rPr>
              <a:t> flag?</a:t>
            </a:r>
            <a:endParaRPr lang="cs-CZ" sz="2800" dirty="0"/>
          </a:p>
        </p:txBody>
      </p:sp>
      <p:sp>
        <p:nvSpPr>
          <p:cNvPr id="7" name="Plechovka 6"/>
          <p:cNvSpPr/>
          <p:nvPr/>
        </p:nvSpPr>
        <p:spPr>
          <a:xfrm>
            <a:off x="1115616" y="2996952"/>
            <a:ext cx="2016224" cy="2376264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Plechovka 7"/>
          <p:cNvSpPr/>
          <p:nvPr/>
        </p:nvSpPr>
        <p:spPr>
          <a:xfrm>
            <a:off x="3563888" y="2996952"/>
            <a:ext cx="2016224" cy="2376264"/>
          </a:xfrm>
          <a:prstGeom prst="ca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Plechovka 9"/>
          <p:cNvSpPr/>
          <p:nvPr/>
        </p:nvSpPr>
        <p:spPr>
          <a:xfrm>
            <a:off x="6012160" y="2996952"/>
            <a:ext cx="2016224" cy="2376264"/>
          </a:xfrm>
          <a:prstGeom prst="ca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1" name="Šipka doleva 10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pic>
        <p:nvPicPr>
          <p:cNvPr id="9" name="Picture 5" descr="C:\Temp\Dočasné soubory Internetu\Content.IE5\44BTR92M\MC90001878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12951" y="1628800"/>
            <a:ext cx="1255770" cy="8640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England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1800" b="1" dirty="0" err="1" smtClean="0">
                <a:solidFill>
                  <a:schemeClr val="tx1"/>
                </a:solidFill>
              </a:rPr>
              <a:t>England</a:t>
            </a:r>
            <a:endParaRPr lang="cs-CZ" sz="1800" dirty="0"/>
          </a:p>
        </p:txBody>
      </p:sp>
      <p:sp>
        <p:nvSpPr>
          <p:cNvPr id="9" name="Slunce 8"/>
          <p:cNvSpPr/>
          <p:nvPr/>
        </p:nvSpPr>
        <p:spPr>
          <a:xfrm>
            <a:off x="467544" y="2708920"/>
            <a:ext cx="2016224" cy="1728192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Klikni na mě!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4099" name="Picture 3" descr="C:\Temp\Dočasné soubory Internetu\Content.IE5\44BTR92M\MP90042374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628800"/>
            <a:ext cx="3509686" cy="3312368"/>
          </a:xfrm>
          <a:prstGeom prst="rect">
            <a:avLst/>
          </a:prstGeom>
          <a:noFill/>
        </p:spPr>
      </p:pic>
      <p:pic>
        <p:nvPicPr>
          <p:cNvPr id="4100" name="Picture 4" descr="C:\Temp\Dočasné soubory Internetu\Content.IE5\DHQMYV7H\MP9004309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708920"/>
            <a:ext cx="2258126" cy="3456384"/>
          </a:xfrm>
          <a:prstGeom prst="rect">
            <a:avLst/>
          </a:prstGeom>
          <a:noFill/>
        </p:spPr>
      </p:pic>
      <p:pic>
        <p:nvPicPr>
          <p:cNvPr id="4101" name="Picture 5" descr="C:\Temp\Dočasné soubory Internetu\Content.IE5\JU2LUQQP\MP9004228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27357"/>
            <a:ext cx="1080120" cy="1085419"/>
          </a:xfrm>
          <a:prstGeom prst="rect">
            <a:avLst/>
          </a:prstGeom>
          <a:noFill/>
        </p:spPr>
      </p:pic>
      <p:sp>
        <p:nvSpPr>
          <p:cNvPr id="12" name="Zaoblený obdélník 11"/>
          <p:cNvSpPr/>
          <p:nvPr/>
        </p:nvSpPr>
        <p:spPr>
          <a:xfrm>
            <a:off x="3419872" y="5229200"/>
            <a:ext cx="2016224" cy="72008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Šipka doprava 12"/>
          <p:cNvSpPr/>
          <p:nvPr/>
        </p:nvSpPr>
        <p:spPr>
          <a:xfrm>
            <a:off x="5436096" y="5445224"/>
            <a:ext cx="720080" cy="340616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732240" y="1772816"/>
            <a:ext cx="1944216" cy="72008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Šipka doleva 15"/>
          <p:cNvSpPr/>
          <p:nvPr/>
        </p:nvSpPr>
        <p:spPr>
          <a:xfrm>
            <a:off x="6228184" y="1988840"/>
            <a:ext cx="504056" cy="34061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leva 16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England</a:t>
            </a:r>
            <a:r>
              <a:rPr lang="cs-CZ" b="1" dirty="0" smtClean="0"/>
              <a:t> – </a:t>
            </a:r>
            <a:r>
              <a:rPr lang="cs-CZ" b="1" dirty="0" err="1" smtClean="0"/>
              <a:t>Check</a:t>
            </a:r>
            <a:r>
              <a:rPr lang="cs-CZ" b="1" dirty="0" smtClean="0"/>
              <a:t> </a:t>
            </a:r>
            <a:r>
              <a:rPr lang="cs-CZ" b="1" dirty="0" err="1" smtClean="0"/>
              <a:t>it</a:t>
            </a:r>
            <a:r>
              <a:rPr lang="cs-CZ" b="1" dirty="0" smtClean="0"/>
              <a:t>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err="1" smtClean="0">
                <a:solidFill>
                  <a:schemeClr val="tx1"/>
                </a:solidFill>
              </a:rPr>
              <a:t>Check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it</a:t>
            </a:r>
            <a:r>
              <a:rPr lang="cs-CZ" sz="2400" dirty="0" smtClean="0">
                <a:solidFill>
                  <a:schemeClr val="tx1"/>
                </a:solidFill>
              </a:rPr>
              <a:t>!</a:t>
            </a: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(Klikni na jednotlivé</a:t>
            </a: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obrázky pro kontrolu.)</a:t>
            </a:r>
            <a:endParaRPr lang="cs-CZ" sz="1800" dirty="0"/>
          </a:p>
        </p:txBody>
      </p:sp>
      <p:pic>
        <p:nvPicPr>
          <p:cNvPr id="4099" name="Picture 3" descr="C:\Temp\Dočasné soubory Internetu\Content.IE5\44BTR92M\MP90042374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628800"/>
            <a:ext cx="3051901" cy="2880320"/>
          </a:xfrm>
          <a:prstGeom prst="rect">
            <a:avLst/>
          </a:prstGeom>
          <a:noFill/>
        </p:spPr>
      </p:pic>
      <p:pic>
        <p:nvPicPr>
          <p:cNvPr id="4100" name="Picture 4" descr="C:\Temp\Dočasné soubory Internetu\Content.IE5\DHQMYV7H\MP9004309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708920"/>
            <a:ext cx="2258126" cy="3456384"/>
          </a:xfrm>
          <a:prstGeom prst="rect">
            <a:avLst/>
          </a:prstGeom>
          <a:noFill/>
        </p:spPr>
      </p:pic>
      <p:pic>
        <p:nvPicPr>
          <p:cNvPr id="7" name="Picture 5" descr="C:\Temp\Dočasné soubory Internetu\Content.IE5\JU2LUQQP\MP9004228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60647"/>
            <a:ext cx="1152128" cy="1157781"/>
          </a:xfrm>
          <a:prstGeom prst="rect">
            <a:avLst/>
          </a:prstGeom>
          <a:noFill/>
        </p:spPr>
      </p:pic>
      <p:sp>
        <p:nvSpPr>
          <p:cNvPr id="8" name="Zaoblený obdélník 7"/>
          <p:cNvSpPr/>
          <p:nvPr/>
        </p:nvSpPr>
        <p:spPr>
          <a:xfrm>
            <a:off x="3419872" y="5229200"/>
            <a:ext cx="2016224" cy="72008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 </a:t>
            </a:r>
            <a:r>
              <a:rPr lang="cs-CZ" sz="2400" dirty="0" err="1" smtClean="0">
                <a:solidFill>
                  <a:schemeClr val="tx1"/>
                </a:solidFill>
              </a:rPr>
              <a:t>phone</a:t>
            </a:r>
            <a:r>
              <a:rPr lang="cs-CZ" sz="2400" dirty="0" smtClean="0">
                <a:solidFill>
                  <a:schemeClr val="tx1"/>
                </a:solidFill>
              </a:rPr>
              <a:t> box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732240" y="1772816"/>
            <a:ext cx="1944216" cy="72008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 </a:t>
            </a:r>
            <a:r>
              <a:rPr lang="cs-CZ" sz="2400" dirty="0" err="1" smtClean="0">
                <a:solidFill>
                  <a:schemeClr val="tx1"/>
                </a:solidFill>
              </a:rPr>
              <a:t>tower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Šipka doprava 10"/>
          <p:cNvSpPr/>
          <p:nvPr/>
        </p:nvSpPr>
        <p:spPr>
          <a:xfrm>
            <a:off x="5436096" y="5445224"/>
            <a:ext cx="720080" cy="340616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eva 11"/>
          <p:cNvSpPr/>
          <p:nvPr/>
        </p:nvSpPr>
        <p:spPr>
          <a:xfrm>
            <a:off x="5940152" y="1988840"/>
            <a:ext cx="834392" cy="34061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9"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English</a:t>
            </a:r>
            <a:r>
              <a:rPr lang="cs-CZ" b="1" dirty="0" smtClean="0">
                <a:solidFill>
                  <a:schemeClr val="tx1"/>
                </a:solidFill>
              </a:rPr>
              <a:t> flag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800" dirty="0" err="1" smtClean="0">
                <a:solidFill>
                  <a:schemeClr val="tx1"/>
                </a:solidFill>
              </a:rPr>
              <a:t>What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colours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is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the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English</a:t>
            </a:r>
            <a:r>
              <a:rPr lang="cs-CZ" sz="2800" dirty="0" smtClean="0">
                <a:solidFill>
                  <a:schemeClr val="tx1"/>
                </a:solidFill>
              </a:rPr>
              <a:t> flag?</a:t>
            </a:r>
            <a:endParaRPr lang="cs-CZ" sz="2800" dirty="0"/>
          </a:p>
        </p:txBody>
      </p:sp>
      <p:sp>
        <p:nvSpPr>
          <p:cNvPr id="7" name="Plechovka 6"/>
          <p:cNvSpPr/>
          <p:nvPr/>
        </p:nvSpPr>
        <p:spPr>
          <a:xfrm>
            <a:off x="1115616" y="2996952"/>
            <a:ext cx="2016224" cy="2376264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Plechovka 7"/>
          <p:cNvSpPr/>
          <p:nvPr/>
        </p:nvSpPr>
        <p:spPr>
          <a:xfrm>
            <a:off x="3563888" y="2996952"/>
            <a:ext cx="2016224" cy="2376264"/>
          </a:xfrm>
          <a:prstGeom prst="ca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Plechovka 9"/>
          <p:cNvSpPr/>
          <p:nvPr/>
        </p:nvSpPr>
        <p:spPr>
          <a:xfrm>
            <a:off x="6012160" y="2996952"/>
            <a:ext cx="2016224" cy="2376264"/>
          </a:xfrm>
          <a:prstGeom prst="ca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1" name="Šipka doleva 10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pic>
        <p:nvPicPr>
          <p:cNvPr id="9" name="Picture 2" descr="C:\Temp\Dočasné soubory Internetu\Content.IE5\JU2LUQQP\MP90040079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1628800"/>
            <a:ext cx="1170130" cy="936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Germany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1800" b="1" dirty="0" err="1" smtClean="0">
                <a:solidFill>
                  <a:schemeClr val="tx1"/>
                </a:solidFill>
              </a:rPr>
              <a:t>Germany</a:t>
            </a:r>
            <a:endParaRPr lang="cs-CZ" sz="1800" dirty="0"/>
          </a:p>
        </p:txBody>
      </p:sp>
      <p:sp>
        <p:nvSpPr>
          <p:cNvPr id="9" name="Slunce 8"/>
          <p:cNvSpPr/>
          <p:nvPr/>
        </p:nvSpPr>
        <p:spPr>
          <a:xfrm>
            <a:off x="755576" y="2564904"/>
            <a:ext cx="2016224" cy="1728192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Klikni na mě!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Šipka doleva 11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899592" y="5301208"/>
            <a:ext cx="1706488" cy="648072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2627784" y="5517232"/>
            <a:ext cx="474352" cy="2880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804248" y="5157192"/>
            <a:ext cx="1706488" cy="648072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6" name="Šipka nahoru 15"/>
          <p:cNvSpPr/>
          <p:nvPr/>
        </p:nvSpPr>
        <p:spPr>
          <a:xfrm>
            <a:off x="7524328" y="4653136"/>
            <a:ext cx="268608" cy="504056"/>
          </a:xfrm>
          <a:prstGeom prst="up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C:\Temp\Dočasné soubory Internetu\Content.IE5\44BTR92M\MP90043856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789040"/>
            <a:ext cx="3416116" cy="2280664"/>
          </a:xfrm>
          <a:prstGeom prst="rect">
            <a:avLst/>
          </a:prstGeom>
          <a:noFill/>
        </p:spPr>
      </p:pic>
      <p:pic>
        <p:nvPicPr>
          <p:cNvPr id="5126" name="Picture 6" descr="C:\Temp\Dočasné soubory Internetu\Content.IE5\AHIPWXPW\MP9004037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2450" y="1700808"/>
            <a:ext cx="1921152" cy="2880320"/>
          </a:xfrm>
          <a:prstGeom prst="rect">
            <a:avLst/>
          </a:prstGeom>
          <a:noFill/>
        </p:spPr>
      </p:pic>
      <p:pic>
        <p:nvPicPr>
          <p:cNvPr id="18" name="Picture 2" descr="C:\Temp\Dočasné soubory Internetu\Content.IE5\44BTR92M\MP90043399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85545"/>
            <a:ext cx="1512168" cy="11341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Germany</a:t>
            </a:r>
            <a:r>
              <a:rPr lang="cs-CZ" b="1" dirty="0" smtClean="0"/>
              <a:t> – </a:t>
            </a:r>
            <a:r>
              <a:rPr lang="cs-CZ" b="1" dirty="0" err="1" smtClean="0"/>
              <a:t>Check</a:t>
            </a:r>
            <a:r>
              <a:rPr lang="cs-CZ" b="1" dirty="0" smtClean="0"/>
              <a:t> </a:t>
            </a:r>
            <a:r>
              <a:rPr lang="cs-CZ" b="1" dirty="0" err="1" smtClean="0"/>
              <a:t>it</a:t>
            </a:r>
            <a:r>
              <a:rPr lang="cs-CZ" b="1" dirty="0" smtClean="0"/>
              <a:t>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err="1" smtClean="0">
                <a:solidFill>
                  <a:schemeClr val="tx1"/>
                </a:solidFill>
              </a:rPr>
              <a:t>Check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it</a:t>
            </a:r>
            <a:r>
              <a:rPr lang="cs-CZ" sz="2400" dirty="0" smtClean="0">
                <a:solidFill>
                  <a:schemeClr val="tx1"/>
                </a:solidFill>
              </a:rPr>
              <a:t>!</a:t>
            </a: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(Klikni na jednotlivé obrázky pro kontrolu.)</a:t>
            </a:r>
            <a:endParaRPr lang="cs-CZ" sz="18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899592" y="5301208"/>
            <a:ext cx="1706488" cy="648072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castle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2627784" y="5517232"/>
            <a:ext cx="474352" cy="2880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948264" y="5157192"/>
            <a:ext cx="1706488" cy="64807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statue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6" name="Šipka nahoru 15"/>
          <p:cNvSpPr/>
          <p:nvPr/>
        </p:nvSpPr>
        <p:spPr>
          <a:xfrm>
            <a:off x="7740352" y="4653136"/>
            <a:ext cx="268608" cy="504056"/>
          </a:xfrm>
          <a:prstGeom prst="up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C:\Temp\Dočasné soubory Internetu\Content.IE5\44BTR92M\MP90043856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789040"/>
            <a:ext cx="3416116" cy="2280664"/>
          </a:xfrm>
          <a:prstGeom prst="rect">
            <a:avLst/>
          </a:prstGeom>
          <a:noFill/>
        </p:spPr>
      </p:pic>
      <p:pic>
        <p:nvPicPr>
          <p:cNvPr id="5126" name="Picture 6" descr="C:\Temp\Dočasné soubory Internetu\Content.IE5\AHIPWXPW\MP9004037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2450" y="1700808"/>
            <a:ext cx="1921152" cy="2880320"/>
          </a:xfrm>
          <a:prstGeom prst="rect">
            <a:avLst/>
          </a:prstGeom>
          <a:noFill/>
        </p:spPr>
      </p:pic>
      <p:pic>
        <p:nvPicPr>
          <p:cNvPr id="6146" name="Picture 2" descr="C:\Temp\Dočasné soubory Internetu\Content.IE5\44BTR92M\MP90043399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85545"/>
            <a:ext cx="1406963" cy="11272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6"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German</a:t>
            </a:r>
            <a:r>
              <a:rPr lang="cs-CZ" b="1" dirty="0" smtClean="0">
                <a:solidFill>
                  <a:schemeClr val="tx1"/>
                </a:solidFill>
              </a:rPr>
              <a:t> flag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800" dirty="0" err="1" smtClean="0">
                <a:solidFill>
                  <a:schemeClr val="tx1"/>
                </a:solidFill>
              </a:rPr>
              <a:t>What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colours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is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the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German</a:t>
            </a:r>
            <a:r>
              <a:rPr lang="cs-CZ" sz="2800" dirty="0" smtClean="0">
                <a:solidFill>
                  <a:schemeClr val="tx1"/>
                </a:solidFill>
              </a:rPr>
              <a:t> flag?</a:t>
            </a:r>
            <a:endParaRPr lang="cs-CZ" sz="2800" dirty="0"/>
          </a:p>
        </p:txBody>
      </p:sp>
      <p:sp>
        <p:nvSpPr>
          <p:cNvPr id="7" name="Plechovka 6"/>
          <p:cNvSpPr/>
          <p:nvPr/>
        </p:nvSpPr>
        <p:spPr>
          <a:xfrm>
            <a:off x="1115616" y="2996952"/>
            <a:ext cx="2016224" cy="2376264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Plechovka 7"/>
          <p:cNvSpPr/>
          <p:nvPr/>
        </p:nvSpPr>
        <p:spPr>
          <a:xfrm>
            <a:off x="3563888" y="2996952"/>
            <a:ext cx="2016224" cy="2376264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Plechovka 9"/>
          <p:cNvSpPr/>
          <p:nvPr/>
        </p:nvSpPr>
        <p:spPr>
          <a:xfrm>
            <a:off x="6012160" y="2996952"/>
            <a:ext cx="2016224" cy="2376264"/>
          </a:xfrm>
          <a:prstGeom prst="can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1" name="Šipka doleva 10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pic>
        <p:nvPicPr>
          <p:cNvPr id="9" name="Picture 3" descr="C:\Temp\Dočasné soubory Internetu\Content.IE5\JU2LUQQP\MP9004386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1628800"/>
            <a:ext cx="1184176" cy="9473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France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1800" b="1" dirty="0" smtClean="0">
                <a:solidFill>
                  <a:schemeClr val="tx1"/>
                </a:solidFill>
              </a:rPr>
              <a:t>France</a:t>
            </a:r>
            <a:endParaRPr lang="cs-CZ" sz="1800" dirty="0"/>
          </a:p>
        </p:txBody>
      </p:sp>
      <p:sp>
        <p:nvSpPr>
          <p:cNvPr id="9" name="Slunce 8"/>
          <p:cNvSpPr/>
          <p:nvPr/>
        </p:nvSpPr>
        <p:spPr>
          <a:xfrm>
            <a:off x="971600" y="2060848"/>
            <a:ext cx="2016224" cy="1728192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Klikni na mě!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Šipka doleva 11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611560" y="5301208"/>
            <a:ext cx="1706488" cy="648072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2339752" y="5517232"/>
            <a:ext cx="474352" cy="2880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804248" y="5157192"/>
            <a:ext cx="1706488" cy="648072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6" name="Šipka nahoru 15"/>
          <p:cNvSpPr/>
          <p:nvPr/>
        </p:nvSpPr>
        <p:spPr>
          <a:xfrm>
            <a:off x="7524328" y="4653136"/>
            <a:ext cx="268608" cy="504056"/>
          </a:xfrm>
          <a:prstGeom prst="up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 descr="C:\Temp\Dočasné soubory Internetu\Content.IE5\DHQMYV7H\MP9004052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700808"/>
            <a:ext cx="2768352" cy="2768352"/>
          </a:xfrm>
          <a:prstGeom prst="rect">
            <a:avLst/>
          </a:prstGeom>
          <a:noFill/>
        </p:spPr>
      </p:pic>
      <p:pic>
        <p:nvPicPr>
          <p:cNvPr id="7171" name="Picture 3" descr="C:\Temp\Dočasné soubory Internetu\Content.IE5\JU2LUQQP\MP90042660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429000"/>
            <a:ext cx="3024336" cy="2644379"/>
          </a:xfrm>
          <a:prstGeom prst="rect">
            <a:avLst/>
          </a:prstGeom>
          <a:noFill/>
        </p:spPr>
      </p:pic>
      <p:pic>
        <p:nvPicPr>
          <p:cNvPr id="7172" name="Picture 4" descr="C:\Temp\Dočasné soubory Internetu\Content.IE5\AHIPWXPW\MP90043399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5" y="314654"/>
            <a:ext cx="1440159" cy="10801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France – </a:t>
            </a:r>
            <a:r>
              <a:rPr lang="cs-CZ" b="1" dirty="0" err="1" smtClean="0"/>
              <a:t>Check</a:t>
            </a:r>
            <a:r>
              <a:rPr lang="cs-CZ" b="1" dirty="0" smtClean="0"/>
              <a:t> </a:t>
            </a:r>
            <a:r>
              <a:rPr lang="cs-CZ" b="1" dirty="0" err="1" smtClean="0"/>
              <a:t>it</a:t>
            </a:r>
            <a:r>
              <a:rPr lang="cs-CZ" b="1" dirty="0" smtClean="0"/>
              <a:t>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err="1" smtClean="0">
                <a:solidFill>
                  <a:schemeClr val="tx1"/>
                </a:solidFill>
              </a:rPr>
              <a:t>Check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it</a:t>
            </a:r>
            <a:r>
              <a:rPr lang="cs-CZ" sz="2400" dirty="0" smtClean="0">
                <a:solidFill>
                  <a:schemeClr val="tx1"/>
                </a:solidFill>
              </a:rPr>
              <a:t>!</a:t>
            </a: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(Klikni na jednotlivé obrázky pro kontrolu.)</a:t>
            </a:r>
            <a:endParaRPr lang="cs-CZ" sz="1800" dirty="0"/>
          </a:p>
        </p:txBody>
      </p:sp>
      <p:sp>
        <p:nvSpPr>
          <p:cNvPr id="12" name="Šipka doleva 11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611560" y="5301208"/>
            <a:ext cx="1706488" cy="648072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lavender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2339752" y="5517232"/>
            <a:ext cx="474352" cy="2880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804248" y="5157192"/>
            <a:ext cx="1706488" cy="648072"/>
          </a:xfrm>
          <a:prstGeom prst="round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 </a:t>
            </a:r>
            <a:r>
              <a:rPr lang="cs-CZ" sz="2400" dirty="0" err="1" smtClean="0">
                <a:solidFill>
                  <a:schemeClr val="tx1"/>
                </a:solidFill>
              </a:rPr>
              <a:t>musician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Šipka nahoru 15"/>
          <p:cNvSpPr/>
          <p:nvPr/>
        </p:nvSpPr>
        <p:spPr>
          <a:xfrm>
            <a:off x="7524328" y="4653136"/>
            <a:ext cx="268608" cy="504056"/>
          </a:xfrm>
          <a:prstGeom prst="up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 descr="C:\Temp\Dočasné soubory Internetu\Content.IE5\DHQMYV7H\MP9004052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628800"/>
            <a:ext cx="2768352" cy="2768352"/>
          </a:xfrm>
          <a:prstGeom prst="rect">
            <a:avLst/>
          </a:prstGeom>
          <a:noFill/>
        </p:spPr>
      </p:pic>
      <p:pic>
        <p:nvPicPr>
          <p:cNvPr id="7171" name="Picture 3" descr="C:\Temp\Dočasné soubory Internetu\Content.IE5\JU2LUQQP\MP90042660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055580"/>
            <a:ext cx="3024336" cy="2017799"/>
          </a:xfrm>
          <a:prstGeom prst="rect">
            <a:avLst/>
          </a:prstGeom>
          <a:noFill/>
        </p:spPr>
      </p:pic>
      <p:pic>
        <p:nvPicPr>
          <p:cNvPr id="7172" name="Picture 4" descr="C:\Temp\Dočasné soubory Internetu\Content.IE5\AHIPWXPW\MP90043399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32656"/>
            <a:ext cx="1440159" cy="10801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</a:rPr>
              <a:t>The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French</a:t>
            </a:r>
            <a:r>
              <a:rPr lang="cs-CZ" b="1" dirty="0" smtClean="0">
                <a:solidFill>
                  <a:schemeClr val="tx1"/>
                </a:solidFill>
              </a:rPr>
              <a:t> flag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800" dirty="0" err="1" smtClean="0">
                <a:solidFill>
                  <a:schemeClr val="tx1"/>
                </a:solidFill>
              </a:rPr>
              <a:t>What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colours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is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the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French</a:t>
            </a:r>
            <a:r>
              <a:rPr lang="cs-CZ" sz="2800" dirty="0" smtClean="0">
                <a:solidFill>
                  <a:schemeClr val="tx1"/>
                </a:solidFill>
              </a:rPr>
              <a:t> flag?</a:t>
            </a:r>
            <a:endParaRPr lang="cs-CZ" sz="2800" dirty="0"/>
          </a:p>
        </p:txBody>
      </p:sp>
      <p:sp>
        <p:nvSpPr>
          <p:cNvPr id="7" name="Plechovka 6"/>
          <p:cNvSpPr/>
          <p:nvPr/>
        </p:nvSpPr>
        <p:spPr>
          <a:xfrm>
            <a:off x="1115616" y="2996952"/>
            <a:ext cx="2016224" cy="2376264"/>
          </a:xfrm>
          <a:prstGeom prst="ca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Plechovka 7"/>
          <p:cNvSpPr/>
          <p:nvPr/>
        </p:nvSpPr>
        <p:spPr>
          <a:xfrm>
            <a:off x="3563888" y="2996952"/>
            <a:ext cx="2016224" cy="2376264"/>
          </a:xfrm>
          <a:prstGeom prst="ca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Plechovka 9"/>
          <p:cNvSpPr/>
          <p:nvPr/>
        </p:nvSpPr>
        <p:spPr>
          <a:xfrm>
            <a:off x="6012160" y="2996952"/>
            <a:ext cx="2016224" cy="2376264"/>
          </a:xfrm>
          <a:prstGeom prst="ca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1" name="Šipka doleva 10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pic>
        <p:nvPicPr>
          <p:cNvPr id="9" name="Picture 4" descr="C:\Temp\Dočasné soubory Internetu\Content.IE5\AHIPWXPW\MP9004008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1628800"/>
            <a:ext cx="1116124" cy="8928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836712"/>
            <a:ext cx="856895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Zdroj </a:t>
            </a:r>
            <a:r>
              <a:rPr lang="cs-CZ" dirty="0" smtClean="0"/>
              <a:t>obrázků:</a:t>
            </a:r>
          </a:p>
          <a:p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/klipart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611560" y="3068960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489</Words>
  <Application>Microsoft Office PowerPoint</Application>
  <PresentationFormat>Předvádění na obrazovce (4:3)</PresentationFormat>
  <Paragraphs>125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Země a národnosti VY_32_INOVACE_2B_03 Číslo projektu: CZ.1.07/1.4.00/21.1101</vt:lpstr>
      <vt:lpstr>Prezentace aplikace PowerPoint</vt:lpstr>
      <vt:lpstr> Národnosti  </vt:lpstr>
      <vt:lpstr>Nationalities</vt:lpstr>
      <vt:lpstr>Nationalities</vt:lpstr>
      <vt:lpstr>Nationalities</vt:lpstr>
      <vt:lpstr>The Czech republic</vt:lpstr>
      <vt:lpstr>The Czech republic – Check it!</vt:lpstr>
      <vt:lpstr>The Czech flag</vt:lpstr>
      <vt:lpstr>England</vt:lpstr>
      <vt:lpstr>England – Check it!</vt:lpstr>
      <vt:lpstr>The English flag</vt:lpstr>
      <vt:lpstr>Germany</vt:lpstr>
      <vt:lpstr>Germany – Check it!</vt:lpstr>
      <vt:lpstr>The German flag</vt:lpstr>
      <vt:lpstr>France</vt:lpstr>
      <vt:lpstr>France – Check it!</vt:lpstr>
      <vt:lpstr>The French flag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Země a národnosti VY_32_INOVACE_2B_03 Číslo projektu: CZ.1.07/1.4.00/21.1101</dc:title>
  <dc:creator>Iva</dc:creator>
  <cp:lastModifiedBy>uzivatel</cp:lastModifiedBy>
  <cp:revision>2</cp:revision>
  <dcterms:created xsi:type="dcterms:W3CDTF">2011-09-02T11:17:50Z</dcterms:created>
  <dcterms:modified xsi:type="dcterms:W3CDTF">2013-01-25T11:44:13Z</dcterms:modified>
</cp:coreProperties>
</file>