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2CCAF-023E-46D8-99E8-4F4E6734DD16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5FAFB-0A13-43CA-A8B9-3A24ABF6FD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wmf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Povolání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VY_32_INOVACE_2B_05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2</a:t>
            </a:r>
            <a:endParaRPr lang="cs-CZ" dirty="0"/>
          </a:p>
          <a:p>
            <a:r>
              <a:rPr lang="cs-CZ" dirty="0" smtClean="0"/>
              <a:t>Jazyk a 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573113"/>
              </p:ext>
            </p:extLst>
          </p:nvPr>
        </p:nvGraphicFramePr>
        <p:xfrm>
          <a:off x="486910" y="847663"/>
          <a:ext cx="8280920" cy="555271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na obrázcích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poznávají pět profesí – doktor, učitel, truhlář, kuchař a mechanik. Obrázky se objeví po kliknutí myší na obrázek slunce. Žáci pracují se slovíčky „a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doctor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teacher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joiner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cook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 a „a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mechanicer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Žáci čtou jednoduché rozhovory, které probíhají  v kontextu pěti zmíněných profesí (část rozhovoru se objeví po kliknutím myší na obrázek příslušné profese). Poté tyto rozhovory sami zapisují skrytým perem. Žáci se seznamují s dalšími slovíčky, které k daným profesím přísluší („a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patient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pupil“, „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wood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food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car“). Skrytým perem spojují obrázky a příslušná slova a překládají věty z angličtiny do češtiny.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Ivana Jordánová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dysortografie, 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342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Anglický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 – 17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90358" y="2936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05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8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Jobs</a:t>
            </a:r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Jobs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b="1" dirty="0" err="1" smtClean="0">
                <a:solidFill>
                  <a:schemeClr val="tx1"/>
                </a:solidFill>
              </a:rPr>
              <a:t>Jobs</a:t>
            </a:r>
            <a:endParaRPr lang="cs-CZ" sz="1800" dirty="0"/>
          </a:p>
        </p:txBody>
      </p:sp>
      <p:sp>
        <p:nvSpPr>
          <p:cNvPr id="9" name="Slunce 8"/>
          <p:cNvSpPr/>
          <p:nvPr/>
        </p:nvSpPr>
        <p:spPr>
          <a:xfrm>
            <a:off x="539552" y="1916832"/>
            <a:ext cx="2016224" cy="172819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Klikni na mě!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Temp\Dočasné soubory Internetu\Content.IE5\JU2LUQQP\MM9002951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99" y="1844823"/>
            <a:ext cx="2520281" cy="2423347"/>
          </a:xfrm>
          <a:prstGeom prst="rect">
            <a:avLst/>
          </a:prstGeom>
          <a:noFill/>
        </p:spPr>
      </p:pic>
      <p:pic>
        <p:nvPicPr>
          <p:cNvPr id="1027" name="Picture 3" descr="C:\Temp\Dočasné soubory Internetu\Content.IE5\44BTR92M\MM90039578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700808"/>
            <a:ext cx="2592288" cy="2592288"/>
          </a:xfrm>
          <a:prstGeom prst="rect">
            <a:avLst/>
          </a:prstGeom>
          <a:noFill/>
        </p:spPr>
      </p:pic>
      <p:pic>
        <p:nvPicPr>
          <p:cNvPr id="1028" name="Picture 4" descr="C:\Temp\Dočasné soubory Internetu\Content.IE5\DHQMYV7H\MM90032374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933056"/>
            <a:ext cx="1800200" cy="2085946"/>
          </a:xfrm>
          <a:prstGeom prst="rect">
            <a:avLst/>
          </a:prstGeom>
          <a:noFill/>
        </p:spPr>
      </p:pic>
      <p:pic>
        <p:nvPicPr>
          <p:cNvPr id="1029" name="Picture 5" descr="C:\Temp\Dočasné soubory Internetu\Content.IE5\JU2LUQQP\MM9003370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293096"/>
            <a:ext cx="1872208" cy="1802219"/>
          </a:xfrm>
          <a:prstGeom prst="rect">
            <a:avLst/>
          </a:prstGeom>
          <a:noFill/>
        </p:spPr>
      </p:pic>
      <p:pic>
        <p:nvPicPr>
          <p:cNvPr id="1030" name="Picture 6" descr="C:\Temp\Dočasné soubory Internetu\Content.IE5\DHQMYV7H\MM90029707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365104"/>
            <a:ext cx="1944216" cy="16960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A </a:t>
            </a:r>
            <a:r>
              <a:rPr lang="cs-CZ" b="1" dirty="0" err="1" smtClean="0"/>
              <a:t>doctor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doctor</a:t>
            </a:r>
            <a:endParaRPr lang="cs-CZ" sz="2400" dirty="0"/>
          </a:p>
        </p:txBody>
      </p:sp>
      <p:pic>
        <p:nvPicPr>
          <p:cNvPr id="6" name="Picture 2" descr="C:\Temp\Dočasné soubory Internetu\Content.IE5\JU2LUQQP\MM9002951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429000"/>
            <a:ext cx="2520281" cy="2423347"/>
          </a:xfrm>
          <a:prstGeom prst="rect">
            <a:avLst/>
          </a:prstGeom>
          <a:noFill/>
        </p:spPr>
      </p:pic>
      <p:sp>
        <p:nvSpPr>
          <p:cNvPr id="7" name="Oválný popisek 6"/>
          <p:cNvSpPr/>
          <p:nvPr/>
        </p:nvSpPr>
        <p:spPr>
          <a:xfrm>
            <a:off x="4139952" y="1844824"/>
            <a:ext cx="2736304" cy="1368152"/>
          </a:xfrm>
          <a:prstGeom prst="wedgeEllipseCallout">
            <a:avLst>
              <a:gd name="adj1" fmla="val -32100"/>
              <a:gd name="adj2" fmla="val 75854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We</a:t>
            </a:r>
            <a:r>
              <a:rPr lang="cs-CZ" sz="2000" dirty="0" smtClean="0">
                <a:solidFill>
                  <a:schemeClr val="tx1"/>
                </a:solidFill>
              </a:rPr>
              <a:t> are </a:t>
            </a:r>
            <a:r>
              <a:rPr lang="cs-CZ" sz="2000" dirty="0" err="1" smtClean="0">
                <a:solidFill>
                  <a:schemeClr val="tx1"/>
                </a:solidFill>
              </a:rPr>
              <a:t>doctors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539552" y="2492896"/>
            <a:ext cx="2088232" cy="1296144"/>
          </a:xfrm>
          <a:prstGeom prst="wedgeEllipseCallout">
            <a:avLst>
              <a:gd name="adj1" fmla="val 113939"/>
              <a:gd name="adj2" fmla="val 155053"/>
            </a:avLst>
          </a:prstGeo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I </a:t>
            </a:r>
            <a:r>
              <a:rPr lang="cs-CZ" sz="2000" dirty="0" err="1" smtClean="0">
                <a:solidFill>
                  <a:schemeClr val="tx1"/>
                </a:solidFill>
              </a:rPr>
              <a:t>am</a:t>
            </a:r>
            <a:r>
              <a:rPr lang="cs-CZ" sz="2000" dirty="0" smtClean="0">
                <a:solidFill>
                  <a:schemeClr val="tx1"/>
                </a:solidFill>
              </a:rPr>
              <a:t> a </a:t>
            </a:r>
            <a:r>
              <a:rPr lang="cs-CZ" sz="2000" dirty="0" err="1" smtClean="0">
                <a:solidFill>
                  <a:schemeClr val="tx1"/>
                </a:solidFill>
              </a:rPr>
              <a:t>patient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doctor</a:t>
            </a:r>
            <a:endParaRPr lang="cs-CZ" sz="2400" dirty="0"/>
          </a:p>
        </p:txBody>
      </p:sp>
      <p:sp>
        <p:nvSpPr>
          <p:cNvPr id="5" name="Šipka doleva 4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6" name="Picture 2" descr="C:\Temp\Dočasné soubory Internetu\Content.IE5\JU2LUQQP\MM9002951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429000"/>
            <a:ext cx="2520281" cy="2423347"/>
          </a:xfrm>
          <a:prstGeom prst="rect">
            <a:avLst/>
          </a:prstGeom>
          <a:noFill/>
        </p:spPr>
      </p:pic>
      <p:sp>
        <p:nvSpPr>
          <p:cNvPr id="7" name="Oválný popisek 6"/>
          <p:cNvSpPr/>
          <p:nvPr/>
        </p:nvSpPr>
        <p:spPr>
          <a:xfrm>
            <a:off x="4139952" y="1844824"/>
            <a:ext cx="2736304" cy="1368152"/>
          </a:xfrm>
          <a:prstGeom prst="wedgeEllipseCallout">
            <a:avLst>
              <a:gd name="adj1" fmla="val -32100"/>
              <a:gd name="adj2" fmla="val 75854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539552" y="2492896"/>
            <a:ext cx="2088232" cy="1296144"/>
          </a:xfrm>
          <a:prstGeom prst="wedgeEllipseCallout">
            <a:avLst>
              <a:gd name="adj1" fmla="val 113939"/>
              <a:gd name="adj2" fmla="val 155053"/>
            </a:avLst>
          </a:prstGeo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A </a:t>
            </a:r>
            <a:r>
              <a:rPr lang="cs-CZ" b="1" dirty="0" err="1" smtClean="0"/>
              <a:t>teacher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teacher</a:t>
            </a:r>
            <a:endParaRPr lang="cs-CZ" sz="2400" dirty="0"/>
          </a:p>
        </p:txBody>
      </p:sp>
      <p:pic>
        <p:nvPicPr>
          <p:cNvPr id="2051" name="Picture 3" descr="C:\Temp\Dočasné soubory Internetu\Content.IE5\44BTR92M\MC9003433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56992"/>
            <a:ext cx="2104135" cy="1944217"/>
          </a:xfrm>
          <a:prstGeom prst="rect">
            <a:avLst/>
          </a:prstGeom>
          <a:noFill/>
        </p:spPr>
      </p:pic>
      <p:pic>
        <p:nvPicPr>
          <p:cNvPr id="2052" name="Picture 4" descr="C:\Temp\Dočasné soubory Internetu\Content.IE5\44BTR92M\MC9002870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284984"/>
            <a:ext cx="2160240" cy="2375417"/>
          </a:xfrm>
          <a:prstGeom prst="rect">
            <a:avLst/>
          </a:prstGeom>
          <a:noFill/>
        </p:spPr>
      </p:pic>
      <p:sp>
        <p:nvSpPr>
          <p:cNvPr id="8" name="Oválný popisek 7"/>
          <p:cNvSpPr/>
          <p:nvPr/>
        </p:nvSpPr>
        <p:spPr>
          <a:xfrm>
            <a:off x="1979712" y="1772816"/>
            <a:ext cx="1922512" cy="1476744"/>
          </a:xfrm>
          <a:prstGeom prst="wedgeEllipseCallout">
            <a:avLst>
              <a:gd name="adj1" fmla="val -46274"/>
              <a:gd name="adj2" fmla="val 94180"/>
            </a:avLst>
          </a:prstGeom>
          <a:solidFill>
            <a:srgbClr val="CAF52B"/>
          </a:solidFill>
          <a:ln>
            <a:solidFill>
              <a:srgbClr val="CAF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We</a:t>
            </a:r>
            <a:r>
              <a:rPr lang="cs-CZ" sz="2400" dirty="0" smtClean="0">
                <a:solidFill>
                  <a:schemeClr val="tx1"/>
                </a:solidFill>
              </a:rPr>
              <a:t> are </a:t>
            </a:r>
            <a:r>
              <a:rPr lang="cs-CZ" sz="2400" dirty="0" err="1" smtClean="0">
                <a:solidFill>
                  <a:schemeClr val="tx1"/>
                </a:solidFill>
              </a:rPr>
              <a:t>pupils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4211960" y="1772816"/>
            <a:ext cx="1922512" cy="1476744"/>
          </a:xfrm>
          <a:prstGeom prst="wedgeEllipseCallout">
            <a:avLst>
              <a:gd name="adj1" fmla="val 106922"/>
              <a:gd name="adj2" fmla="val 123700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</a:t>
            </a:r>
            <a:r>
              <a:rPr lang="cs-CZ" sz="2400" dirty="0" err="1" smtClean="0">
                <a:solidFill>
                  <a:schemeClr val="tx1"/>
                </a:solidFill>
              </a:rPr>
              <a:t>am</a:t>
            </a:r>
            <a:r>
              <a:rPr lang="cs-CZ" sz="2400" dirty="0" smtClean="0">
                <a:solidFill>
                  <a:schemeClr val="tx1"/>
                </a:solidFill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</a:rPr>
              <a:t>teacher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teacher</a:t>
            </a:r>
            <a:endParaRPr lang="cs-CZ" sz="2400" dirty="0"/>
          </a:p>
        </p:txBody>
      </p:sp>
      <p:pic>
        <p:nvPicPr>
          <p:cNvPr id="2051" name="Picture 3" descr="C:\Temp\Dočasné soubory Internetu\Content.IE5\44BTR92M\MC9003433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56992"/>
            <a:ext cx="2104135" cy="1944217"/>
          </a:xfrm>
          <a:prstGeom prst="rect">
            <a:avLst/>
          </a:prstGeom>
          <a:noFill/>
        </p:spPr>
      </p:pic>
      <p:pic>
        <p:nvPicPr>
          <p:cNvPr id="2052" name="Picture 4" descr="C:\Temp\Dočasné soubory Internetu\Content.IE5\44BTR92M\MC9002870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284984"/>
            <a:ext cx="2160240" cy="2375417"/>
          </a:xfrm>
          <a:prstGeom prst="rect">
            <a:avLst/>
          </a:prstGeom>
          <a:noFill/>
        </p:spPr>
      </p:pic>
      <p:sp>
        <p:nvSpPr>
          <p:cNvPr id="8" name="Oválný popisek 7"/>
          <p:cNvSpPr/>
          <p:nvPr/>
        </p:nvSpPr>
        <p:spPr>
          <a:xfrm>
            <a:off x="1979712" y="1772816"/>
            <a:ext cx="1922512" cy="1476744"/>
          </a:xfrm>
          <a:prstGeom prst="wedgeEllipseCallout">
            <a:avLst>
              <a:gd name="adj1" fmla="val -46274"/>
              <a:gd name="adj2" fmla="val 94180"/>
            </a:avLst>
          </a:prstGeom>
          <a:solidFill>
            <a:srgbClr val="CAF52B"/>
          </a:solidFill>
          <a:ln>
            <a:solidFill>
              <a:srgbClr val="CAF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4211960" y="1772816"/>
            <a:ext cx="1922512" cy="1476744"/>
          </a:xfrm>
          <a:prstGeom prst="wedgeEllipseCallout">
            <a:avLst>
              <a:gd name="adj1" fmla="val 106922"/>
              <a:gd name="adj2" fmla="val 123700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A </a:t>
            </a:r>
            <a:r>
              <a:rPr lang="cs-CZ" b="1" dirty="0" err="1" smtClean="0"/>
              <a:t>joiner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joiner</a:t>
            </a:r>
            <a:endParaRPr lang="cs-CZ" sz="2400" dirty="0"/>
          </a:p>
        </p:txBody>
      </p:sp>
      <p:pic>
        <p:nvPicPr>
          <p:cNvPr id="3076" name="Picture 4" descr="C:\Temp\Dočasné soubory Internetu\Content.IE5\44BTR92M\MP9002892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5" y="3356992"/>
            <a:ext cx="2901815" cy="1944216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1115616" y="2636912"/>
            <a:ext cx="2880320" cy="55436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wood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7" name="Picture 5" descr="C:\Temp\Dočasné soubory Internetu\Content.IE5\DHQMYV7H\MM900323746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501008"/>
            <a:ext cx="1944216" cy="2252822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>
            <a:off x="4355976" y="1700808"/>
            <a:ext cx="2664296" cy="1368152"/>
          </a:xfrm>
          <a:prstGeom prst="wedgeEllipseCallout">
            <a:avLst>
              <a:gd name="adj1" fmla="val 65636"/>
              <a:gd name="adj2" fmla="val 118172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</a:t>
            </a:r>
            <a:r>
              <a:rPr lang="cs-CZ" sz="2400" dirty="0" err="1" smtClean="0">
                <a:solidFill>
                  <a:schemeClr val="tx1"/>
                </a:solidFill>
              </a:rPr>
              <a:t>am</a:t>
            </a:r>
            <a:r>
              <a:rPr lang="cs-CZ" sz="2400" dirty="0" smtClean="0">
                <a:solidFill>
                  <a:schemeClr val="tx1"/>
                </a:solidFill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</a:rPr>
              <a:t>joiner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joiner</a:t>
            </a:r>
            <a:endParaRPr lang="cs-CZ" sz="2400" dirty="0"/>
          </a:p>
        </p:txBody>
      </p:sp>
      <p:pic>
        <p:nvPicPr>
          <p:cNvPr id="3076" name="Picture 4" descr="C:\Temp\Dočasné soubory Internetu\Content.IE5\44BTR92M\MP9002892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5" y="3356992"/>
            <a:ext cx="2901815" cy="1944216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1115616" y="2636912"/>
            <a:ext cx="2880320" cy="55436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wood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7" name="Picture 5" descr="C:\Temp\Dočasné soubory Internetu\Content.IE5\DHQMYV7H\MM900323746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501008"/>
            <a:ext cx="1944216" cy="2252822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>
            <a:off x="4355976" y="1700808"/>
            <a:ext cx="2664296" cy="1368152"/>
          </a:xfrm>
          <a:prstGeom prst="wedgeEllipseCallout">
            <a:avLst>
              <a:gd name="adj1" fmla="val 65636"/>
              <a:gd name="adj2" fmla="val 118172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A </a:t>
            </a:r>
            <a:r>
              <a:rPr lang="cs-CZ" b="1" dirty="0" err="1" smtClean="0"/>
              <a:t>cook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cook</a:t>
            </a:r>
            <a:endParaRPr lang="cs-CZ" sz="2400" dirty="0"/>
          </a:p>
        </p:txBody>
      </p:sp>
      <p:pic>
        <p:nvPicPr>
          <p:cNvPr id="4098" name="Picture 2" descr="C:\Temp\Dočasné soubory Internetu\Content.IE5\44BTR92M\MM90029516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284984"/>
            <a:ext cx="2775932" cy="2582262"/>
          </a:xfrm>
          <a:prstGeom prst="rect">
            <a:avLst/>
          </a:prstGeom>
          <a:noFill/>
        </p:spPr>
      </p:pic>
      <p:pic>
        <p:nvPicPr>
          <p:cNvPr id="4100" name="Picture 4" descr="C:\Temp\Dočasné soubory Internetu\Content.IE5\44BTR92M\MP9004226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789040"/>
            <a:ext cx="2969966" cy="2002407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1187624" y="3140968"/>
            <a:ext cx="2880320" cy="55436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food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067944" y="1844824"/>
            <a:ext cx="2138536" cy="1188712"/>
          </a:xfrm>
          <a:prstGeom prst="wedgeEllipseCallout">
            <a:avLst>
              <a:gd name="adj1" fmla="val 96006"/>
              <a:gd name="adj2" fmla="val 17251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</a:t>
            </a:r>
            <a:r>
              <a:rPr lang="cs-CZ" sz="2400" dirty="0" err="1" smtClean="0">
                <a:solidFill>
                  <a:schemeClr val="tx1"/>
                </a:solidFill>
              </a:rPr>
              <a:t>am</a:t>
            </a:r>
            <a:r>
              <a:rPr lang="cs-CZ" sz="2400" dirty="0" smtClean="0">
                <a:solidFill>
                  <a:schemeClr val="tx1"/>
                </a:solidFill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</a:rPr>
              <a:t>cook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cook</a:t>
            </a:r>
            <a:endParaRPr lang="cs-CZ" sz="2400" dirty="0"/>
          </a:p>
        </p:txBody>
      </p:sp>
      <p:pic>
        <p:nvPicPr>
          <p:cNvPr id="4098" name="Picture 2" descr="C:\Temp\Dočasné soubory Internetu\Content.IE5\44BTR92M\MM90029516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284984"/>
            <a:ext cx="2775932" cy="2582262"/>
          </a:xfrm>
          <a:prstGeom prst="rect">
            <a:avLst/>
          </a:prstGeom>
          <a:noFill/>
        </p:spPr>
      </p:pic>
      <p:pic>
        <p:nvPicPr>
          <p:cNvPr id="4100" name="Picture 4" descr="C:\Temp\Dočasné soubory Internetu\Content.IE5\44BTR92M\MP9004226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789040"/>
            <a:ext cx="2969966" cy="2002407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1187624" y="3140968"/>
            <a:ext cx="2880320" cy="55436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food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067944" y="1844824"/>
            <a:ext cx="2138536" cy="1188712"/>
          </a:xfrm>
          <a:prstGeom prst="wedgeEllipseCallout">
            <a:avLst>
              <a:gd name="adj1" fmla="val 96006"/>
              <a:gd name="adj2" fmla="val 17251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A </a:t>
            </a:r>
            <a:r>
              <a:rPr lang="cs-CZ" b="1" dirty="0" err="1" smtClean="0"/>
              <a:t>mechanic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mechanic</a:t>
            </a:r>
            <a:endParaRPr lang="cs-CZ" sz="2400" dirty="0" smtClean="0"/>
          </a:p>
          <a:p>
            <a:pPr>
              <a:buNone/>
            </a:pPr>
            <a:endParaRPr lang="cs-CZ" sz="2400" dirty="0"/>
          </a:p>
        </p:txBody>
      </p:sp>
      <p:pic>
        <p:nvPicPr>
          <p:cNvPr id="5122" name="Picture 2" descr="C:\Temp\Dočasné soubory Internetu\Content.IE5\44BTR92M\MC90044173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518168"/>
            <a:ext cx="2448272" cy="2448272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1115616" y="3068960"/>
            <a:ext cx="2592288" cy="55436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car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5124" name="Picture 4" descr="C:\Temp\Dočasné soubory Internetu\Content.IE5\DHQMYV7H\MM90029707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356992"/>
            <a:ext cx="2847940" cy="2251860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>
            <a:off x="3851920" y="1844824"/>
            <a:ext cx="2642592" cy="1116704"/>
          </a:xfrm>
          <a:prstGeom prst="wedgeEllipseCallout">
            <a:avLst>
              <a:gd name="adj1" fmla="val 84466"/>
              <a:gd name="adj2" fmla="val 190081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</a:t>
            </a:r>
            <a:r>
              <a:rPr lang="cs-CZ" sz="2400" dirty="0" err="1" smtClean="0">
                <a:solidFill>
                  <a:schemeClr val="tx1"/>
                </a:solidFill>
              </a:rPr>
              <a:t>am</a:t>
            </a:r>
            <a:r>
              <a:rPr lang="cs-CZ" sz="2400" dirty="0" smtClean="0">
                <a:solidFill>
                  <a:schemeClr val="tx1"/>
                </a:solidFill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</a:rPr>
              <a:t>mechanic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mechanic</a:t>
            </a:r>
            <a:endParaRPr lang="cs-CZ" sz="2400" dirty="0" smtClean="0"/>
          </a:p>
          <a:p>
            <a:pPr>
              <a:buNone/>
            </a:pPr>
            <a:endParaRPr lang="cs-CZ" sz="2400" dirty="0"/>
          </a:p>
        </p:txBody>
      </p:sp>
      <p:pic>
        <p:nvPicPr>
          <p:cNvPr id="5122" name="Picture 2" descr="C:\Temp\Dočasné soubory Internetu\Content.IE5\44BTR92M\MC90044173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518168"/>
            <a:ext cx="2448272" cy="2448272"/>
          </a:xfrm>
          <a:prstGeom prst="rect">
            <a:avLst/>
          </a:prstGeom>
          <a:noFill/>
        </p:spPr>
      </p:pic>
      <p:sp>
        <p:nvSpPr>
          <p:cNvPr id="7" name="Zaoblený obdélník 6"/>
          <p:cNvSpPr/>
          <p:nvPr/>
        </p:nvSpPr>
        <p:spPr>
          <a:xfrm>
            <a:off x="1259632" y="2924944"/>
            <a:ext cx="2592288" cy="55436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car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5124" name="Picture 4" descr="C:\Temp\Dočasné soubory Internetu\Content.IE5\DHQMYV7H\MM90029707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356992"/>
            <a:ext cx="2847940" cy="2251860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>
            <a:off x="3851920" y="1844824"/>
            <a:ext cx="2642592" cy="1116704"/>
          </a:xfrm>
          <a:prstGeom prst="wedgeEllipseCallout">
            <a:avLst>
              <a:gd name="adj1" fmla="val 84466"/>
              <a:gd name="adj2" fmla="val 190081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</a:t>
            </a:r>
            <a:r>
              <a:rPr lang="cs-CZ" sz="2400" dirty="0" err="1" smtClean="0">
                <a:solidFill>
                  <a:schemeClr val="tx1"/>
                </a:solidFill>
              </a:rPr>
              <a:t>am</a:t>
            </a:r>
            <a:r>
              <a:rPr lang="cs-CZ" sz="2400" dirty="0" smtClean="0">
                <a:solidFill>
                  <a:schemeClr val="tx1"/>
                </a:solidFill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</a:rPr>
              <a:t>mechanic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Match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/>
              <a:t>doctors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teacher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joiner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mechanic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 </a:t>
            </a:r>
            <a:r>
              <a:rPr lang="cs-CZ" sz="2400" dirty="0" err="1" smtClean="0"/>
              <a:t>cook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5" name="Šipka doleva 4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6" name="Picture 2" descr="C:\Temp\Dočasné soubory Internetu\Content.IE5\JU2LUQQP\MM9002951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772816"/>
            <a:ext cx="1440160" cy="1384769"/>
          </a:xfrm>
          <a:prstGeom prst="rect">
            <a:avLst/>
          </a:prstGeom>
          <a:noFill/>
        </p:spPr>
      </p:pic>
      <p:pic>
        <p:nvPicPr>
          <p:cNvPr id="7" name="Picture 4" descr="C:\Temp\Dočasné soubory Internetu\Content.IE5\DHQMYV7H\MM90032374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564904"/>
            <a:ext cx="1800200" cy="2085946"/>
          </a:xfrm>
          <a:prstGeom prst="rect">
            <a:avLst/>
          </a:prstGeom>
          <a:noFill/>
        </p:spPr>
      </p:pic>
      <p:pic>
        <p:nvPicPr>
          <p:cNvPr id="8" name="Picture 3" descr="C:\Temp\Dočasné soubory Internetu\Content.IE5\44BTR92M\MM90039578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149080"/>
            <a:ext cx="1800200" cy="1800200"/>
          </a:xfrm>
          <a:prstGeom prst="rect">
            <a:avLst/>
          </a:prstGeom>
          <a:noFill/>
        </p:spPr>
      </p:pic>
      <p:pic>
        <p:nvPicPr>
          <p:cNvPr id="9" name="Picture 6" descr="C:\Temp\Dočasné soubory Internetu\Content.IE5\DHQMYV7H\MM90029707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437112"/>
            <a:ext cx="1944216" cy="1696018"/>
          </a:xfrm>
          <a:prstGeom prst="rect">
            <a:avLst/>
          </a:prstGeom>
          <a:noFill/>
        </p:spPr>
      </p:pic>
      <p:pic>
        <p:nvPicPr>
          <p:cNvPr id="10" name="Picture 5" descr="C:\Temp\Dočasné soubory Internetu\Content.IE5\JU2LUQQP\MM9003370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1772816"/>
            <a:ext cx="1872208" cy="18022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Match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/>
              <a:t>wood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pupils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patiens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cars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food</a:t>
            </a:r>
            <a:endParaRPr lang="cs-CZ" sz="2400" dirty="0"/>
          </a:p>
        </p:txBody>
      </p:sp>
      <p:sp>
        <p:nvSpPr>
          <p:cNvPr id="5" name="Šipka doleva 4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6" name="Picture 2" descr="C:\Temp\Dočasné soubory Internetu\Content.IE5\JU2LUQQP\MM9002951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772816"/>
            <a:ext cx="1440160" cy="1384769"/>
          </a:xfrm>
          <a:prstGeom prst="rect">
            <a:avLst/>
          </a:prstGeom>
          <a:noFill/>
        </p:spPr>
      </p:pic>
      <p:pic>
        <p:nvPicPr>
          <p:cNvPr id="7" name="Picture 4" descr="C:\Temp\Dočasné soubory Internetu\Content.IE5\DHQMYV7H\MM90032374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564904"/>
            <a:ext cx="1800200" cy="2085946"/>
          </a:xfrm>
          <a:prstGeom prst="rect">
            <a:avLst/>
          </a:prstGeom>
          <a:noFill/>
        </p:spPr>
      </p:pic>
      <p:pic>
        <p:nvPicPr>
          <p:cNvPr id="8" name="Picture 3" descr="C:\Temp\Dočasné soubory Internetu\Content.IE5\44BTR92M\MM90039578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149080"/>
            <a:ext cx="1800200" cy="1800200"/>
          </a:xfrm>
          <a:prstGeom prst="rect">
            <a:avLst/>
          </a:prstGeom>
          <a:noFill/>
        </p:spPr>
      </p:pic>
      <p:pic>
        <p:nvPicPr>
          <p:cNvPr id="9" name="Picture 6" descr="C:\Temp\Dočasné soubory Internetu\Content.IE5\DHQMYV7H\MM90029707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437112"/>
            <a:ext cx="1944216" cy="1696018"/>
          </a:xfrm>
          <a:prstGeom prst="rect">
            <a:avLst/>
          </a:prstGeom>
          <a:noFill/>
        </p:spPr>
      </p:pic>
      <p:pic>
        <p:nvPicPr>
          <p:cNvPr id="10" name="Picture 5" descr="C:\Temp\Dočasné soubory Internetu\Content.IE5\JU2LUQQP\MM9003370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1772816"/>
            <a:ext cx="1872208" cy="18022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Translation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doctor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patiens in a </a:t>
            </a:r>
            <a:r>
              <a:rPr lang="cs-CZ" sz="2400" dirty="0" err="1" smtClean="0"/>
              <a:t>hospital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teacher</a:t>
            </a:r>
            <a:r>
              <a:rPr lang="cs-CZ" sz="2400" dirty="0" smtClean="0"/>
              <a:t> </a:t>
            </a:r>
            <a:r>
              <a:rPr lang="cs-CZ" sz="2400" dirty="0" err="1" smtClean="0"/>
              <a:t>teaches</a:t>
            </a:r>
            <a:r>
              <a:rPr lang="cs-CZ" sz="2400" dirty="0" smtClean="0"/>
              <a:t> </a:t>
            </a:r>
            <a:r>
              <a:rPr lang="cs-CZ" sz="2400" dirty="0" err="1" smtClean="0"/>
              <a:t>pupils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school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joiner</a:t>
            </a:r>
            <a:r>
              <a:rPr lang="cs-CZ" sz="2400" dirty="0" smtClean="0"/>
              <a:t> </a:t>
            </a:r>
            <a:r>
              <a:rPr lang="cs-CZ" sz="2400" dirty="0" err="1" smtClean="0"/>
              <a:t>works</a:t>
            </a:r>
            <a:r>
              <a:rPr lang="cs-CZ" sz="2400" dirty="0" smtClean="0"/>
              <a:t> in a </a:t>
            </a:r>
            <a:r>
              <a:rPr lang="cs-CZ" sz="2400" dirty="0" err="1" smtClean="0"/>
              <a:t>workroom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mechanic</a:t>
            </a:r>
            <a:r>
              <a:rPr lang="cs-CZ" sz="2400" dirty="0" smtClean="0"/>
              <a:t> </a:t>
            </a:r>
            <a:r>
              <a:rPr lang="cs-CZ" sz="2400" dirty="0" err="1" smtClean="0"/>
              <a:t>repairs</a:t>
            </a:r>
            <a:r>
              <a:rPr lang="cs-CZ" sz="2400" dirty="0" smtClean="0"/>
              <a:t> </a:t>
            </a:r>
            <a:r>
              <a:rPr lang="cs-CZ" sz="2400" dirty="0" err="1" smtClean="0"/>
              <a:t>cars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cook</a:t>
            </a:r>
            <a:r>
              <a:rPr lang="cs-CZ" sz="2400" dirty="0" smtClean="0"/>
              <a:t> </a:t>
            </a:r>
            <a:r>
              <a:rPr lang="cs-CZ" sz="2400" dirty="0" err="1" smtClean="0"/>
              <a:t>cooks</a:t>
            </a:r>
            <a:r>
              <a:rPr lang="cs-CZ" sz="2400" dirty="0" smtClean="0"/>
              <a:t> in a </a:t>
            </a:r>
            <a:r>
              <a:rPr lang="cs-CZ" sz="2400" dirty="0" err="1" smtClean="0"/>
              <a:t>kitchen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Complete</a:t>
            </a:r>
            <a:r>
              <a:rPr lang="cs-CZ" b="1" dirty="0" smtClean="0"/>
              <a:t> </a:t>
            </a:r>
            <a:r>
              <a:rPr lang="cs-CZ" b="1" dirty="0" err="1" smtClean="0"/>
              <a:t>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doctor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patiens in ___________.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teacher</a:t>
            </a:r>
            <a:r>
              <a:rPr lang="cs-CZ" sz="2400" dirty="0" smtClean="0"/>
              <a:t> </a:t>
            </a:r>
            <a:r>
              <a:rPr lang="cs-CZ" sz="2400" dirty="0" err="1" smtClean="0"/>
              <a:t>teaches</a:t>
            </a:r>
            <a:r>
              <a:rPr lang="cs-CZ" sz="2400" dirty="0" smtClean="0"/>
              <a:t> </a:t>
            </a:r>
            <a:r>
              <a:rPr lang="cs-CZ" sz="2400" dirty="0" err="1" smtClean="0"/>
              <a:t>pupils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____________.</a:t>
            </a:r>
          </a:p>
          <a:p>
            <a:endParaRPr lang="cs-CZ" sz="2400" dirty="0" smtClean="0"/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joiner</a:t>
            </a:r>
            <a:r>
              <a:rPr lang="cs-CZ" sz="2400" dirty="0" smtClean="0"/>
              <a:t> </a:t>
            </a:r>
            <a:r>
              <a:rPr lang="cs-CZ" sz="2400" dirty="0" err="1" smtClean="0"/>
              <a:t>works</a:t>
            </a:r>
            <a:r>
              <a:rPr lang="cs-CZ" sz="2400" dirty="0" smtClean="0"/>
              <a:t> in a ___________.</a:t>
            </a:r>
          </a:p>
          <a:p>
            <a:endParaRPr lang="cs-CZ" sz="2400" dirty="0" smtClean="0"/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mechanic</a:t>
            </a:r>
            <a:r>
              <a:rPr lang="cs-CZ" sz="2400" dirty="0" smtClean="0"/>
              <a:t> </a:t>
            </a:r>
            <a:r>
              <a:rPr lang="cs-CZ" sz="2400" dirty="0" err="1" smtClean="0"/>
              <a:t>repairs</a:t>
            </a:r>
            <a:r>
              <a:rPr lang="cs-CZ" sz="2400" dirty="0" smtClean="0"/>
              <a:t> ___________.</a:t>
            </a:r>
          </a:p>
          <a:p>
            <a:endParaRPr lang="cs-CZ" sz="2400" dirty="0" smtClean="0"/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cook</a:t>
            </a:r>
            <a:r>
              <a:rPr lang="cs-CZ" sz="2400" dirty="0" smtClean="0"/>
              <a:t> </a:t>
            </a:r>
            <a:r>
              <a:rPr lang="cs-CZ" sz="2400" dirty="0" err="1" smtClean="0"/>
              <a:t>cooks</a:t>
            </a:r>
            <a:r>
              <a:rPr lang="cs-CZ" sz="2400" dirty="0" smtClean="0"/>
              <a:t> in a ___________.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6147" name="Picture 3" descr="C:\Temp\Dočasné soubory Internetu\Content.IE5\DHQMYV7H\MP9003992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1700808"/>
            <a:ext cx="888116" cy="1110416"/>
          </a:xfrm>
          <a:prstGeom prst="rect">
            <a:avLst/>
          </a:prstGeom>
          <a:noFill/>
        </p:spPr>
      </p:pic>
      <p:pic>
        <p:nvPicPr>
          <p:cNvPr id="6149" name="Picture 5" descr="C:\Temp\Dočasné soubory Internetu\Content.IE5\AHIPWXPW\MP9004394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013176"/>
            <a:ext cx="1469736" cy="978424"/>
          </a:xfrm>
          <a:prstGeom prst="rect">
            <a:avLst/>
          </a:prstGeom>
          <a:noFill/>
        </p:spPr>
      </p:pic>
      <p:pic>
        <p:nvPicPr>
          <p:cNvPr id="6150" name="Picture 6" descr="C:\Temp\Dočasné soubory Internetu\Content.IE5\DHQMYV7H\MP90043956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034239"/>
            <a:ext cx="1080120" cy="1617869"/>
          </a:xfrm>
          <a:prstGeom prst="rect">
            <a:avLst/>
          </a:prstGeom>
          <a:noFill/>
        </p:spPr>
      </p:pic>
      <p:pic>
        <p:nvPicPr>
          <p:cNvPr id="6151" name="Picture 7" descr="C:\Temp\Dočasné soubory Internetu\Content.IE5\JU2LUQQP\MC90035163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3284984"/>
            <a:ext cx="970085" cy="936104"/>
          </a:xfrm>
          <a:prstGeom prst="rect">
            <a:avLst/>
          </a:prstGeom>
          <a:noFill/>
        </p:spPr>
      </p:pic>
      <p:pic>
        <p:nvPicPr>
          <p:cNvPr id="12" name="Picture 8" descr="C:\Temp\Dočasné soubory Internetu\Content.IE5\DHQMYV7H\MP90041409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4869160"/>
            <a:ext cx="1196752" cy="1196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Zdroj </a:t>
            </a:r>
            <a:r>
              <a:rPr lang="cs-CZ" dirty="0" smtClean="0"/>
              <a:t>obrázků:</a:t>
            </a:r>
          </a:p>
          <a:p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/klipart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483</Words>
  <Application>Microsoft Office PowerPoint</Application>
  <PresentationFormat>Předvádění na obrazovce (4:3)</PresentationFormat>
  <Paragraphs>138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Povolání VY_32_INOVACE_2B_05 Číslo projektu: CZ.1.07/1.4.00/21.1101</vt:lpstr>
      <vt:lpstr>Prezentace aplikace PowerPoint</vt:lpstr>
      <vt:lpstr> Jobs  </vt:lpstr>
      <vt:lpstr>Jobs</vt:lpstr>
      <vt:lpstr>A doctor</vt:lpstr>
      <vt:lpstr>Do you remember?</vt:lpstr>
      <vt:lpstr>A teacher</vt:lpstr>
      <vt:lpstr>Do you remember?</vt:lpstr>
      <vt:lpstr>A joiner</vt:lpstr>
      <vt:lpstr>Do you remember?</vt:lpstr>
      <vt:lpstr>A cook</vt:lpstr>
      <vt:lpstr>Do you remember?</vt:lpstr>
      <vt:lpstr>A mechanic</vt:lpstr>
      <vt:lpstr>Do you remember?</vt:lpstr>
      <vt:lpstr>Match!</vt:lpstr>
      <vt:lpstr>Match!</vt:lpstr>
      <vt:lpstr>Translation</vt:lpstr>
      <vt:lpstr>Complete it!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Povolání VY_32_INOVACE_2B_05 Číslo projektu: CZ.1.07/1.4.00/21.1101</dc:title>
  <dc:creator>Iva</dc:creator>
  <cp:lastModifiedBy>uzivatel</cp:lastModifiedBy>
  <cp:revision>2</cp:revision>
  <dcterms:created xsi:type="dcterms:W3CDTF">2011-09-02T21:20:12Z</dcterms:created>
  <dcterms:modified xsi:type="dcterms:W3CDTF">2013-01-25T11:46:31Z</dcterms:modified>
</cp:coreProperties>
</file>