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7D90F-06C0-43D1-AC15-1E1EA5B1D21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994C8-642E-467B-A562-0B7170B4D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7D90F-06C0-43D1-AC15-1E1EA5B1D21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994C8-642E-467B-A562-0B7170B4D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7D90F-06C0-43D1-AC15-1E1EA5B1D21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994C8-642E-467B-A562-0B7170B4D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7D90F-06C0-43D1-AC15-1E1EA5B1D21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994C8-642E-467B-A562-0B7170B4D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7D90F-06C0-43D1-AC15-1E1EA5B1D21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994C8-642E-467B-A562-0B7170B4D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7D90F-06C0-43D1-AC15-1E1EA5B1D21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994C8-642E-467B-A562-0B7170B4D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7D90F-06C0-43D1-AC15-1E1EA5B1D21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994C8-642E-467B-A562-0B7170B4D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7D90F-06C0-43D1-AC15-1E1EA5B1D21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994C8-642E-467B-A562-0B7170B4D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7D90F-06C0-43D1-AC15-1E1EA5B1D21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994C8-642E-467B-A562-0B7170B4D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7D90F-06C0-43D1-AC15-1E1EA5B1D21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994C8-642E-467B-A562-0B7170B4D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7D90F-06C0-43D1-AC15-1E1EA5B1D21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994C8-642E-467B-A562-0B7170B4D1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7D90F-06C0-43D1-AC15-1E1EA5B1D21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994C8-642E-467B-A562-0B7170B4D1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…?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VY_32_INOVACE_2B_07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 smtClean="0"/>
              <a:t>Jazyk a jazyková 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385974"/>
              </p:ext>
            </p:extLst>
          </p:nvPr>
        </p:nvGraphicFramePr>
        <p:xfrm>
          <a:off x="518161" y="1052736"/>
          <a:ext cx="8280920" cy="548070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studují anglickou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vazbu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Can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I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have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…?“ (přehledný diagram se objeví po kliknutí myší na červené pole s otazníkem). Sledují použití této vazby pro objednávku v knihkupectví, kavárně, supermarketu a stánku se zmrzlinou. Žáci se na základě obrázku rozhodují pro správný anglický výraz, který patří do věty (elipsa se špatnou odpovědí zmizí, elipsa se správnou odpovědí změní barvu a zazní potlesk). Žáci vypracovávají doplňkové úkoly, které souvisí s tématem knihkupectví a kavárna (skrytým perem škrtají chybnou předložku, pracují s názvy nápojů – správné odpovědi se objeví po kliknutí myší na červené pole s otazníkem). Žáci na základě obrázku studují dialog mezi dívkou a prodejcem zmrzliny. Žáci se pak sami snaží tento dialog  reprodukovat a zapisují jej skrytým perem. Žáci skrytým perem doplňují chybějící slova do vět a překládají věty z anglického do českého jazyka.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5369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Anglický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</a:t>
            </a:r>
            <a:r>
              <a:rPr lang="cs-CZ" sz="8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…?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Can</a:t>
            </a:r>
            <a:r>
              <a:rPr lang="cs-CZ" b="1" dirty="0" smtClean="0"/>
              <a:t> I </a:t>
            </a:r>
            <a:r>
              <a:rPr lang="cs-CZ" b="1" dirty="0" err="1" smtClean="0"/>
              <a:t>have</a:t>
            </a:r>
            <a:r>
              <a:rPr lang="cs-CZ" b="1" dirty="0" smtClean="0"/>
              <a:t>…?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7200" dirty="0" err="1" smtClean="0">
                <a:solidFill>
                  <a:schemeClr val="tx1"/>
                </a:solidFill>
              </a:rPr>
              <a:t>Can</a:t>
            </a:r>
            <a:r>
              <a:rPr lang="cs-CZ" sz="7200" dirty="0" smtClean="0">
                <a:solidFill>
                  <a:schemeClr val="tx1"/>
                </a:solidFill>
              </a:rPr>
              <a:t> I </a:t>
            </a:r>
            <a:r>
              <a:rPr lang="cs-CZ" sz="7200" dirty="0" err="1" smtClean="0">
                <a:solidFill>
                  <a:schemeClr val="tx1"/>
                </a:solidFill>
              </a:rPr>
              <a:t>have</a:t>
            </a:r>
            <a:r>
              <a:rPr lang="cs-CZ" sz="7200" dirty="0" smtClean="0">
                <a:solidFill>
                  <a:schemeClr val="tx1"/>
                </a:solidFill>
              </a:rPr>
              <a:t>…?</a:t>
            </a:r>
            <a:endParaRPr lang="cs-CZ" sz="7200" dirty="0"/>
          </a:p>
        </p:txBody>
      </p:sp>
      <p:sp>
        <p:nvSpPr>
          <p:cNvPr id="10" name="Šipka dolů 9"/>
          <p:cNvSpPr/>
          <p:nvPr/>
        </p:nvSpPr>
        <p:spPr>
          <a:xfrm>
            <a:off x="2195736" y="3068960"/>
            <a:ext cx="484632" cy="978408"/>
          </a:xfrm>
          <a:prstGeom prst="downArrow">
            <a:avLst>
              <a:gd name="adj1" fmla="val 50000"/>
              <a:gd name="adj2" fmla="val 5219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3851920" y="3068960"/>
            <a:ext cx="484632" cy="978408"/>
          </a:xfrm>
          <a:prstGeom prst="downArrow">
            <a:avLst>
              <a:gd name="adj1" fmla="val 50000"/>
              <a:gd name="adj2" fmla="val 5219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5724128" y="3140968"/>
            <a:ext cx="484632" cy="978408"/>
          </a:xfrm>
          <a:prstGeom prst="downArrow">
            <a:avLst>
              <a:gd name="adj1" fmla="val 50000"/>
              <a:gd name="adj2" fmla="val 5219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475656" y="4437112"/>
            <a:ext cx="1656184" cy="62636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Mohu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563888" y="4437112"/>
            <a:ext cx="1656184" cy="62636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já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652120" y="4437112"/>
            <a:ext cx="1656184" cy="62636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mít?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Tlačítko akce: Nápověda 15">
            <a:hlinkClick r:id="" action="ppaction://noaction" highlightClick="1"/>
          </p:cNvPr>
          <p:cNvSpPr/>
          <p:nvPr/>
        </p:nvSpPr>
        <p:spPr>
          <a:xfrm>
            <a:off x="7956376" y="5517232"/>
            <a:ext cx="754384" cy="68237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In a </a:t>
            </a:r>
            <a:r>
              <a:rPr lang="cs-CZ" b="1" dirty="0" err="1" smtClean="0"/>
              <a:t>bookshop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In a </a:t>
            </a:r>
            <a:r>
              <a:rPr lang="cs-CZ" sz="2000" dirty="0" err="1" smtClean="0">
                <a:solidFill>
                  <a:schemeClr val="tx1"/>
                </a:solidFill>
              </a:rPr>
              <a:t>bookshop</a:t>
            </a: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4000" dirty="0" err="1" smtClean="0">
                <a:solidFill>
                  <a:schemeClr val="tx1"/>
                </a:solidFill>
              </a:rPr>
              <a:t>Can</a:t>
            </a:r>
            <a:r>
              <a:rPr lang="cs-CZ" sz="4000" dirty="0" smtClean="0">
                <a:solidFill>
                  <a:schemeClr val="tx1"/>
                </a:solidFill>
              </a:rPr>
              <a:t> I </a:t>
            </a:r>
            <a:r>
              <a:rPr lang="cs-CZ" sz="4000" dirty="0" err="1" smtClean="0">
                <a:solidFill>
                  <a:schemeClr val="tx1"/>
                </a:solidFill>
              </a:rPr>
              <a:t>have</a:t>
            </a:r>
            <a:r>
              <a:rPr lang="cs-CZ" sz="4000" dirty="0" smtClean="0">
                <a:solidFill>
                  <a:schemeClr val="tx1"/>
                </a:solidFill>
              </a:rPr>
              <a:t> a		, </a:t>
            </a:r>
            <a:r>
              <a:rPr lang="cs-CZ" sz="4000" dirty="0" err="1" smtClean="0">
                <a:solidFill>
                  <a:schemeClr val="tx1"/>
                </a:solidFill>
              </a:rPr>
              <a:t>please</a:t>
            </a:r>
            <a:r>
              <a:rPr lang="cs-CZ" sz="4000" dirty="0" smtClean="0">
                <a:solidFill>
                  <a:schemeClr val="tx1"/>
                </a:solidFill>
              </a:rPr>
              <a:t>?	</a:t>
            </a:r>
          </a:p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			 </a:t>
            </a:r>
            <a:endParaRPr lang="cs-CZ" sz="4000" dirty="0"/>
          </a:p>
        </p:txBody>
      </p:sp>
      <p:pic>
        <p:nvPicPr>
          <p:cNvPr id="1026" name="Picture 2" descr="C:\Temp\Dočasné soubory Internetu\Content.IE5\44BTR92M\MC9002311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628800"/>
            <a:ext cx="3168352" cy="2515275"/>
          </a:xfrm>
          <a:prstGeom prst="rect">
            <a:avLst/>
          </a:prstGeom>
          <a:noFill/>
        </p:spPr>
      </p:pic>
      <p:pic>
        <p:nvPicPr>
          <p:cNvPr id="1027" name="Picture 3" descr="C:\Temp\Dočasné soubory Internetu\Content.IE5\44BTR92M\MC90044173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789040"/>
            <a:ext cx="1385312" cy="1385312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1259632" y="4941168"/>
            <a:ext cx="2160240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err="1" smtClean="0">
                <a:solidFill>
                  <a:schemeClr val="tx1"/>
                </a:solidFill>
              </a:rPr>
              <a:t>book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148064" y="4941168"/>
            <a:ext cx="2160240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an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apple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ED23C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Books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err="1" smtClean="0">
                <a:solidFill>
                  <a:schemeClr val="tx1"/>
                </a:solidFill>
              </a:rPr>
              <a:t>Books</a:t>
            </a:r>
            <a:r>
              <a:rPr lang="cs-CZ" sz="1800" dirty="0" smtClean="0">
                <a:solidFill>
                  <a:schemeClr val="tx1"/>
                </a:solidFill>
              </a:rPr>
              <a:t>. On </a:t>
            </a:r>
            <a:r>
              <a:rPr lang="cs-CZ" sz="1800" dirty="0" err="1" smtClean="0">
                <a:solidFill>
                  <a:schemeClr val="tx1"/>
                </a:solidFill>
              </a:rPr>
              <a:t>or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</a:rPr>
              <a:t>under</a:t>
            </a:r>
            <a:r>
              <a:rPr lang="cs-CZ" sz="1800" dirty="0" smtClean="0">
                <a:solidFill>
                  <a:schemeClr val="tx1"/>
                </a:solidFill>
              </a:rPr>
              <a:t>?</a:t>
            </a: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girl </a:t>
            </a:r>
            <a:r>
              <a:rPr lang="cs-CZ" sz="2000" dirty="0" err="1" smtClean="0">
                <a:solidFill>
                  <a:schemeClr val="tx1"/>
                </a:solidFill>
              </a:rPr>
              <a:t>is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on/</a:t>
            </a:r>
            <a:r>
              <a:rPr lang="cs-CZ" sz="2000" b="1" dirty="0" err="1" smtClean="0">
                <a:solidFill>
                  <a:schemeClr val="tx1"/>
                </a:solidFill>
              </a:rPr>
              <a:t>under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books</a:t>
            </a:r>
            <a:r>
              <a:rPr lang="cs-CZ" sz="2000" dirty="0" smtClean="0">
                <a:solidFill>
                  <a:schemeClr val="tx1"/>
                </a:solidFill>
              </a:rPr>
              <a:t>. 	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boy </a:t>
            </a:r>
            <a:r>
              <a:rPr lang="cs-CZ" sz="2000" dirty="0" err="1" smtClean="0">
                <a:solidFill>
                  <a:schemeClr val="tx1"/>
                </a:solidFill>
              </a:rPr>
              <a:t>is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on/</a:t>
            </a:r>
            <a:r>
              <a:rPr lang="cs-CZ" sz="2000" b="1" dirty="0" err="1" smtClean="0">
                <a:solidFill>
                  <a:schemeClr val="tx1"/>
                </a:solidFill>
              </a:rPr>
              <a:t>under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books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>
              <a:buNone/>
            </a:pPr>
            <a:endParaRPr lang="cs-CZ" sz="1800" dirty="0"/>
          </a:p>
        </p:txBody>
      </p:sp>
      <p:pic>
        <p:nvPicPr>
          <p:cNvPr id="2050" name="Picture 2" descr="C:\Temp\Dočasné soubory Internetu\Content.IE5\AHIPWXPW\MM91000108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564904"/>
            <a:ext cx="2088232" cy="2386550"/>
          </a:xfrm>
          <a:prstGeom prst="rect">
            <a:avLst/>
          </a:prstGeom>
          <a:noFill/>
        </p:spPr>
      </p:pic>
      <p:pic>
        <p:nvPicPr>
          <p:cNvPr id="2051" name="Picture 3" descr="C:\Temp\Dočasné soubory Internetu\Content.IE5\JU2LUQQP\MM91000107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564904"/>
            <a:ext cx="2664296" cy="2283683"/>
          </a:xfrm>
          <a:prstGeom prst="rect">
            <a:avLst/>
          </a:prstGeom>
          <a:noFill/>
        </p:spPr>
      </p:pic>
      <p:sp>
        <p:nvSpPr>
          <p:cNvPr id="6" name="Veselý obličej 5"/>
          <p:cNvSpPr/>
          <p:nvPr/>
        </p:nvSpPr>
        <p:spPr>
          <a:xfrm>
            <a:off x="3923928" y="2852936"/>
            <a:ext cx="914400" cy="9144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Klik!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0" dur="5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In a </a:t>
            </a:r>
            <a:r>
              <a:rPr lang="cs-CZ" b="1" dirty="0" err="1" smtClean="0"/>
              <a:t>coffee</a:t>
            </a:r>
            <a:r>
              <a:rPr lang="cs-CZ" b="1" dirty="0" smtClean="0"/>
              <a:t> </a:t>
            </a:r>
            <a:r>
              <a:rPr lang="cs-CZ" b="1" dirty="0" err="1" smtClean="0"/>
              <a:t>shop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In a </a:t>
            </a:r>
            <a:r>
              <a:rPr lang="cs-CZ" sz="2000" dirty="0" err="1" smtClean="0">
                <a:solidFill>
                  <a:schemeClr val="tx1"/>
                </a:solidFill>
              </a:rPr>
              <a:t>coffee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shop</a:t>
            </a: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4000" dirty="0" err="1" smtClean="0">
                <a:solidFill>
                  <a:schemeClr val="tx1"/>
                </a:solidFill>
              </a:rPr>
              <a:t>Can</a:t>
            </a:r>
            <a:r>
              <a:rPr lang="cs-CZ" sz="4000" dirty="0" smtClean="0">
                <a:solidFill>
                  <a:schemeClr val="tx1"/>
                </a:solidFill>
              </a:rPr>
              <a:t> I </a:t>
            </a:r>
            <a:r>
              <a:rPr lang="cs-CZ" sz="4000" dirty="0" err="1" smtClean="0">
                <a:solidFill>
                  <a:schemeClr val="tx1"/>
                </a:solidFill>
              </a:rPr>
              <a:t>have</a:t>
            </a:r>
            <a:r>
              <a:rPr lang="cs-CZ" sz="4000" dirty="0" smtClean="0">
                <a:solidFill>
                  <a:schemeClr val="tx1"/>
                </a:solidFill>
              </a:rPr>
              <a:t> 		, </a:t>
            </a:r>
            <a:r>
              <a:rPr lang="cs-CZ" sz="4000" dirty="0" err="1" smtClean="0">
                <a:solidFill>
                  <a:schemeClr val="tx1"/>
                </a:solidFill>
              </a:rPr>
              <a:t>please</a:t>
            </a:r>
            <a:r>
              <a:rPr lang="cs-CZ" sz="4000" dirty="0" smtClean="0">
                <a:solidFill>
                  <a:schemeClr val="tx1"/>
                </a:solidFill>
              </a:rPr>
              <a:t>?	</a:t>
            </a:r>
          </a:p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			 </a:t>
            </a:r>
            <a:endParaRPr lang="cs-CZ" sz="4000" dirty="0"/>
          </a:p>
        </p:txBody>
      </p:sp>
      <p:sp>
        <p:nvSpPr>
          <p:cNvPr id="9" name="Elipsa 8"/>
          <p:cNvSpPr/>
          <p:nvPr/>
        </p:nvSpPr>
        <p:spPr>
          <a:xfrm>
            <a:off x="1259632" y="4941168"/>
            <a:ext cx="2160240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coffee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148064" y="4941168"/>
            <a:ext cx="2160240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tea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6" name="Picture 4" descr="C:\Temp\Dočasné soubory Internetu\Content.IE5\JU2LUQQP\MP9003862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628800"/>
            <a:ext cx="3945632" cy="2623845"/>
          </a:xfrm>
          <a:prstGeom prst="rect">
            <a:avLst/>
          </a:prstGeom>
          <a:noFill/>
        </p:spPr>
      </p:pic>
      <p:pic>
        <p:nvPicPr>
          <p:cNvPr id="3077" name="Picture 5" descr="C:\Temp\Dočasné soubory Internetu\Content.IE5\AHIPWXPW\MP90042311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4077072"/>
            <a:ext cx="908720" cy="9087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ED23C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In a </a:t>
            </a:r>
            <a:r>
              <a:rPr lang="cs-CZ" b="1" dirty="0" err="1" smtClean="0"/>
              <a:t>coffee</a:t>
            </a:r>
            <a:r>
              <a:rPr lang="cs-CZ" b="1" dirty="0" smtClean="0"/>
              <a:t> </a:t>
            </a:r>
            <a:r>
              <a:rPr lang="cs-CZ" b="1" dirty="0" err="1" smtClean="0"/>
              <a:t>shop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>
                <a:solidFill>
                  <a:schemeClr val="tx1"/>
                </a:solidFill>
              </a:rPr>
              <a:t>Coffee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tea</a:t>
            </a:r>
            <a:endParaRPr lang="cs-CZ" sz="24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___________________________________________________</a:t>
            </a:r>
          </a:p>
          <a:p>
            <a:pPr>
              <a:buNone/>
            </a:pPr>
            <a:r>
              <a:rPr lang="cs-CZ" sz="2400" dirty="0" err="1" smtClean="0">
                <a:solidFill>
                  <a:schemeClr val="tx1"/>
                </a:solidFill>
              </a:rPr>
              <a:t>Check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it</a:t>
            </a:r>
            <a:r>
              <a:rPr lang="cs-CZ" sz="2400" dirty="0" smtClean="0">
                <a:solidFill>
                  <a:schemeClr val="tx1"/>
                </a:solidFill>
              </a:rPr>
              <a:t>!</a:t>
            </a:r>
          </a:p>
        </p:txBody>
      </p:sp>
      <p:pic>
        <p:nvPicPr>
          <p:cNvPr id="4098" name="Picture 2" descr="C:\Temp\Dočasné soubory Internetu\Content.IE5\JU2LUQQP\MC9004418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132856"/>
            <a:ext cx="1455855" cy="1575719"/>
          </a:xfrm>
          <a:prstGeom prst="rect">
            <a:avLst/>
          </a:prstGeom>
          <a:noFill/>
        </p:spPr>
      </p:pic>
      <p:pic>
        <p:nvPicPr>
          <p:cNvPr id="4099" name="Picture 3" descr="C:\Temp\Dočasné soubory Internetu\Content.IE5\44BTR92M\MP9004486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348880"/>
            <a:ext cx="1728192" cy="1296144"/>
          </a:xfrm>
          <a:prstGeom prst="rect">
            <a:avLst/>
          </a:prstGeom>
          <a:noFill/>
        </p:spPr>
      </p:pic>
      <p:pic>
        <p:nvPicPr>
          <p:cNvPr id="4101" name="Picture 5" descr="C:\Temp\Dočasné soubory Internetu\Content.IE5\AHIPWXPW\MP90038672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2348880"/>
            <a:ext cx="1828800" cy="1304544"/>
          </a:xfrm>
          <a:prstGeom prst="rect">
            <a:avLst/>
          </a:prstGeom>
          <a:noFill/>
        </p:spPr>
      </p:pic>
      <p:pic>
        <p:nvPicPr>
          <p:cNvPr id="4102" name="Picture 6" descr="C:\Temp\Dočasné soubory Internetu\Content.IE5\AHIPWXPW\MP90040221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1844824"/>
            <a:ext cx="726976" cy="484650"/>
          </a:xfrm>
          <a:prstGeom prst="rect">
            <a:avLst/>
          </a:prstGeom>
          <a:noFill/>
        </p:spPr>
      </p:pic>
      <p:pic>
        <p:nvPicPr>
          <p:cNvPr id="4103" name="Picture 7" descr="C:\Temp\Dočasné soubory Internetu\Content.IE5\44BTR92M\MP90042303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2348880"/>
            <a:ext cx="1340768" cy="1340768"/>
          </a:xfrm>
          <a:prstGeom prst="rect">
            <a:avLst/>
          </a:prstGeom>
          <a:noFill/>
        </p:spPr>
      </p:pic>
      <p:sp>
        <p:nvSpPr>
          <p:cNvPr id="10" name="Šipka doleva 9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11560" y="5157192"/>
            <a:ext cx="1584176" cy="55436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green </a:t>
            </a:r>
            <a:r>
              <a:rPr lang="cs-CZ" sz="2400" dirty="0" err="1" smtClean="0">
                <a:solidFill>
                  <a:schemeClr val="tx1"/>
                </a:solidFill>
              </a:rPr>
              <a:t>tea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699792" y="5157192"/>
            <a:ext cx="1584176" cy="55436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black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tea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092280" y="5085184"/>
            <a:ext cx="1584176" cy="55436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coffee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004048" y="5085184"/>
            <a:ext cx="1584176" cy="55436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fruit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tea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Tlačítko akce: Nápověda 16">
            <a:hlinkClick r:id="" action="ppaction://noaction" highlightClick="1"/>
          </p:cNvPr>
          <p:cNvSpPr/>
          <p:nvPr/>
        </p:nvSpPr>
        <p:spPr>
          <a:xfrm>
            <a:off x="1763688" y="4725144"/>
            <a:ext cx="360040" cy="28803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In a supermarket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In a supermarket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4000" dirty="0" err="1" smtClean="0">
                <a:solidFill>
                  <a:schemeClr val="tx1"/>
                </a:solidFill>
              </a:rPr>
              <a:t>Can</a:t>
            </a:r>
            <a:r>
              <a:rPr lang="cs-CZ" sz="4000" dirty="0" smtClean="0">
                <a:solidFill>
                  <a:schemeClr val="tx1"/>
                </a:solidFill>
              </a:rPr>
              <a:t> I </a:t>
            </a:r>
            <a:r>
              <a:rPr lang="cs-CZ" sz="4000" dirty="0" err="1" smtClean="0">
                <a:solidFill>
                  <a:schemeClr val="tx1"/>
                </a:solidFill>
              </a:rPr>
              <a:t>have</a:t>
            </a:r>
            <a:r>
              <a:rPr lang="cs-CZ" sz="4000" dirty="0" smtClean="0">
                <a:solidFill>
                  <a:schemeClr val="tx1"/>
                </a:solidFill>
              </a:rPr>
              <a:t> 			, </a:t>
            </a:r>
            <a:r>
              <a:rPr lang="cs-CZ" sz="4000" dirty="0" err="1" smtClean="0">
                <a:solidFill>
                  <a:schemeClr val="tx1"/>
                </a:solidFill>
              </a:rPr>
              <a:t>please</a:t>
            </a:r>
            <a:r>
              <a:rPr lang="cs-CZ" sz="4000" dirty="0" smtClean="0">
                <a:solidFill>
                  <a:schemeClr val="tx1"/>
                </a:solidFill>
              </a:rPr>
              <a:t>?	</a:t>
            </a:r>
          </a:p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			 </a:t>
            </a:r>
            <a:endParaRPr lang="cs-CZ" sz="4000" dirty="0"/>
          </a:p>
        </p:txBody>
      </p:sp>
      <p:sp>
        <p:nvSpPr>
          <p:cNvPr id="9" name="Elipsa 8"/>
          <p:cNvSpPr/>
          <p:nvPr/>
        </p:nvSpPr>
        <p:spPr>
          <a:xfrm>
            <a:off x="5148064" y="5085184"/>
            <a:ext cx="2160240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chocolate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899592" y="5013176"/>
            <a:ext cx="2160240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bread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Temp\Dočasné soubory Internetu\Content.IE5\AHIPWXPW\MC9000570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700808"/>
            <a:ext cx="2376264" cy="2516192"/>
          </a:xfrm>
          <a:prstGeom prst="rect">
            <a:avLst/>
          </a:prstGeom>
          <a:noFill/>
        </p:spPr>
      </p:pic>
      <p:pic>
        <p:nvPicPr>
          <p:cNvPr id="5123" name="Picture 3" descr="C:\Temp\Dočasné soubory Internetu\Content.IE5\JU2LUQQP\MP90044835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4077072"/>
            <a:ext cx="1512168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ED23C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Chocolate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vanilla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Ice</a:t>
            </a:r>
            <a:r>
              <a:rPr lang="cs-CZ" sz="2400" dirty="0" smtClean="0"/>
              <a:t> </a:t>
            </a:r>
            <a:r>
              <a:rPr lang="cs-CZ" sz="2400" dirty="0" err="1" smtClean="0"/>
              <a:t>cream</a:t>
            </a:r>
            <a:endParaRPr lang="cs-CZ" sz="2400" dirty="0"/>
          </a:p>
        </p:txBody>
      </p:sp>
      <p:sp>
        <p:nvSpPr>
          <p:cNvPr id="7" name="Oválný popisek 6"/>
          <p:cNvSpPr/>
          <p:nvPr/>
        </p:nvSpPr>
        <p:spPr>
          <a:xfrm>
            <a:off x="5364088" y="1700808"/>
            <a:ext cx="2736304" cy="1368152"/>
          </a:xfrm>
          <a:prstGeom prst="wedgeEllipseCallout">
            <a:avLst>
              <a:gd name="adj1" fmla="val -85724"/>
              <a:gd name="adj2" fmla="val 81294"/>
            </a:avLst>
          </a:prstGeom>
          <a:solidFill>
            <a:srgbClr val="77D9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Yes</a:t>
            </a:r>
            <a:r>
              <a:rPr lang="cs-CZ" sz="2000" dirty="0" smtClean="0">
                <a:solidFill>
                  <a:schemeClr val="tx1"/>
                </a:solidFill>
              </a:rPr>
              <a:t>, </a:t>
            </a:r>
            <a:r>
              <a:rPr lang="cs-CZ" sz="2000" dirty="0" err="1" smtClean="0">
                <a:solidFill>
                  <a:schemeClr val="tx1"/>
                </a:solidFill>
              </a:rPr>
              <a:t>of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course</a:t>
            </a:r>
            <a:r>
              <a:rPr lang="cs-CZ" sz="2000" dirty="0" smtClean="0">
                <a:solidFill>
                  <a:schemeClr val="tx1"/>
                </a:solidFill>
              </a:rPr>
              <a:t>!</a:t>
            </a:r>
          </a:p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Chocolate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vanilla</a:t>
            </a:r>
            <a:r>
              <a:rPr lang="cs-CZ" sz="2000" dirty="0" smtClean="0">
                <a:solidFill>
                  <a:schemeClr val="tx1"/>
                </a:solidFill>
              </a:rPr>
              <a:t>?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Temp\Dočasné soubory Internetu\Content.IE5\44BTR92M\MM90030348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780928"/>
            <a:ext cx="2376264" cy="3168352"/>
          </a:xfrm>
          <a:prstGeom prst="rect">
            <a:avLst/>
          </a:prstGeom>
          <a:noFill/>
        </p:spPr>
      </p:pic>
      <p:sp>
        <p:nvSpPr>
          <p:cNvPr id="8" name="Oválný popisek 7"/>
          <p:cNvSpPr/>
          <p:nvPr/>
        </p:nvSpPr>
        <p:spPr>
          <a:xfrm>
            <a:off x="539552" y="2132856"/>
            <a:ext cx="2448272" cy="1296144"/>
          </a:xfrm>
          <a:prstGeom prst="wedgeEllipseCallout">
            <a:avLst>
              <a:gd name="adj1" fmla="val 70795"/>
              <a:gd name="adj2" fmla="val 140288"/>
            </a:avLst>
          </a:prstGeom>
          <a:solidFill>
            <a:srgbClr val="77D9F7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Can</a:t>
            </a:r>
            <a:r>
              <a:rPr lang="cs-CZ" sz="2000" dirty="0" smtClean="0">
                <a:solidFill>
                  <a:schemeClr val="tx1"/>
                </a:solidFill>
              </a:rPr>
              <a:t> I </a:t>
            </a:r>
            <a:r>
              <a:rPr lang="cs-CZ" sz="2000" dirty="0" err="1" smtClean="0">
                <a:solidFill>
                  <a:schemeClr val="tx1"/>
                </a:solidFill>
              </a:rPr>
              <a:t>have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an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ice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cream</a:t>
            </a:r>
            <a:r>
              <a:rPr lang="cs-CZ" sz="2000" dirty="0" smtClean="0">
                <a:solidFill>
                  <a:schemeClr val="tx1"/>
                </a:solidFill>
              </a:rPr>
              <a:t>, </a:t>
            </a:r>
            <a:r>
              <a:rPr lang="cs-CZ" sz="2000" dirty="0" err="1" smtClean="0">
                <a:solidFill>
                  <a:schemeClr val="tx1"/>
                </a:solidFill>
              </a:rPr>
              <a:t>please</a:t>
            </a:r>
            <a:r>
              <a:rPr lang="cs-CZ" sz="2000" dirty="0" smtClean="0">
                <a:solidFill>
                  <a:schemeClr val="tx1"/>
                </a:solidFill>
              </a:rPr>
              <a:t>?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How</a:t>
            </a:r>
            <a:r>
              <a:rPr lang="cs-CZ" b="1" dirty="0" smtClean="0"/>
              <a:t> much…?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Ice</a:t>
            </a:r>
            <a:r>
              <a:rPr lang="cs-CZ" sz="2400" dirty="0" smtClean="0"/>
              <a:t> </a:t>
            </a:r>
            <a:r>
              <a:rPr lang="cs-CZ" sz="2400" dirty="0" err="1" smtClean="0"/>
              <a:t>cream</a:t>
            </a:r>
            <a:endParaRPr lang="cs-CZ" sz="2400" dirty="0"/>
          </a:p>
        </p:txBody>
      </p:sp>
      <p:sp>
        <p:nvSpPr>
          <p:cNvPr id="7" name="Oválný popisek 6"/>
          <p:cNvSpPr/>
          <p:nvPr/>
        </p:nvSpPr>
        <p:spPr>
          <a:xfrm>
            <a:off x="5364088" y="1700808"/>
            <a:ext cx="2736304" cy="1368152"/>
          </a:xfrm>
          <a:prstGeom prst="wedgeEllipseCallout">
            <a:avLst>
              <a:gd name="adj1" fmla="val -85724"/>
              <a:gd name="adj2" fmla="val 81294"/>
            </a:avLst>
          </a:prstGeom>
          <a:solidFill>
            <a:srgbClr val="77D9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Two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pounds</a:t>
            </a:r>
            <a:r>
              <a:rPr lang="cs-CZ" sz="2000" dirty="0" smtClean="0">
                <a:solidFill>
                  <a:schemeClr val="tx1"/>
                </a:solidFill>
              </a:rPr>
              <a:t>, </a:t>
            </a:r>
            <a:r>
              <a:rPr lang="cs-CZ" sz="2000" dirty="0" err="1" smtClean="0">
                <a:solidFill>
                  <a:schemeClr val="tx1"/>
                </a:solidFill>
              </a:rPr>
              <a:t>please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Temp\Dočasné soubory Internetu\Content.IE5\44BTR92M\MM90030348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780928"/>
            <a:ext cx="2376264" cy="3168352"/>
          </a:xfrm>
          <a:prstGeom prst="rect">
            <a:avLst/>
          </a:prstGeom>
          <a:noFill/>
        </p:spPr>
      </p:pic>
      <p:sp>
        <p:nvSpPr>
          <p:cNvPr id="8" name="Oválný popisek 7"/>
          <p:cNvSpPr/>
          <p:nvPr/>
        </p:nvSpPr>
        <p:spPr>
          <a:xfrm>
            <a:off x="539552" y="2132856"/>
            <a:ext cx="2448272" cy="1296144"/>
          </a:xfrm>
          <a:prstGeom prst="wedgeEllipseCallout">
            <a:avLst>
              <a:gd name="adj1" fmla="val 70795"/>
              <a:gd name="adj2" fmla="val 140288"/>
            </a:avLst>
          </a:prstGeom>
          <a:solidFill>
            <a:srgbClr val="77D9F7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How</a:t>
            </a:r>
            <a:r>
              <a:rPr lang="cs-CZ" sz="2000" dirty="0" smtClean="0">
                <a:solidFill>
                  <a:schemeClr val="tx1"/>
                </a:solidFill>
              </a:rPr>
              <a:t> much </a:t>
            </a:r>
            <a:r>
              <a:rPr lang="cs-CZ" sz="2000" dirty="0" err="1" smtClean="0">
                <a:solidFill>
                  <a:schemeClr val="tx1"/>
                </a:solidFill>
              </a:rPr>
              <a:t>is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it</a:t>
            </a:r>
            <a:r>
              <a:rPr lang="cs-CZ" sz="2000" dirty="0" smtClean="0">
                <a:solidFill>
                  <a:schemeClr val="tx1"/>
                </a:solidFill>
              </a:rPr>
              <a:t>?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Thank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Ice</a:t>
            </a:r>
            <a:r>
              <a:rPr lang="cs-CZ" sz="2400" dirty="0" smtClean="0"/>
              <a:t> </a:t>
            </a:r>
            <a:r>
              <a:rPr lang="cs-CZ" sz="2400" dirty="0" err="1" smtClean="0"/>
              <a:t>cream</a:t>
            </a:r>
            <a:endParaRPr lang="cs-CZ" sz="2400" dirty="0"/>
          </a:p>
        </p:txBody>
      </p:sp>
      <p:sp>
        <p:nvSpPr>
          <p:cNvPr id="7" name="Oválný popisek 6"/>
          <p:cNvSpPr/>
          <p:nvPr/>
        </p:nvSpPr>
        <p:spPr>
          <a:xfrm>
            <a:off x="5364088" y="1700808"/>
            <a:ext cx="2736304" cy="1368152"/>
          </a:xfrm>
          <a:prstGeom prst="wedgeEllipseCallout">
            <a:avLst>
              <a:gd name="adj1" fmla="val -85724"/>
              <a:gd name="adj2" fmla="val 81294"/>
            </a:avLst>
          </a:prstGeom>
          <a:solidFill>
            <a:srgbClr val="77D9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You</a:t>
            </a:r>
            <a:r>
              <a:rPr lang="cs-CZ" sz="2000" dirty="0" smtClean="0">
                <a:solidFill>
                  <a:schemeClr val="tx1"/>
                </a:solidFill>
              </a:rPr>
              <a:t> are </a:t>
            </a:r>
            <a:r>
              <a:rPr lang="cs-CZ" sz="2000" dirty="0" err="1" smtClean="0">
                <a:solidFill>
                  <a:schemeClr val="tx1"/>
                </a:solidFill>
              </a:rPr>
              <a:t>welcome</a:t>
            </a:r>
            <a:r>
              <a:rPr lang="cs-CZ" sz="2000" dirty="0" smtClean="0">
                <a:solidFill>
                  <a:schemeClr val="tx1"/>
                </a:solidFill>
              </a:rPr>
              <a:t>?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Temp\Dočasné soubory Internetu\Content.IE5\44BTR92M\MM90030348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780928"/>
            <a:ext cx="2376264" cy="3168352"/>
          </a:xfrm>
          <a:prstGeom prst="rect">
            <a:avLst/>
          </a:prstGeom>
          <a:noFill/>
        </p:spPr>
      </p:pic>
      <p:sp>
        <p:nvSpPr>
          <p:cNvPr id="8" name="Oválný popisek 7"/>
          <p:cNvSpPr/>
          <p:nvPr/>
        </p:nvSpPr>
        <p:spPr>
          <a:xfrm>
            <a:off x="611560" y="2132856"/>
            <a:ext cx="2448272" cy="1296144"/>
          </a:xfrm>
          <a:prstGeom prst="wedgeEllipseCallout">
            <a:avLst>
              <a:gd name="adj1" fmla="val 70795"/>
              <a:gd name="adj2" fmla="val 140288"/>
            </a:avLst>
          </a:prstGeom>
          <a:solidFill>
            <a:srgbClr val="77D9F7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Thank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you</a:t>
            </a:r>
            <a:r>
              <a:rPr lang="cs-CZ" sz="2000" dirty="0" smtClean="0">
                <a:solidFill>
                  <a:schemeClr val="tx1"/>
                </a:solidFill>
              </a:rPr>
              <a:t>!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remember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Ice</a:t>
            </a:r>
            <a:r>
              <a:rPr lang="cs-CZ" sz="2400" dirty="0" smtClean="0"/>
              <a:t> </a:t>
            </a:r>
            <a:r>
              <a:rPr lang="cs-CZ" sz="2400" dirty="0" err="1" smtClean="0"/>
              <a:t>cream</a:t>
            </a:r>
            <a:endParaRPr lang="cs-CZ" sz="2400" dirty="0"/>
          </a:p>
        </p:txBody>
      </p:sp>
      <p:sp>
        <p:nvSpPr>
          <p:cNvPr id="7" name="Oválný popisek 6"/>
          <p:cNvSpPr/>
          <p:nvPr/>
        </p:nvSpPr>
        <p:spPr>
          <a:xfrm>
            <a:off x="5364088" y="1700808"/>
            <a:ext cx="2736304" cy="1368152"/>
          </a:xfrm>
          <a:prstGeom prst="wedgeEllipseCallout">
            <a:avLst>
              <a:gd name="adj1" fmla="val -85724"/>
              <a:gd name="adj2" fmla="val 81294"/>
            </a:avLst>
          </a:prstGeom>
          <a:solidFill>
            <a:srgbClr val="77D9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Chocolate</a:t>
            </a:r>
            <a:r>
              <a:rPr lang="cs-CZ" sz="2000" dirty="0" smtClean="0">
                <a:solidFill>
                  <a:schemeClr val="tx1"/>
                </a:solidFill>
              </a:rPr>
              <a:t>………………………………………………………….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Temp\Dočasné soubory Internetu\Content.IE5\44BTR92M\MM90030348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780928"/>
            <a:ext cx="2376264" cy="3168352"/>
          </a:xfrm>
          <a:prstGeom prst="rect">
            <a:avLst/>
          </a:prstGeom>
          <a:noFill/>
        </p:spPr>
      </p:pic>
      <p:sp>
        <p:nvSpPr>
          <p:cNvPr id="8" name="Oválný popisek 7"/>
          <p:cNvSpPr/>
          <p:nvPr/>
        </p:nvSpPr>
        <p:spPr>
          <a:xfrm>
            <a:off x="539552" y="2132856"/>
            <a:ext cx="2448272" cy="1296144"/>
          </a:xfrm>
          <a:prstGeom prst="wedgeEllipseCallout">
            <a:avLst>
              <a:gd name="adj1" fmla="val 70795"/>
              <a:gd name="adj2" fmla="val 140288"/>
            </a:avLst>
          </a:prstGeom>
          <a:solidFill>
            <a:srgbClr val="77D9F7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Can</a:t>
            </a:r>
            <a:r>
              <a:rPr lang="cs-CZ" sz="2000" dirty="0" smtClean="0">
                <a:solidFill>
                  <a:schemeClr val="tx1"/>
                </a:solidFill>
              </a:rPr>
              <a:t>……………………………………………………….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Fruit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vegetables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000" dirty="0" err="1" smtClean="0">
                <a:solidFill>
                  <a:schemeClr val="tx1"/>
                </a:solidFill>
              </a:rPr>
              <a:t>Fruit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and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vegetables</a:t>
            </a: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4000" dirty="0" err="1" smtClean="0">
                <a:solidFill>
                  <a:schemeClr val="tx1"/>
                </a:solidFill>
              </a:rPr>
              <a:t>Can</a:t>
            </a:r>
            <a:r>
              <a:rPr lang="cs-CZ" sz="4000" dirty="0" smtClean="0">
                <a:solidFill>
                  <a:schemeClr val="tx1"/>
                </a:solidFill>
              </a:rPr>
              <a:t> I </a:t>
            </a:r>
            <a:r>
              <a:rPr lang="cs-CZ" sz="4000" dirty="0" err="1" smtClean="0">
                <a:solidFill>
                  <a:schemeClr val="tx1"/>
                </a:solidFill>
              </a:rPr>
              <a:t>have</a:t>
            </a:r>
            <a:r>
              <a:rPr lang="cs-CZ" sz="4000" dirty="0" smtClean="0">
                <a:solidFill>
                  <a:schemeClr val="tx1"/>
                </a:solidFill>
              </a:rPr>
              <a:t> 		, </a:t>
            </a:r>
            <a:r>
              <a:rPr lang="cs-CZ" sz="4000" dirty="0" err="1" smtClean="0">
                <a:solidFill>
                  <a:schemeClr val="tx1"/>
                </a:solidFill>
              </a:rPr>
              <a:t>please</a:t>
            </a:r>
            <a:r>
              <a:rPr lang="cs-CZ" sz="4000" dirty="0" smtClean="0">
                <a:solidFill>
                  <a:schemeClr val="tx1"/>
                </a:solidFill>
              </a:rPr>
              <a:t>?	</a:t>
            </a:r>
          </a:p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			 </a:t>
            </a:r>
            <a:endParaRPr lang="cs-CZ" sz="4000" dirty="0"/>
          </a:p>
        </p:txBody>
      </p:sp>
      <p:sp>
        <p:nvSpPr>
          <p:cNvPr id="9" name="Elipsa 8"/>
          <p:cNvSpPr/>
          <p:nvPr/>
        </p:nvSpPr>
        <p:spPr>
          <a:xfrm>
            <a:off x="1259632" y="4941168"/>
            <a:ext cx="2160240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an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apple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148064" y="4941168"/>
            <a:ext cx="2160240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 </a:t>
            </a:r>
            <a:r>
              <a:rPr lang="cs-CZ" sz="2800" dirty="0" err="1" smtClean="0">
                <a:solidFill>
                  <a:schemeClr val="tx1"/>
                </a:solidFill>
              </a:rPr>
              <a:t>pear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7171" name="Picture 3" descr="C:\Temp\Dočasné soubory Internetu\Content.IE5\44BTR92M\MP9004484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628800"/>
            <a:ext cx="2112235" cy="3168352"/>
          </a:xfrm>
          <a:prstGeom prst="rect">
            <a:avLst/>
          </a:prstGeom>
          <a:noFill/>
        </p:spPr>
      </p:pic>
      <p:pic>
        <p:nvPicPr>
          <p:cNvPr id="7172" name="Picture 4" descr="C:\Temp\Dočasné soubory Internetu\Content.IE5\DHQMYV7H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501008"/>
            <a:ext cx="1241296" cy="1241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ED23C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Can</a:t>
            </a:r>
            <a:r>
              <a:rPr lang="cs-CZ" b="1" dirty="0" smtClean="0"/>
              <a:t> I </a:t>
            </a:r>
            <a:r>
              <a:rPr lang="cs-CZ" b="1" dirty="0" err="1" smtClean="0"/>
              <a:t>have</a:t>
            </a:r>
            <a:r>
              <a:rPr lang="cs-CZ" b="1" dirty="0" smtClean="0"/>
              <a:t>…?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err="1" smtClean="0">
                <a:solidFill>
                  <a:schemeClr val="tx1"/>
                </a:solidFill>
              </a:rPr>
              <a:t>Fruit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and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vegetables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800" b="1" dirty="0" err="1" smtClean="0">
                <a:solidFill>
                  <a:schemeClr val="tx1"/>
                </a:solidFill>
              </a:rPr>
              <a:t>Read</a:t>
            </a:r>
            <a:r>
              <a:rPr lang="cs-CZ" sz="2800" b="1" dirty="0" smtClean="0">
                <a:solidFill>
                  <a:schemeClr val="tx1"/>
                </a:solidFill>
              </a:rPr>
              <a:t>!</a:t>
            </a:r>
          </a:p>
          <a:p>
            <a:r>
              <a:rPr lang="cs-CZ" sz="2800" dirty="0" err="1" smtClean="0">
                <a:solidFill>
                  <a:schemeClr val="tx1"/>
                </a:solidFill>
              </a:rPr>
              <a:t>Can</a:t>
            </a:r>
            <a:r>
              <a:rPr lang="cs-CZ" sz="2800" dirty="0" smtClean="0">
                <a:solidFill>
                  <a:schemeClr val="tx1"/>
                </a:solidFill>
              </a:rPr>
              <a:t> I </a:t>
            </a:r>
            <a:r>
              <a:rPr lang="cs-CZ" sz="2800" dirty="0" err="1" smtClean="0">
                <a:solidFill>
                  <a:schemeClr val="tx1"/>
                </a:solidFill>
              </a:rPr>
              <a:t>have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two</a:t>
            </a:r>
            <a:r>
              <a:rPr lang="cs-CZ" sz="2800" dirty="0" smtClean="0">
                <a:solidFill>
                  <a:schemeClr val="tx1"/>
                </a:solidFill>
              </a:rPr>
              <a:t>		</a:t>
            </a:r>
            <a:r>
              <a:rPr lang="cs-CZ" sz="2800" dirty="0" err="1" smtClean="0">
                <a:solidFill>
                  <a:schemeClr val="tx1"/>
                </a:solidFill>
              </a:rPr>
              <a:t>and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four</a:t>
            </a:r>
            <a:r>
              <a:rPr lang="cs-CZ" sz="2800" dirty="0" smtClean="0">
                <a:solidFill>
                  <a:schemeClr val="tx1"/>
                </a:solidFill>
              </a:rPr>
              <a:t>	</a:t>
            </a:r>
            <a:r>
              <a:rPr lang="cs-CZ" sz="2800" dirty="0" err="1" smtClean="0">
                <a:solidFill>
                  <a:schemeClr val="tx1"/>
                </a:solidFill>
              </a:rPr>
              <a:t>and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five</a:t>
            </a:r>
            <a:r>
              <a:rPr lang="cs-CZ" sz="2800" dirty="0" smtClean="0">
                <a:solidFill>
                  <a:schemeClr val="tx1"/>
                </a:solidFill>
              </a:rPr>
              <a:t> 		</a:t>
            </a:r>
          </a:p>
          <a:p>
            <a:pPr>
              <a:buNone/>
            </a:pP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twelve</a:t>
            </a:r>
            <a:r>
              <a:rPr lang="cs-CZ" sz="2800" dirty="0" smtClean="0"/>
              <a:t> 		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seven</a:t>
            </a:r>
            <a:r>
              <a:rPr lang="cs-CZ" sz="2800" dirty="0" smtClean="0"/>
              <a:t> 		</a:t>
            </a:r>
            <a:r>
              <a:rPr lang="cs-CZ" sz="2800" dirty="0" err="1" smtClean="0"/>
              <a:t>oranges</a:t>
            </a:r>
            <a:r>
              <a:rPr lang="cs-CZ" sz="2800" dirty="0" smtClean="0"/>
              <a:t>, </a:t>
            </a:r>
            <a:r>
              <a:rPr lang="cs-CZ" sz="2800" dirty="0" err="1" smtClean="0"/>
              <a:t>please</a:t>
            </a:r>
            <a:r>
              <a:rPr lang="cs-CZ" sz="2800" dirty="0" smtClean="0"/>
              <a:t>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dirty="0" err="1" smtClean="0"/>
              <a:t>Write</a:t>
            </a:r>
            <a:r>
              <a:rPr lang="cs-CZ" sz="2800" b="1" dirty="0" smtClean="0"/>
              <a:t>!</a:t>
            </a:r>
          </a:p>
          <a:p>
            <a:r>
              <a:rPr lang="cs-CZ" sz="2800" dirty="0" err="1" smtClean="0"/>
              <a:t>Can</a:t>
            </a:r>
            <a:r>
              <a:rPr lang="cs-CZ" sz="2800" dirty="0" smtClean="0"/>
              <a:t>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two</a:t>
            </a:r>
            <a:r>
              <a:rPr lang="cs-CZ" sz="2800" dirty="0" smtClean="0"/>
              <a:t> _______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four</a:t>
            </a:r>
            <a:r>
              <a:rPr lang="cs-CZ" sz="2800" dirty="0" smtClean="0"/>
              <a:t> ______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five</a:t>
            </a:r>
            <a:r>
              <a:rPr lang="cs-CZ" sz="2800" dirty="0" smtClean="0"/>
              <a:t> _______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twelve</a:t>
            </a:r>
            <a:r>
              <a:rPr lang="cs-CZ" sz="2800" dirty="0" smtClean="0"/>
              <a:t>________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seven</a:t>
            </a:r>
            <a:r>
              <a:rPr lang="cs-CZ" sz="2800" dirty="0" smtClean="0"/>
              <a:t> ________, </a:t>
            </a:r>
            <a:r>
              <a:rPr lang="cs-CZ" sz="2800" dirty="0" err="1" smtClean="0"/>
              <a:t>please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8194" name="Picture 2" descr="C:\Temp\Dočasné soubory Internetu\Content.IE5\44BTR92M\MP9004006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492896"/>
            <a:ext cx="816108" cy="1020384"/>
          </a:xfrm>
          <a:prstGeom prst="rect">
            <a:avLst/>
          </a:prstGeom>
          <a:noFill/>
        </p:spPr>
      </p:pic>
      <p:pic>
        <p:nvPicPr>
          <p:cNvPr id="8195" name="Picture 3" descr="C:\Temp\Dočasné soubory Internetu\Content.IE5\44BTR92M\MC90044178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492896"/>
            <a:ext cx="737240" cy="737240"/>
          </a:xfrm>
          <a:prstGeom prst="rect">
            <a:avLst/>
          </a:prstGeom>
          <a:noFill/>
        </p:spPr>
      </p:pic>
      <p:pic>
        <p:nvPicPr>
          <p:cNvPr id="8196" name="Picture 4" descr="C:\Temp\Dočasné soubory Internetu\Content.IE5\JU2LUQQP\MC9004417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2276872"/>
            <a:ext cx="1025272" cy="1025272"/>
          </a:xfrm>
          <a:prstGeom prst="rect">
            <a:avLst/>
          </a:prstGeom>
          <a:noFill/>
        </p:spPr>
      </p:pic>
      <p:pic>
        <p:nvPicPr>
          <p:cNvPr id="8197" name="Picture 5" descr="C:\Temp\Dočasné soubory Internetu\Content.IE5\AHIPWXPW\MP90040189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3212976"/>
            <a:ext cx="892290" cy="1115635"/>
          </a:xfrm>
          <a:prstGeom prst="rect">
            <a:avLst/>
          </a:prstGeom>
          <a:noFill/>
        </p:spPr>
      </p:pic>
      <p:pic>
        <p:nvPicPr>
          <p:cNvPr id="8198" name="Picture 6" descr="C:\Temp\Dočasné soubory Internetu\Content.IE5\44BTR92M\MC90044172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3140968"/>
            <a:ext cx="1097280" cy="1097280"/>
          </a:xfrm>
          <a:prstGeom prst="rect">
            <a:avLst/>
          </a:prstGeom>
          <a:noFill/>
        </p:spPr>
      </p:pic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Translation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0000"/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Can</a:t>
            </a:r>
            <a:r>
              <a:rPr lang="cs-CZ" sz="2400" dirty="0" smtClean="0"/>
              <a:t> 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book</a:t>
            </a:r>
            <a:r>
              <a:rPr lang="cs-CZ" sz="2400" dirty="0" smtClean="0"/>
              <a:t>, </a:t>
            </a:r>
            <a:r>
              <a:rPr lang="cs-CZ" sz="2400" dirty="0" err="1" smtClean="0"/>
              <a:t>please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Can</a:t>
            </a:r>
            <a:r>
              <a:rPr lang="cs-CZ" sz="2400" dirty="0" smtClean="0"/>
              <a:t> I </a:t>
            </a:r>
            <a:r>
              <a:rPr lang="cs-CZ" sz="2400" dirty="0" err="1" smtClean="0"/>
              <a:t>have</a:t>
            </a:r>
            <a:r>
              <a:rPr lang="cs-CZ" sz="2400" dirty="0" smtClean="0"/>
              <a:t> green </a:t>
            </a:r>
            <a:r>
              <a:rPr lang="cs-CZ" sz="2400" dirty="0" err="1" smtClean="0"/>
              <a:t>tea</a:t>
            </a:r>
            <a:r>
              <a:rPr lang="cs-CZ" sz="2400" dirty="0" smtClean="0"/>
              <a:t>, </a:t>
            </a:r>
            <a:r>
              <a:rPr lang="cs-CZ" sz="2400" dirty="0" err="1" smtClean="0"/>
              <a:t>please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Can</a:t>
            </a:r>
            <a:r>
              <a:rPr lang="cs-CZ" sz="2400" dirty="0" smtClean="0"/>
              <a:t> 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coffee</a:t>
            </a:r>
            <a:r>
              <a:rPr lang="cs-CZ" sz="2400" dirty="0" smtClean="0"/>
              <a:t>, </a:t>
            </a:r>
            <a:r>
              <a:rPr lang="cs-CZ" sz="2400" dirty="0" err="1" smtClean="0"/>
              <a:t>please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Can</a:t>
            </a:r>
            <a:r>
              <a:rPr lang="cs-CZ" sz="2400" dirty="0" smtClean="0"/>
              <a:t> 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four</a:t>
            </a:r>
            <a:r>
              <a:rPr lang="cs-CZ" sz="2400" dirty="0" smtClean="0"/>
              <a:t> </a:t>
            </a:r>
            <a:r>
              <a:rPr lang="cs-CZ" sz="2400" dirty="0" err="1" smtClean="0"/>
              <a:t>apples</a:t>
            </a:r>
            <a:r>
              <a:rPr lang="cs-CZ" sz="2400" dirty="0" smtClean="0"/>
              <a:t>, </a:t>
            </a:r>
            <a:r>
              <a:rPr lang="cs-CZ" sz="2400" dirty="0" err="1" smtClean="0"/>
              <a:t>please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Can</a:t>
            </a:r>
            <a:r>
              <a:rPr lang="cs-CZ" sz="2400" dirty="0" smtClean="0"/>
              <a:t> I </a:t>
            </a:r>
            <a:r>
              <a:rPr lang="cs-CZ" sz="2400" dirty="0" err="1" smtClean="0"/>
              <a:t>have</a:t>
            </a:r>
            <a:r>
              <a:rPr lang="cs-CZ" sz="2400" dirty="0" smtClean="0"/>
              <a:t> aspirin, </a:t>
            </a:r>
            <a:r>
              <a:rPr lang="cs-CZ" sz="2400" dirty="0" err="1" smtClean="0"/>
              <a:t>please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 </a:t>
            </a:r>
            <a:r>
              <a:rPr lang="cs-CZ" dirty="0" smtClean="0"/>
              <a:t>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518</Words>
  <Application>Microsoft Office PowerPoint</Application>
  <PresentationFormat>Předvádění na obrazovce (4:3)</PresentationFormat>
  <Paragraphs>172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Can I have…? VY_32_INOVACE_2B_07 Číslo projektu: CZ.1.07/1.4.00/21.1101</vt:lpstr>
      <vt:lpstr>Prezentace aplikace PowerPoint</vt:lpstr>
      <vt:lpstr>Can I have…?</vt:lpstr>
      <vt:lpstr>Can I have…?</vt:lpstr>
      <vt:lpstr>In a bookshop</vt:lpstr>
      <vt:lpstr>Books</vt:lpstr>
      <vt:lpstr>In a coffee shop</vt:lpstr>
      <vt:lpstr>In a coffee shop</vt:lpstr>
      <vt:lpstr>In a supermarket</vt:lpstr>
      <vt:lpstr>Chocolate or vanilla?</vt:lpstr>
      <vt:lpstr>How much…?</vt:lpstr>
      <vt:lpstr>Thank you!</vt:lpstr>
      <vt:lpstr>Do you remember?</vt:lpstr>
      <vt:lpstr>Fruit and vegetables</vt:lpstr>
      <vt:lpstr>Can I have…?</vt:lpstr>
      <vt:lpstr>Translation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Can I have…? VY_32_INOVACE_2B_07 Číslo projektu: CZ.1.07/1.4.00/21.1101</dc:title>
  <dc:creator>Iva</dc:creator>
  <cp:lastModifiedBy>uzivatel</cp:lastModifiedBy>
  <cp:revision>2</cp:revision>
  <dcterms:created xsi:type="dcterms:W3CDTF">2011-09-04T03:28:36Z</dcterms:created>
  <dcterms:modified xsi:type="dcterms:W3CDTF">2013-01-25T11:48:25Z</dcterms:modified>
</cp:coreProperties>
</file>