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9889B-251A-4385-BA39-0BECBFDDEF1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9781C-B72F-4625-95F1-E70628C6FA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9889B-251A-4385-BA39-0BECBFDDEF1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9781C-B72F-4625-95F1-E70628C6FA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9889B-251A-4385-BA39-0BECBFDDEF1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9781C-B72F-4625-95F1-E70628C6FA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9889B-251A-4385-BA39-0BECBFDDEF1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9781C-B72F-4625-95F1-E70628C6FA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9889B-251A-4385-BA39-0BECBFDDEF1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9781C-B72F-4625-95F1-E70628C6FA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9889B-251A-4385-BA39-0BECBFDDEF1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9781C-B72F-4625-95F1-E70628C6FA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9889B-251A-4385-BA39-0BECBFDDEF1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9781C-B72F-4625-95F1-E70628C6FA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9889B-251A-4385-BA39-0BECBFDDEF1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9781C-B72F-4625-95F1-E70628C6FA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9889B-251A-4385-BA39-0BECBFDDEF1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9781C-B72F-4625-95F1-E70628C6FA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9889B-251A-4385-BA39-0BECBFDDEF1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9781C-B72F-4625-95F1-E70628C6FA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9889B-251A-4385-BA39-0BECBFDDEF1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9781C-B72F-4625-95F1-E70628C6FA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59889B-251A-4385-BA39-0BECBFDDEF1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B9781C-B72F-4625-95F1-E70628C6FA4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gif"/><Relationship Id="rId5" Type="http://schemas.openxmlformats.org/officeDocument/2006/relationships/image" Target="../media/image25.jpeg"/><Relationship Id="rId4" Type="http://schemas.openxmlformats.org/officeDocument/2006/relationships/image" Target="../media/image24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Narozeniny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VY_32_INOVACE_2B_09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 smtClean="0"/>
              <a:t>Jazyk a jazyková 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1517840"/>
              </p:ext>
            </p:extLst>
          </p:nvPr>
        </p:nvGraphicFramePr>
        <p:xfrm>
          <a:off x="518161" y="847663"/>
          <a:ext cx="8280920" cy="576874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si prohlížejí obrázky a fotografie, které se týkají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tématu narozeniny. Studují vznik slova „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birthday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“. Kliknutím myší na červené pole s otazníkem se ve vyhrazeném prostoru objeví slovo „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birthday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“. Žáci se učí, jak do anglického jazyka přeložit frázi „Vše nejlepší!“. Po kliknutí myší na červené pole s otazníkem se objeví nápis „Happy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birthday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!“. Žáci pracují s otázkami „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How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old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are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you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? /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How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old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is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he?“. Své odpovědi zapisují skrytým perem (správné odpovědi se objeví po kliknutí myší na červené pole s otazníkem). Žáci překládají věty z anglického do českého jazyka a zapisují je skrytým perem. Žáci se věnují slovíčkům „a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cake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ballon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present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 a „a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flower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“. Skrytým  perem dopisují odpověď na otázku, který se týká počtu svíček na narozeninovém dortu. Svou odpověď si mohou zkontrolovat kliknutím myší a jednotlivá pole s čísly (pole se špatnou odpovědí zmizí, pole se správnou odpovědí za zvuku potlesku dolétne na vyhrazené místo). Žáci skrytým perem doplňují jednotlivá slovíčka do vyhrazeného prostoru. Pole s nápovědou se objeví po kliknutí myší na červené pole s otazníkem. V závěrečném cvičení žáci skrytým perem spojují anglické výrazy s příslušnými obrázky.</a:t>
                      </a:r>
                      <a:endParaRPr lang="cs-CZ" sz="11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Září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5884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Anglický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15 – 17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344293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solidFill>
            <a:srgbClr val="FFC000"/>
          </a:solidFill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Birthday</a:t>
            </a: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Temp\Dočasné soubory Internetu\Content.IE5\JU2LUQQP\MP90043111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2736304" cy="2468846"/>
          </a:xfrm>
          <a:prstGeom prst="rect">
            <a:avLst/>
          </a:prstGeom>
          <a:noFill/>
        </p:spPr>
      </p:pic>
      <p:pic>
        <p:nvPicPr>
          <p:cNvPr id="1030" name="Picture 6" descr="C:\Temp\Dočasné soubory Internetu\Content.IE5\JU2LUQQP\MC9004302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99938" y="2924944"/>
            <a:ext cx="2349358" cy="35209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Birth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birth</a:t>
            </a:r>
            <a:r>
              <a:rPr lang="cs-CZ" sz="4000" dirty="0" smtClean="0"/>
              <a:t>	= 	narození</a:t>
            </a:r>
          </a:p>
          <a:p>
            <a:endParaRPr lang="cs-CZ" sz="4000" dirty="0" smtClean="0"/>
          </a:p>
          <a:p>
            <a:r>
              <a:rPr lang="cs-CZ" sz="4000" dirty="0" err="1" smtClean="0"/>
              <a:t>day</a:t>
            </a:r>
            <a:r>
              <a:rPr lang="cs-CZ" sz="4000" dirty="0" smtClean="0"/>
              <a:t>	=	den</a:t>
            </a:r>
          </a:p>
          <a:p>
            <a:endParaRPr lang="cs-CZ" dirty="0" smtClean="0"/>
          </a:p>
          <a:p>
            <a:pPr>
              <a:buNone/>
            </a:pPr>
            <a:r>
              <a:rPr lang="cs-CZ" sz="4000" dirty="0" err="1" smtClean="0"/>
              <a:t>Birth</a:t>
            </a:r>
            <a:r>
              <a:rPr lang="cs-CZ" sz="4000" dirty="0" smtClean="0"/>
              <a:t> + </a:t>
            </a:r>
            <a:r>
              <a:rPr lang="cs-CZ" sz="4000" dirty="0" err="1" smtClean="0"/>
              <a:t>day</a:t>
            </a:r>
            <a:r>
              <a:rPr lang="cs-CZ" sz="4000" dirty="0" smtClean="0"/>
              <a:t> = ____________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 descr="C:\Program Files (x86)\Microsoft Office\MEDIA\CAGCAT10\j0295241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700808"/>
            <a:ext cx="1728192" cy="2555777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3491880" y="4005064"/>
            <a:ext cx="2664296" cy="9144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birthday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Šipka doleva 12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Happy </a:t>
            </a:r>
            <a:r>
              <a:rPr lang="cs-CZ" b="1" dirty="0" err="1" smtClean="0"/>
              <a:t>birthday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Vše nejlepší!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Temp\Dočasné soubory Internetu\Content.IE5\AHIPWXPW\MM91000110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844824"/>
            <a:ext cx="3168352" cy="42244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How</a:t>
            </a:r>
            <a:r>
              <a:rPr lang="cs-CZ" b="1" dirty="0" smtClean="0"/>
              <a:t> </a:t>
            </a:r>
            <a:r>
              <a:rPr lang="cs-CZ" b="1" dirty="0" err="1" smtClean="0"/>
              <a:t>old</a:t>
            </a:r>
            <a:r>
              <a:rPr lang="cs-CZ" b="1" dirty="0" smtClean="0"/>
              <a:t> are </a:t>
            </a:r>
            <a:r>
              <a:rPr lang="cs-CZ" b="1" dirty="0" err="1" smtClean="0"/>
              <a:t>you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How</a:t>
            </a:r>
            <a:r>
              <a:rPr lang="cs-CZ" sz="4000" dirty="0" smtClean="0"/>
              <a:t> </a:t>
            </a:r>
            <a:r>
              <a:rPr lang="cs-CZ" sz="4000" dirty="0" err="1" smtClean="0"/>
              <a:t>old</a:t>
            </a:r>
            <a:r>
              <a:rPr lang="cs-CZ" sz="4000" dirty="0" smtClean="0"/>
              <a:t> are </a:t>
            </a:r>
            <a:r>
              <a:rPr lang="cs-CZ" sz="4000" dirty="0" err="1" smtClean="0"/>
              <a:t>you</a:t>
            </a:r>
            <a:r>
              <a:rPr lang="cs-CZ" sz="4000" dirty="0" smtClean="0"/>
              <a:t>?</a:t>
            </a:r>
          </a:p>
          <a:p>
            <a:endParaRPr lang="cs-CZ" sz="4000" dirty="0" smtClean="0"/>
          </a:p>
          <a:p>
            <a:endParaRPr lang="cs-CZ" dirty="0" smtClean="0"/>
          </a:p>
          <a:p>
            <a:r>
              <a:rPr lang="cs-CZ" sz="4000" dirty="0" smtClean="0"/>
              <a:t>I </a:t>
            </a:r>
            <a:r>
              <a:rPr lang="cs-CZ" sz="4000" dirty="0" err="1" smtClean="0"/>
              <a:t>am</a:t>
            </a:r>
            <a:r>
              <a:rPr lang="cs-CZ" sz="4000" dirty="0" smtClean="0"/>
              <a:t> </a:t>
            </a:r>
            <a:r>
              <a:rPr lang="cs-CZ" sz="4000" dirty="0" err="1" smtClean="0"/>
              <a:t>six</a:t>
            </a:r>
            <a:r>
              <a:rPr lang="cs-CZ" sz="4000" dirty="0" smtClean="0"/>
              <a:t> </a:t>
            </a:r>
            <a:r>
              <a:rPr lang="cs-CZ" sz="4000" dirty="0" err="1" smtClean="0"/>
              <a:t>years</a:t>
            </a:r>
            <a:r>
              <a:rPr lang="cs-CZ" sz="4000" dirty="0" smtClean="0"/>
              <a:t> </a:t>
            </a:r>
            <a:r>
              <a:rPr lang="cs-CZ" sz="4000" dirty="0" err="1" smtClean="0"/>
              <a:t>old</a:t>
            </a:r>
            <a:r>
              <a:rPr lang="cs-CZ" sz="4000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55576" y="2420888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Kolik Ti je let?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4509120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Je mi šest!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Temp\Dočasné soubory Internetu\Content.IE5\44BTR92M\MP90040943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988840"/>
            <a:ext cx="2952328" cy="2952328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How</a:t>
            </a:r>
            <a:r>
              <a:rPr lang="cs-CZ" b="1" dirty="0" smtClean="0"/>
              <a:t> </a:t>
            </a:r>
            <a:r>
              <a:rPr lang="cs-CZ" b="1" dirty="0" err="1" smtClean="0"/>
              <a:t>old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he?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How</a:t>
            </a:r>
            <a:r>
              <a:rPr lang="cs-CZ" sz="4000" dirty="0" smtClean="0"/>
              <a:t> </a:t>
            </a:r>
            <a:r>
              <a:rPr lang="cs-CZ" sz="4000" dirty="0" err="1" smtClean="0"/>
              <a:t>old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he?</a:t>
            </a:r>
          </a:p>
          <a:p>
            <a:r>
              <a:rPr lang="cs-CZ" sz="4000" dirty="0" smtClean="0"/>
              <a:t> He </a:t>
            </a:r>
            <a:r>
              <a:rPr lang="cs-CZ" sz="4000" dirty="0" err="1" smtClean="0"/>
              <a:t>is</a:t>
            </a:r>
            <a:r>
              <a:rPr lang="cs-CZ" sz="4000" dirty="0" smtClean="0"/>
              <a:t> _______ </a:t>
            </a:r>
            <a:r>
              <a:rPr lang="cs-CZ" sz="4000" dirty="0" err="1" smtClean="0"/>
              <a:t>years</a:t>
            </a:r>
            <a:r>
              <a:rPr lang="cs-CZ" sz="4000" dirty="0" smtClean="0"/>
              <a:t> </a:t>
            </a:r>
            <a:r>
              <a:rPr lang="cs-CZ" sz="4000" dirty="0" err="1" smtClean="0"/>
              <a:t>old</a:t>
            </a:r>
            <a:r>
              <a:rPr lang="cs-CZ" sz="4000" dirty="0" smtClean="0"/>
              <a:t>!</a:t>
            </a:r>
          </a:p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on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cake</a:t>
            </a:r>
            <a:r>
              <a:rPr lang="cs-CZ" sz="4000" dirty="0" smtClean="0"/>
              <a:t>?</a:t>
            </a:r>
          </a:p>
          <a:p>
            <a:r>
              <a:rPr lang="cs-CZ" sz="4000" dirty="0" err="1" smtClean="0"/>
              <a:t>There</a:t>
            </a:r>
            <a:r>
              <a:rPr lang="cs-CZ" sz="4000" dirty="0" smtClean="0"/>
              <a:t> are </a:t>
            </a:r>
            <a:r>
              <a:rPr lang="cs-CZ" sz="4000" dirty="0" err="1" smtClean="0"/>
              <a:t>some</a:t>
            </a:r>
            <a:r>
              <a:rPr lang="cs-CZ" sz="4000" dirty="0" smtClean="0"/>
              <a:t> _______</a:t>
            </a:r>
          </a:p>
          <a:p>
            <a:pPr>
              <a:buNone/>
            </a:pPr>
            <a:r>
              <a:rPr lang="cs-CZ" sz="4000" dirty="0" err="1" smtClean="0"/>
              <a:t>and</a:t>
            </a:r>
            <a:r>
              <a:rPr lang="cs-CZ" sz="4000" dirty="0" smtClean="0"/>
              <a:t> </a:t>
            </a:r>
            <a:r>
              <a:rPr lang="cs-CZ" sz="4000" dirty="0" err="1" smtClean="0"/>
              <a:t>eight</a:t>
            </a:r>
            <a:r>
              <a:rPr lang="cs-CZ" sz="4000" dirty="0" smtClean="0"/>
              <a:t> _________.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4101" name="Picture 5" descr="C:\Temp\Dočasné soubory Internetu\Content.IE5\44BTR92M\MP9004277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1628800"/>
            <a:ext cx="2448272" cy="2448272"/>
          </a:xfrm>
          <a:prstGeom prst="rect">
            <a:avLst/>
          </a:prstGeom>
          <a:noFill/>
        </p:spPr>
      </p:pic>
      <p:sp>
        <p:nvSpPr>
          <p:cNvPr id="13" name="Zaoblený obdélník 12"/>
          <p:cNvSpPr/>
          <p:nvPr/>
        </p:nvSpPr>
        <p:spPr>
          <a:xfrm>
            <a:off x="2195736" y="2348880"/>
            <a:ext cx="1584176" cy="55436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eight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283968" y="3789040"/>
            <a:ext cx="1584176" cy="55436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cars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987824" y="4581128"/>
            <a:ext cx="1584176" cy="55436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candels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Translation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Happy </a:t>
            </a:r>
            <a:r>
              <a:rPr lang="cs-CZ" dirty="0" err="1" smtClean="0"/>
              <a:t>birthday</a:t>
            </a:r>
            <a:r>
              <a:rPr lang="cs-CZ" dirty="0" smtClean="0"/>
              <a:t>!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ten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Birthday</a:t>
            </a:r>
            <a:r>
              <a:rPr lang="cs-CZ" b="1" dirty="0" smtClean="0"/>
              <a:t> </a:t>
            </a:r>
            <a:r>
              <a:rPr lang="cs-CZ" b="1" dirty="0" err="1" smtClean="0"/>
              <a:t>cake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This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a </a:t>
            </a:r>
            <a:r>
              <a:rPr lang="cs-CZ" sz="4000" dirty="0" err="1" smtClean="0"/>
              <a:t>birthday</a:t>
            </a:r>
            <a:r>
              <a:rPr lang="cs-CZ" sz="4000" dirty="0" smtClean="0"/>
              <a:t> </a:t>
            </a:r>
            <a:r>
              <a:rPr lang="cs-CZ" sz="4000" dirty="0" err="1" smtClean="0"/>
              <a:t>cake</a:t>
            </a:r>
            <a:r>
              <a:rPr lang="cs-CZ" sz="4000" dirty="0" smtClean="0"/>
              <a:t>.</a:t>
            </a:r>
          </a:p>
          <a:p>
            <a:r>
              <a:rPr lang="cs-CZ" sz="4000" dirty="0" err="1" smtClean="0"/>
              <a:t>How</a:t>
            </a:r>
            <a:r>
              <a:rPr lang="cs-CZ" sz="4000" dirty="0" smtClean="0"/>
              <a:t> many </a:t>
            </a:r>
            <a:r>
              <a:rPr lang="cs-CZ" sz="4000" dirty="0" err="1" smtClean="0"/>
              <a:t>candels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are </a:t>
            </a:r>
            <a:r>
              <a:rPr lang="cs-CZ" sz="4000" dirty="0" err="1" smtClean="0"/>
              <a:t>there</a:t>
            </a:r>
            <a:r>
              <a:rPr lang="cs-CZ" sz="4000" dirty="0" smtClean="0"/>
              <a:t>?</a:t>
            </a:r>
          </a:p>
          <a:p>
            <a:r>
              <a:rPr lang="cs-CZ" sz="4000" i="1" dirty="0" err="1" smtClean="0"/>
              <a:t>There</a:t>
            </a:r>
            <a:r>
              <a:rPr lang="cs-CZ" sz="4000" i="1" dirty="0" smtClean="0"/>
              <a:t> are ____</a:t>
            </a:r>
            <a:r>
              <a:rPr lang="cs-CZ" sz="4000" i="1" dirty="0" err="1" smtClean="0"/>
              <a:t>candels</a:t>
            </a:r>
            <a:r>
              <a:rPr lang="cs-CZ" sz="4000" i="1" dirty="0" smtClean="0"/>
              <a:t>.</a:t>
            </a:r>
          </a:p>
          <a:p>
            <a:endParaRPr lang="cs-CZ" sz="4000" i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5122" name="Picture 2" descr="C:\Temp\Dočasné soubory Internetu\Content.IE5\AHIPWXPW\MP90042304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348880"/>
            <a:ext cx="2664296" cy="2664296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1187624" y="5085184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6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843808" y="5085184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7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572000" y="5085184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8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14" name="Zakřivená spojovací čára 13"/>
          <p:cNvCxnSpPr/>
          <p:nvPr/>
        </p:nvCxnSpPr>
        <p:spPr>
          <a:xfrm>
            <a:off x="4139952" y="2132856"/>
            <a:ext cx="2448272" cy="2304256"/>
          </a:xfrm>
          <a:prstGeom prst="curvedConnector3">
            <a:avLst>
              <a:gd name="adj1" fmla="val 50000"/>
            </a:avLst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1 -0.00069 C 0.01962 0.00486 0.00972 0.00232 0.04531 -0.00069 C 0.04844 -0.00509 0.05225 -0.00625 0.05573 -0.01018 C 0.0618 -0.01713 0.06875 -0.02407 0.07448 -0.03171 C 0.10139 -0.06759 0.12291 -0.11852 0.13021 -0.16829 C 0.12951 -0.19514 0.13021 -0.22222 0.12795 -0.24884 C 0.1276 -0.25278 0.11649 -0.27986 0.1151 -0.28287 C 0.09427 -0.32454 0.07621 -0.33819 0.04062 -0.35278 C 0.01875 -0.3618 0.03819 -0.35741 0.02083 -0.36041 C -0.01111 -0.35926 -0.00886 -0.36342 -0.02795 -0.35116 C -0.0283 -0.35046 -0.03368 -0.33935 -0.03368 -0.33727 C -0.03403 -0.32847 -0.03403 -0.31944 -0.03281 -0.31088 C -0.03038 -0.29653 -0.00625 -0.28935 0.00225 -0.28611 C 0.06649 -0.28727 0.05555 -0.28217 0.09305 -0.29699 C 0.10382 -0.30625 0.1118 -0.31551 0.11736 -0.33102 C 0.12899 -0.40694 0.06371 -0.45694 0.01736 -0.47523 C 0.00069 -0.48171 -0.0033 -0.48171 -0.01979 -0.48449 C -0.03611 -0.48403 -0.05243 -0.48495 -0.06858 -0.48287 C -0.07205 -0.48241 -0.07466 -0.47847 -0.07795 -0.47685 C -0.09514 -0.46875 -0.11684 -0.46481 -0.13021 -0.44583 C -0.13889 -0.43356 -0.14184 -0.42523 -0.14775 -0.41157 C -0.14809 -0.40856 -0.14896 -0.40532 -0.14879 -0.40231 C -0.14844 -0.39352 -0.14775 -0.38472 -0.14653 -0.37592 C -0.14445 -0.36204 -0.12639 -0.36065 -0.11858 -0.35903 C -0.11077 -0.35949 -0.10313 -0.35972 -0.09531 -0.36041 C -0.08195 -0.3618 -0.07917 -0.37778 -0.07552 -0.39143 C -0.07587 -0.39768 -0.0757 -0.40416 -0.07674 -0.41018 C -0.07934 -0.42569 -0.08889 -0.43333 -0.09775 -0.4412 C -0.1217 -0.46273 -0.13837 -0.47245 -0.16754 -0.47685 C -0.17691 -0.47569 -0.19722 -0.47662 -0.20938 -0.46898 C -0.21216 -0.46713 -0.21493 -0.46481 -0.21754 -0.46273 C -0.22188 -0.45926 -0.23021 -0.45185 -0.23021 -0.45162 C -0.23455 -0.44329 -0.24028 -0.4368 -0.24306 -0.42708 C -0.24479 -0.42106 -0.24775 -0.40856 -0.24775 -0.40833 C -0.2507 -0.38217 -0.25417 -0.39028 -0.24775 -0.34954 C -0.24722 -0.34583 -0.24462 -0.34352 -0.24306 -0.34028 C -0.23125 -0.31597 -0.20903 -0.30486 -0.18837 -0.3 C -0.16233 -0.30116 -0.15087 -0.29143 -0.13959 -0.31713 C -0.14028 -0.32754 -0.14011 -0.33796 -0.14184 -0.34815 C -0.14358 -0.35764 -0.16181 -0.37176 -0.16754 -0.37754 C -0.16979 -0.37986 -0.17188 -0.38241 -0.17448 -0.38379 C -0.17969 -0.38657 -0.1908 -0.39004 -0.1908 -0.38981 C -0.19705 -0.38958 -0.2033 -0.39004 -0.20938 -0.38842 C -0.21111 -0.38796 -0.21823 -0.38079 -0.21979 -0.37916 C -0.22986 -0.36852 -0.2382 -0.35231 -0.24427 -0.33727 C -0.24983 -0.32338 -0.24792 -0.32662 -0.25243 -0.30625 C -0.25313 -0.30324 -0.25469 -0.29699 -0.25469 -0.29676 C -0.254 -0.28102 -0.254 -0.26481 -0.25243 -0.24884 C -0.24844 -0.20972 -0.1974 -0.19606 -0.17552 -0.19143 C -0.04531 -0.19329 -0.10018 -0.18217 -0.04531 -0.20231 C -0.04254 -0.20509 -0.03854 -0.20856 -0.03716 -0.21319 C -0.03594 -0.21759 -0.0349 -0.22708 -0.0349 -0.22685 C -0.03577 -0.23194 -0.03854 -0.25393 -0.04306 -0.26134 C -0.05573 -0.28287 -0.07813 -0.2919 -0.09775 -0.29537 C -0.10834 -0.29491 -0.12292 -0.29838 -0.13368 -0.29074 C -0.13611 -0.28889 -0.13872 -0.28704 -0.1408 -0.28449 C -0.1441 -0.28079 -0.15 -0.27222 -0.15 -0.27199 C -0.1533 -0.26319 -0.15695 -0.25532 -0.15938 -0.24583 C -0.15816 -0.23403 -0.15781 -0.22199 -0.15591 -0.21018 C -0.15452 -0.20162 -0.14566 -0.19143 -0.1408 -0.1868 C -0.1217 -0.16852 -0.09966 -0.16435 -0.07674 -0.16204 C -0.04271 -0.16458 -0.00834 -0.16389 0.02552 -0.16967 C 0.06007 -0.17569 0.08055 -0.19977 0.1092 -0.22083 C 0.11614 -0.23148 0.121 -0.23866 0.12448 -0.25185 C 0.12604 -0.26597 0.12812 -0.27592 0.12448 -0.29074 C 0.12205 -0.30046 0.11128 -0.30579 0.10573 -0.31088 C 0.10208 -0.31412 0.0993 -0.31921 0.09531 -0.32176 C 0.08802 -0.32662 0.07969 -0.32754 0.07205 -0.33102 C 0.04913 -0.32847 0.04323 -0.3331 0.03142 -0.3125 C 0.02326 -0.27037 0.04965 -0.25926 0.07326 -0.23958 C 0.10625 -0.21227 0.14566 -0.20069 0.18368 -0.19143 C 0.29826 -0.19421 0.34496 -0.16991 0.43142 -0.21944 C 0.45121 -0.23079 0.47257 -0.24282 0.48142 -0.2706 C 0.48576 -0.30856 0.46701 -0.33264 0.44531 -0.35278 C 0.43229 -0.36481 0.41979 -0.37847 0.40573 -0.38842 C 0.37448 -0.41041 0.33802 -0.41852 0.30469 -0.43333 C 0.28837 -0.43287 0.2717 -0.43588 0.25573 -0.43171 C 0.23385 -0.42592 0.21701 -0.39606 0.21163 -0.36967 C 0.21441 -0.33217 0.22569 -0.32523 0.25121 -0.3125 C 0.26962 -0.30324 0.28767 -0.29653 0.30694 -0.29074 C 0.38923 -0.29329 0.47014 -0.27477 0.53489 -0.34815 C 0.53958 -0.35903 0.54496 -0.36666 0.54653 -0.37916 C 0.54566 -0.38842 0.54566 -0.39791 0.54409 -0.40694 C 0.5408 -0.42592 0.52969 -0.43588 0.51857 -0.44583 C 0.49635 -0.46574 0.47604 -0.47407 0.45 -0.48611 C 0.42482 -0.49768 0.40121 -0.50717 0.37448 -0.50926 C 0.34288 -0.50787 0.34132 -0.50787 0.31632 -0.49699 C 0.31128 -0.4919 0.30729 -0.48981 0.30347 -0.48287 C 0.30382 -0.48032 0.30347 -0.47731 0.30469 -0.47523 C 0.30573 -0.47361 0.30781 -0.47454 0.3092 -0.47361 C 0.31528 -0.47014 0.31875 -0.46736 0.32552 -0.46597 C 0.32778 -0.46481 0.33003 -0.46342 0.33246 -0.46273 C 0.3375 -0.46134 0.34757 -0.45972 0.34757 -0.45949 C 0.3651 -0.46065 0.38194 -0.45393 0.38837 -0.47824 C 0.38767 -0.48541 0.38732 -0.49282 0.38611 -0.5 C 0.38403 -0.51134 0.37048 -0.51759 0.36389 -0.52176 C 0.33854 -0.53773 0.31389 -0.54537 0.28611 -0.54954 C 0.23854 -0.54699 0.19132 -0.54722 0.14409 -0.5419 C 0.13698 -0.5412 0.13125 -0.53403 0.12448 -0.53102 C 0.08854 -0.51435 0.04583 -0.49444 0.03837 -0.43796 C 0.04045 -0.41041 0.0434 -0.37963 0.06284 -0.36366 C 0.06736 -0.35555 0.07274 -0.34861 0.07552 -0.33889 C 0.07899 -0.32685 0.07916 -0.31157 0.08368 -0.3 C 0.08611 -0.29398 0.09496 -0.29213 0.09878 -0.29074 C 0.11041 -0.2912 0.12222 -0.29028 0.13368 -0.29236 C 0.13715 -0.29305 0.14305 -0.29838 0.14305 -0.29815 C 0.14687 -0.30347 0.14948 -0.31018 0.15121 -0.31713 C 0.15 -0.33657 0.15225 -0.33518 0.14184 -0.3419 C 0.12656 -0.36227 0.10746 -0.36134 0.08837 -0.36967 C 0.06962 -0.36921 0.04913 -0.37616 0.03246 -0.36504 C 0.02587 -0.36065 0.01701 -0.35463 0.01163 -0.34815 C 0.00955 -0.3456 0.00573 -0.34028 0.00573 -0.34004 C 0.00399 -0.33217 -0.00486 -0.3169 -0.00938 -0.31088 C -0.01146 -0.30486 -0.0125 -0.2993 -0.01511 -0.29375 C -0.01806 -0.2537 -0.01893 -0.25023 -0.01511 -0.18842 C -0.01459 -0.17963 -0.00764 -0.17222 -0.00347 -0.16666 C 0.00017 -0.1618 0.00625 -0.15972 0.01041 -0.15579 C 0.01805 -0.14861 0.02465 -0.14259 0.03368 -0.13889 C 0.04722 -0.14097 0.04531 -0.14074 0.04757 -0.15741 C 0.04722 -0.16759 0.05052 -0.19166 0.03958 -0.19606 C 0.03264 -0.20532 0.0375 -0.20046 0.01736 -0.19768 C 0.01614 -0.19745 0.01389 -0.19606 0.01389 -0.19583 " pathEditMode="relative" rAng="0" ptsTypes="fffffffffffffffffffffffffffffffffffffffffffffffffffffffffffffffffffffffffffffffffffffffffffffffffffffffffffffffffffffffffA">
                                      <p:cBhvr>
                                        <p:cTn id="1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00" y="-272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Cake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err="1" smtClean="0"/>
              <a:t>What</a:t>
            </a:r>
            <a:r>
              <a:rPr lang="cs-CZ" b="1" dirty="0" smtClean="0"/>
              <a:t> sort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cake</a:t>
            </a:r>
            <a:r>
              <a:rPr lang="cs-CZ" b="1" dirty="0" smtClean="0"/>
              <a:t> 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like</a:t>
            </a:r>
            <a:r>
              <a:rPr lang="cs-CZ" b="1" dirty="0" smtClean="0"/>
              <a:t>?</a:t>
            </a:r>
          </a:p>
          <a:p>
            <a:endParaRPr lang="cs-CZ" dirty="0" smtClean="0"/>
          </a:p>
          <a:p>
            <a:r>
              <a:rPr lang="cs-CZ" dirty="0" smtClean="0"/>
              <a:t>_________ </a:t>
            </a:r>
            <a:r>
              <a:rPr lang="cs-CZ" dirty="0" err="1" smtClean="0"/>
              <a:t>cake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 </a:t>
            </a:r>
            <a:r>
              <a:rPr lang="cs-CZ" dirty="0" err="1" smtClean="0"/>
              <a:t>cake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 </a:t>
            </a:r>
            <a:r>
              <a:rPr lang="cs-CZ" dirty="0" err="1" smtClean="0"/>
              <a:t>cake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9" name="Picture 5" descr="C:\Temp\Dočasné soubory Internetu\Content.IE5\DHQMYV7H\MP9004304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2636912"/>
            <a:ext cx="1728192" cy="1728192"/>
          </a:xfrm>
          <a:prstGeom prst="rect">
            <a:avLst/>
          </a:prstGeom>
          <a:noFill/>
        </p:spPr>
      </p:pic>
      <p:pic>
        <p:nvPicPr>
          <p:cNvPr id="6150" name="Picture 6" descr="C:\Temp\Dočasné soubory Internetu\Content.IE5\44BTR92M\MP9004483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717032"/>
            <a:ext cx="2088232" cy="1392155"/>
          </a:xfrm>
          <a:prstGeom prst="rect">
            <a:avLst/>
          </a:prstGeom>
          <a:noFill/>
        </p:spPr>
      </p:pic>
      <p:pic>
        <p:nvPicPr>
          <p:cNvPr id="6151" name="Picture 7" descr="C:\Temp\Dočasné soubory Internetu\Content.IE5\DHQMYV7H\MP9004383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2348880"/>
            <a:ext cx="1688232" cy="1127095"/>
          </a:xfrm>
          <a:prstGeom prst="rect">
            <a:avLst/>
          </a:prstGeom>
          <a:noFill/>
        </p:spPr>
      </p:pic>
      <p:sp>
        <p:nvSpPr>
          <p:cNvPr id="12" name="Zaoblený obdélník 11"/>
          <p:cNvSpPr/>
          <p:nvPr/>
        </p:nvSpPr>
        <p:spPr>
          <a:xfrm>
            <a:off x="3923928" y="5157192"/>
            <a:ext cx="3096344" cy="9144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vanilla</a:t>
            </a:r>
            <a:r>
              <a:rPr lang="cs-CZ" sz="3200" dirty="0" smtClean="0">
                <a:solidFill>
                  <a:schemeClr val="tx1"/>
                </a:solidFill>
              </a:rPr>
              <a:t>, </a:t>
            </a:r>
            <a:r>
              <a:rPr lang="cs-CZ" sz="3200" dirty="0" err="1" smtClean="0">
                <a:solidFill>
                  <a:schemeClr val="tx1"/>
                </a:solidFill>
              </a:rPr>
              <a:t>chocolate</a:t>
            </a:r>
            <a:r>
              <a:rPr lang="cs-CZ" sz="3200" dirty="0" smtClean="0">
                <a:solidFill>
                  <a:schemeClr val="tx1"/>
                </a:solidFill>
              </a:rPr>
              <a:t>, </a:t>
            </a:r>
            <a:r>
              <a:rPr lang="cs-CZ" sz="3200" dirty="0" err="1" smtClean="0">
                <a:solidFill>
                  <a:schemeClr val="tx1"/>
                </a:solidFill>
              </a:rPr>
              <a:t>fruit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Šipka doleva 12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Ballons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How</a:t>
            </a:r>
            <a:r>
              <a:rPr lang="cs-CZ" sz="2400" dirty="0" smtClean="0"/>
              <a:t> many </a:t>
            </a:r>
            <a:r>
              <a:rPr lang="cs-CZ" sz="2400" dirty="0" err="1" smtClean="0"/>
              <a:t>ballons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see</a:t>
            </a:r>
            <a:r>
              <a:rPr lang="cs-CZ" sz="2400" dirty="0" smtClean="0"/>
              <a:t>?</a:t>
            </a:r>
          </a:p>
          <a:p>
            <a:r>
              <a:rPr lang="cs-CZ" sz="2400" i="1" dirty="0" err="1" smtClean="0"/>
              <a:t>There</a:t>
            </a:r>
            <a:r>
              <a:rPr lang="cs-CZ" sz="2400" i="1" dirty="0" smtClean="0"/>
              <a:t> are ____ </a:t>
            </a:r>
            <a:r>
              <a:rPr lang="cs-CZ" sz="2400" i="1" dirty="0" err="1" smtClean="0"/>
              <a:t>ballons</a:t>
            </a:r>
            <a:r>
              <a:rPr lang="cs-CZ" sz="2400" i="1" dirty="0" smtClean="0"/>
              <a:t>.</a:t>
            </a:r>
          </a:p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colours</a:t>
            </a:r>
            <a:r>
              <a:rPr lang="cs-CZ" sz="2400" dirty="0" smtClean="0"/>
              <a:t> are </a:t>
            </a:r>
            <a:r>
              <a:rPr lang="cs-CZ" sz="2400" dirty="0" err="1" smtClean="0"/>
              <a:t>they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They</a:t>
            </a:r>
            <a:r>
              <a:rPr lang="cs-CZ" sz="2400" dirty="0" smtClean="0"/>
              <a:t> are:	________</a:t>
            </a:r>
          </a:p>
          <a:p>
            <a:pPr>
              <a:buNone/>
            </a:pPr>
            <a:r>
              <a:rPr lang="cs-CZ" sz="2400" dirty="0" smtClean="0"/>
              <a:t>			________</a:t>
            </a:r>
          </a:p>
          <a:p>
            <a:pPr>
              <a:buNone/>
            </a:pPr>
            <a:r>
              <a:rPr lang="cs-CZ" sz="2400" dirty="0" smtClean="0"/>
              <a:t>			________</a:t>
            </a:r>
          </a:p>
          <a:p>
            <a:pPr>
              <a:buNone/>
            </a:pPr>
            <a:r>
              <a:rPr lang="cs-CZ" sz="2400" dirty="0" smtClean="0"/>
              <a:t>			________</a:t>
            </a:r>
          </a:p>
          <a:p>
            <a:pPr>
              <a:buNone/>
            </a:pPr>
            <a:r>
              <a:rPr lang="cs-CZ" sz="2400" dirty="0" smtClean="0"/>
              <a:t>			________</a:t>
            </a:r>
          </a:p>
          <a:p>
            <a:pPr>
              <a:buNone/>
            </a:pPr>
            <a:r>
              <a:rPr lang="cs-CZ" sz="2400" dirty="0" smtClean="0"/>
              <a:t>			________</a:t>
            </a:r>
          </a:p>
          <a:p>
            <a:pPr>
              <a:buNone/>
            </a:pPr>
            <a:endParaRPr lang="cs-CZ" sz="1200" dirty="0" smtClean="0"/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7170" name="Picture 2" descr="C:\Temp\Dočasné soubory Internetu\Content.IE5\44BTR92M\MP9004490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2060848"/>
            <a:ext cx="3888432" cy="3888432"/>
          </a:xfrm>
          <a:prstGeom prst="rect">
            <a:avLst/>
          </a:prstGeom>
          <a:noFill/>
        </p:spPr>
      </p:pic>
      <p:pic>
        <p:nvPicPr>
          <p:cNvPr id="6" name="Picture 2" descr="C:\Temp\Dočasné soubory Internetu\Content.IE5\AHIPWXPW\MM910001106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83996" y="332656"/>
            <a:ext cx="1565428" cy="10050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Complete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translate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girl has </a:t>
            </a:r>
            <a:r>
              <a:rPr lang="cs-CZ" dirty="0" err="1" smtClean="0"/>
              <a:t>got</a:t>
            </a:r>
            <a:r>
              <a:rPr lang="cs-CZ" dirty="0" smtClean="0"/>
              <a:t> a ______ </a:t>
            </a:r>
            <a:r>
              <a:rPr lang="cs-CZ" dirty="0" err="1" smtClean="0"/>
              <a:t>ballon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boy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_______ </a:t>
            </a:r>
            <a:r>
              <a:rPr lang="cs-CZ" dirty="0" err="1" smtClean="0"/>
              <a:t>ballon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man has </a:t>
            </a:r>
            <a:r>
              <a:rPr lang="cs-CZ" dirty="0" err="1" smtClean="0"/>
              <a:t>got</a:t>
            </a:r>
            <a:r>
              <a:rPr lang="cs-CZ" dirty="0" smtClean="0"/>
              <a:t> ____</a:t>
            </a:r>
            <a:r>
              <a:rPr lang="cs-CZ" dirty="0" err="1" smtClean="0"/>
              <a:t>and</a:t>
            </a:r>
            <a:r>
              <a:rPr lang="cs-CZ" dirty="0" smtClean="0"/>
              <a:t> ____</a:t>
            </a:r>
            <a:r>
              <a:rPr lang="cs-CZ" dirty="0" err="1" smtClean="0"/>
              <a:t>and</a:t>
            </a:r>
            <a:r>
              <a:rPr lang="cs-CZ" dirty="0" smtClean="0"/>
              <a:t>___</a:t>
            </a:r>
            <a:r>
              <a:rPr lang="cs-CZ" dirty="0" err="1" smtClean="0"/>
              <a:t>ballon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9218" name="Picture 2" descr="C:\Temp\Dočasné soubory Internetu\Content.IE5\JU2LUQQP\MM90035671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1772816"/>
            <a:ext cx="784860" cy="784860"/>
          </a:xfrm>
          <a:prstGeom prst="rect">
            <a:avLst/>
          </a:prstGeom>
          <a:noFill/>
        </p:spPr>
      </p:pic>
      <p:pic>
        <p:nvPicPr>
          <p:cNvPr id="9219" name="Picture 3" descr="C:\Temp\Dočasné soubory Internetu\Content.IE5\AHIPWXPW\MM900356796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780928"/>
            <a:ext cx="822960" cy="822960"/>
          </a:xfrm>
          <a:prstGeom prst="rect">
            <a:avLst/>
          </a:prstGeom>
          <a:noFill/>
        </p:spPr>
      </p:pic>
      <p:pic>
        <p:nvPicPr>
          <p:cNvPr id="9220" name="Picture 4" descr="C:\Temp\Dočasné soubory Internetu\Content.IE5\JU2LUQQP\MM900336578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4437112"/>
            <a:ext cx="1677072" cy="21969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Presents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flowers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12" name="Zaoblený obdélník 11"/>
          <p:cNvSpPr/>
          <p:nvPr/>
        </p:nvSpPr>
        <p:spPr>
          <a:xfrm>
            <a:off x="611560" y="5013176"/>
            <a:ext cx="2376264" cy="77038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</a:t>
            </a:r>
            <a:r>
              <a:rPr lang="cs-CZ" sz="3200" dirty="0" err="1" smtClean="0">
                <a:solidFill>
                  <a:schemeClr val="tx1"/>
                </a:solidFill>
              </a:rPr>
              <a:t>present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419872" y="5013176"/>
            <a:ext cx="2376264" cy="77038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flowers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228184" y="4941168"/>
            <a:ext cx="2376264" cy="84239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box </a:t>
            </a:r>
            <a:r>
              <a:rPr lang="cs-CZ" sz="3200" dirty="0" err="1" smtClean="0">
                <a:solidFill>
                  <a:schemeClr val="tx1"/>
                </a:solidFill>
              </a:rPr>
              <a:t>of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chocolate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43" name="Picture 3" descr="C:\Temp\Dočasné soubory Internetu\Content.IE5\JU2LUQQP\MP9004224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2204864"/>
            <a:ext cx="1992387" cy="2376264"/>
          </a:xfrm>
          <a:prstGeom prst="rect">
            <a:avLst/>
          </a:prstGeom>
          <a:noFill/>
        </p:spPr>
      </p:pic>
      <p:pic>
        <p:nvPicPr>
          <p:cNvPr id="10244" name="Picture 4" descr="C:\Temp\Dočasné soubory Internetu\Content.IE5\JU2LUQQP\MP90040351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2204864"/>
            <a:ext cx="2804245" cy="2304612"/>
          </a:xfrm>
          <a:prstGeom prst="rect">
            <a:avLst/>
          </a:prstGeom>
          <a:noFill/>
        </p:spPr>
      </p:pic>
      <p:pic>
        <p:nvPicPr>
          <p:cNvPr id="10245" name="Picture 5" descr="C:\Temp\Dočasné soubory Internetu\Content.IE5\DHQMYV7H\MC9003891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04664"/>
            <a:ext cx="789127" cy="918058"/>
          </a:xfrm>
          <a:prstGeom prst="rect">
            <a:avLst/>
          </a:prstGeom>
          <a:noFill/>
        </p:spPr>
      </p:pic>
      <p:pic>
        <p:nvPicPr>
          <p:cNvPr id="10246" name="Picture 6" descr="C:\Temp\Dočasné soubory Internetu\Content.IE5\AHIPWXPW\MP90028962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2204864"/>
            <a:ext cx="2795659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err="1" smtClean="0"/>
              <a:t>Presents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flowers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remeber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12" name="Zaoblený obdélník 11"/>
          <p:cNvSpPr/>
          <p:nvPr/>
        </p:nvSpPr>
        <p:spPr>
          <a:xfrm>
            <a:off x="611560" y="5013176"/>
            <a:ext cx="2376264" cy="77038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419872" y="5013176"/>
            <a:ext cx="2376264" cy="77038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228184" y="4941168"/>
            <a:ext cx="2376264" cy="84239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43" name="Picture 3" descr="C:\Temp\Dočasné soubory Internetu\Content.IE5\JU2LUQQP\MP9004224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204864"/>
            <a:ext cx="1992387" cy="2376264"/>
          </a:xfrm>
          <a:prstGeom prst="rect">
            <a:avLst/>
          </a:prstGeom>
          <a:noFill/>
        </p:spPr>
      </p:pic>
      <p:pic>
        <p:nvPicPr>
          <p:cNvPr id="10244" name="Picture 4" descr="C:\Temp\Dočasné soubory Internetu\Content.IE5\JU2LUQQP\MP9004035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204864"/>
            <a:ext cx="2804245" cy="2304612"/>
          </a:xfrm>
          <a:prstGeom prst="rect">
            <a:avLst/>
          </a:prstGeom>
          <a:noFill/>
        </p:spPr>
      </p:pic>
      <p:pic>
        <p:nvPicPr>
          <p:cNvPr id="10245" name="Picture 5" descr="C:\Temp\Dočasné soubory Internetu\Content.IE5\DHQMYV7H\MC9003891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04664"/>
            <a:ext cx="789127" cy="918058"/>
          </a:xfrm>
          <a:prstGeom prst="rect">
            <a:avLst/>
          </a:prstGeom>
          <a:noFill/>
        </p:spPr>
      </p:pic>
      <p:pic>
        <p:nvPicPr>
          <p:cNvPr id="10246" name="Picture 6" descr="C:\Temp\Dočasné soubory Internetu\Content.IE5\AHIPWXPW\MP90028962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2204864"/>
            <a:ext cx="2795659" cy="2304256"/>
          </a:xfrm>
          <a:prstGeom prst="rect">
            <a:avLst/>
          </a:prstGeom>
          <a:noFill/>
        </p:spPr>
      </p:pic>
      <p:sp>
        <p:nvSpPr>
          <p:cNvPr id="11" name="Šipka doleva 10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err="1" smtClean="0"/>
              <a:t>Flowers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colours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flowers</a:t>
            </a:r>
            <a:r>
              <a:rPr lang="cs-CZ" dirty="0" smtClean="0"/>
              <a:t>?</a:t>
            </a:r>
          </a:p>
          <a:p>
            <a:r>
              <a:rPr lang="cs-CZ" i="1" dirty="0" err="1" smtClean="0"/>
              <a:t>They</a:t>
            </a:r>
            <a:r>
              <a:rPr lang="cs-CZ" i="1" dirty="0" smtClean="0"/>
              <a:t> are ______.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sort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flowers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are </a:t>
            </a:r>
            <a:r>
              <a:rPr lang="cs-CZ" dirty="0" err="1" smtClean="0"/>
              <a:t>there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r>
              <a:rPr lang="cs-CZ" i="1" dirty="0" err="1" smtClean="0"/>
              <a:t>There</a:t>
            </a:r>
            <a:r>
              <a:rPr lang="cs-CZ" i="1" dirty="0" smtClean="0"/>
              <a:t> are _______.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4211960" y="5013176"/>
            <a:ext cx="2376264" cy="84239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roses</a:t>
            </a:r>
            <a:r>
              <a:rPr lang="cs-CZ" sz="3200" dirty="0" smtClean="0">
                <a:solidFill>
                  <a:schemeClr val="tx1"/>
                </a:solidFill>
              </a:rPr>
              <a:t>, </a:t>
            </a:r>
            <a:r>
              <a:rPr lang="cs-CZ" sz="3200" dirty="0" err="1" smtClean="0">
                <a:solidFill>
                  <a:schemeClr val="tx1"/>
                </a:solidFill>
              </a:rPr>
              <a:t>red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44" name="Picture 4" descr="C:\Temp\Dočasné soubory Internetu\Content.IE5\JU2LUQQP\MP9004035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916832"/>
            <a:ext cx="2979483" cy="2448628"/>
          </a:xfrm>
          <a:prstGeom prst="rect">
            <a:avLst/>
          </a:prstGeom>
          <a:noFill/>
        </p:spPr>
      </p:pic>
      <p:pic>
        <p:nvPicPr>
          <p:cNvPr id="10245" name="Picture 5" descr="C:\Temp\Dočasné soubory Internetu\Content.IE5\DHQMYV7H\MC9003891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04664"/>
            <a:ext cx="789127" cy="918058"/>
          </a:xfrm>
          <a:prstGeom prst="rect">
            <a:avLst/>
          </a:prstGeom>
          <a:noFill/>
        </p:spPr>
      </p:pic>
      <p:sp>
        <p:nvSpPr>
          <p:cNvPr id="11" name="Šipka doleva 10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4" name="Tlačítko akce: Nápověda 13">
            <a:hlinkClick r:id="" action="ppaction://noaction" highlightClick="1"/>
          </p:cNvPr>
          <p:cNvSpPr/>
          <p:nvPr/>
        </p:nvSpPr>
        <p:spPr>
          <a:xfrm>
            <a:off x="7380312" y="4797152"/>
            <a:ext cx="1042416" cy="1042416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Match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FFC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/>
              <a:t>friends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 </a:t>
            </a:r>
            <a:r>
              <a:rPr lang="cs-CZ" dirty="0" err="1" smtClean="0"/>
              <a:t>birthday</a:t>
            </a:r>
            <a:r>
              <a:rPr lang="cs-CZ" dirty="0" smtClean="0"/>
              <a:t> </a:t>
            </a:r>
            <a:r>
              <a:rPr lang="cs-CZ" dirty="0" err="1" smtClean="0"/>
              <a:t>cake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ballons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 box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chocolate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flowers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candels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presents</a:t>
            </a:r>
            <a:endParaRPr lang="cs-CZ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8197" name="Picture 5" descr="C:\Temp\Dočasné soubory Internetu\Content.IE5\DHQMYV7H\MC9003986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1772816"/>
            <a:ext cx="1153284" cy="1084087"/>
          </a:xfrm>
          <a:prstGeom prst="rect">
            <a:avLst/>
          </a:prstGeom>
          <a:noFill/>
        </p:spPr>
      </p:pic>
      <p:pic>
        <p:nvPicPr>
          <p:cNvPr id="8198" name="Picture 6" descr="C:\Temp\Dočasné soubory Internetu\Content.IE5\DHQMYV7H\MP9004304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4293096"/>
            <a:ext cx="1700808" cy="1700808"/>
          </a:xfrm>
          <a:prstGeom prst="rect">
            <a:avLst/>
          </a:prstGeom>
          <a:noFill/>
        </p:spPr>
      </p:pic>
      <p:pic>
        <p:nvPicPr>
          <p:cNvPr id="8200" name="Picture 8" descr="C:\Temp\Dočasné soubory Internetu\Content.IE5\44BTR92M\MC9002159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1988840"/>
            <a:ext cx="1979016" cy="1150967"/>
          </a:xfrm>
          <a:prstGeom prst="rect">
            <a:avLst/>
          </a:prstGeom>
          <a:noFill/>
        </p:spPr>
      </p:pic>
      <p:pic>
        <p:nvPicPr>
          <p:cNvPr id="17" name="Picture 9" descr="C:\Temp\Dočasné soubory Internetu\Content.IE5\44BTR92M\MP90044656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4149080"/>
            <a:ext cx="1359426" cy="1755356"/>
          </a:xfrm>
          <a:prstGeom prst="rect">
            <a:avLst/>
          </a:prstGeom>
          <a:noFill/>
        </p:spPr>
      </p:pic>
      <p:pic>
        <p:nvPicPr>
          <p:cNvPr id="8202" name="Picture 10" descr="C:\Temp\Dočasné soubory Internetu\Content.IE5\44BTR92M\MM900323742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3356992"/>
            <a:ext cx="1296144" cy="1371831"/>
          </a:xfrm>
          <a:prstGeom prst="rect">
            <a:avLst/>
          </a:prstGeom>
          <a:noFill/>
        </p:spPr>
      </p:pic>
      <p:pic>
        <p:nvPicPr>
          <p:cNvPr id="8203" name="Picture 11" descr="C:\Temp\Dočasné soubory Internetu\Content.IE5\DHQMYV7H\MP90042232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080" y="1700808"/>
            <a:ext cx="1278512" cy="1916832"/>
          </a:xfrm>
          <a:prstGeom prst="rect">
            <a:avLst/>
          </a:prstGeom>
          <a:noFill/>
        </p:spPr>
      </p:pic>
      <p:pic>
        <p:nvPicPr>
          <p:cNvPr id="8204" name="Picture 12" descr="C:\Temp\Dočasné soubory Internetu\Content.IE5\44BTR92M\MP90042280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3717032"/>
            <a:ext cx="1512168" cy="1512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 obrázků</a:t>
            </a:r>
            <a:r>
              <a:rPr lang="cs-CZ" dirty="0" smtClean="0"/>
              <a:t>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625</Words>
  <Application>Microsoft Office PowerPoint</Application>
  <PresentationFormat>Předvádění na obrazovce (4:3)</PresentationFormat>
  <Paragraphs>179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Narozeniny VY_32_INOVACE_2B_09 Číslo projektu: CZ.1.07/1.4.00/21.1101</vt:lpstr>
      <vt:lpstr>Prezentace aplikace PowerPoint</vt:lpstr>
      <vt:lpstr>  Birthday  </vt:lpstr>
      <vt:lpstr>Birth and day</vt:lpstr>
      <vt:lpstr>Happy birthday</vt:lpstr>
      <vt:lpstr>How old are you?</vt:lpstr>
      <vt:lpstr>How old is he?</vt:lpstr>
      <vt:lpstr>Translation</vt:lpstr>
      <vt:lpstr>Birthday cake</vt:lpstr>
      <vt:lpstr>Cake</vt:lpstr>
      <vt:lpstr>Ballons</vt:lpstr>
      <vt:lpstr>Complete and translate!</vt:lpstr>
      <vt:lpstr>Presents and flowers</vt:lpstr>
      <vt:lpstr>Presents and flowers Do you remeber?</vt:lpstr>
      <vt:lpstr>Flowers</vt:lpstr>
      <vt:lpstr>Match!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Narozeniny VY_32_INOVACE_2B_09 Číslo projektu: CZ.1.07/1.4.00/21.1101</dc:title>
  <dc:creator>Iva</dc:creator>
  <cp:lastModifiedBy>uzivatel</cp:lastModifiedBy>
  <cp:revision>2</cp:revision>
  <dcterms:created xsi:type="dcterms:W3CDTF">2011-09-04T12:12:13Z</dcterms:created>
  <dcterms:modified xsi:type="dcterms:W3CDTF">2013-01-25T11:50:06Z</dcterms:modified>
</cp:coreProperties>
</file>