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9212AD-3DC6-4990-88E4-0CBB7D564EE8}" type="doc">
      <dgm:prSet loTypeId="urn:microsoft.com/office/officeart/2005/8/layout/list1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2585C575-2D10-4CC0-AC79-79E58976A899}">
      <dgm:prSet phldrT="[Text]"/>
      <dgm:spPr>
        <a:solidFill>
          <a:srgbClr val="FFC000"/>
        </a:solidFill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Já mám.</a:t>
          </a:r>
          <a:endParaRPr lang="cs-CZ" dirty="0">
            <a:solidFill>
              <a:schemeClr val="tx1"/>
            </a:solidFill>
          </a:endParaRPr>
        </a:p>
      </dgm:t>
    </dgm:pt>
    <dgm:pt modelId="{1866136E-0A7B-4E6F-877B-066DB0C4E7D4}" type="parTrans" cxnId="{03567D9C-64D5-44FA-BF15-CE7807212792}">
      <dgm:prSet/>
      <dgm:spPr/>
      <dgm:t>
        <a:bodyPr/>
        <a:lstStyle/>
        <a:p>
          <a:endParaRPr lang="cs-CZ"/>
        </a:p>
      </dgm:t>
    </dgm:pt>
    <dgm:pt modelId="{C9008FC3-929A-4578-AD1E-702F27D748B0}" type="sibTrans" cxnId="{03567D9C-64D5-44FA-BF15-CE7807212792}">
      <dgm:prSet/>
      <dgm:spPr/>
      <dgm:t>
        <a:bodyPr/>
        <a:lstStyle/>
        <a:p>
          <a:endParaRPr lang="cs-CZ"/>
        </a:p>
      </dgm:t>
    </dgm:pt>
    <dgm:pt modelId="{9880E379-1F52-45AC-94BE-5D13DB898377}" type="pres">
      <dgm:prSet presAssocID="{629212AD-3DC6-4990-88E4-0CBB7D564EE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5B6E68-5481-4DF8-B2E9-91CC94CCD968}" type="pres">
      <dgm:prSet presAssocID="{2585C575-2D10-4CC0-AC79-79E58976A899}" presName="parentLin" presStyleCnt="0"/>
      <dgm:spPr/>
    </dgm:pt>
    <dgm:pt modelId="{826C517E-67C2-4BD3-83DB-A496EEF819F1}" type="pres">
      <dgm:prSet presAssocID="{2585C575-2D10-4CC0-AC79-79E58976A899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6D869549-9382-4B2F-B529-2B6B96FC0D60}" type="pres">
      <dgm:prSet presAssocID="{2585C575-2D10-4CC0-AC79-79E58976A899}" presName="parentText" presStyleLbl="node1" presStyleIdx="0" presStyleCnt="1" custLinFactNeighborX="-815" custLinFactNeighborY="-42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1F9B0-7742-4B0D-B1D4-E7CC2662A352}" type="pres">
      <dgm:prSet presAssocID="{2585C575-2D10-4CC0-AC79-79E58976A899}" presName="negativeSpace" presStyleCnt="0"/>
      <dgm:spPr/>
    </dgm:pt>
    <dgm:pt modelId="{83D70B46-F145-4DBD-8AB0-4F02FA497789}" type="pres">
      <dgm:prSet presAssocID="{2585C575-2D10-4CC0-AC79-79E58976A899}" presName="childText" presStyleLbl="conFgAcc1" presStyleIdx="0" presStyleCnt="1">
        <dgm:presLayoutVars>
          <dgm:bulletEnabled val="1"/>
        </dgm:presLayoutVars>
      </dgm:prSet>
      <dgm:spPr>
        <a:solidFill>
          <a:srgbClr val="FF0000">
            <a:alpha val="90000"/>
          </a:srgbClr>
        </a:solidFill>
      </dgm:spPr>
      <dgm:t>
        <a:bodyPr/>
        <a:lstStyle/>
        <a:p>
          <a:endParaRPr lang="cs-CZ"/>
        </a:p>
      </dgm:t>
    </dgm:pt>
  </dgm:ptLst>
  <dgm:cxnLst>
    <dgm:cxn modelId="{B81B3D24-ACA4-4592-BF0C-1F832EEFD7EE}" type="presOf" srcId="{2585C575-2D10-4CC0-AC79-79E58976A899}" destId="{826C517E-67C2-4BD3-83DB-A496EEF819F1}" srcOrd="0" destOrd="0" presId="urn:microsoft.com/office/officeart/2005/8/layout/list1"/>
    <dgm:cxn modelId="{471E7E68-316D-4708-A78F-5A0B6CE56B44}" type="presOf" srcId="{2585C575-2D10-4CC0-AC79-79E58976A899}" destId="{6D869549-9382-4B2F-B529-2B6B96FC0D60}" srcOrd="1" destOrd="0" presId="urn:microsoft.com/office/officeart/2005/8/layout/list1"/>
    <dgm:cxn modelId="{E6D0E8E5-4631-4F17-88A8-900A3E637B73}" type="presOf" srcId="{629212AD-3DC6-4990-88E4-0CBB7D564EE8}" destId="{9880E379-1F52-45AC-94BE-5D13DB898377}" srcOrd="0" destOrd="0" presId="urn:microsoft.com/office/officeart/2005/8/layout/list1"/>
    <dgm:cxn modelId="{03567D9C-64D5-44FA-BF15-CE7807212792}" srcId="{629212AD-3DC6-4990-88E4-0CBB7D564EE8}" destId="{2585C575-2D10-4CC0-AC79-79E58976A899}" srcOrd="0" destOrd="0" parTransId="{1866136E-0A7B-4E6F-877B-066DB0C4E7D4}" sibTransId="{C9008FC3-929A-4578-AD1E-702F27D748B0}"/>
    <dgm:cxn modelId="{F622B893-FA04-4706-923F-ABEB831F23F2}" type="presParOf" srcId="{9880E379-1F52-45AC-94BE-5D13DB898377}" destId="{945B6E68-5481-4DF8-B2E9-91CC94CCD968}" srcOrd="0" destOrd="0" presId="urn:microsoft.com/office/officeart/2005/8/layout/list1"/>
    <dgm:cxn modelId="{9A239104-4598-427D-9699-811C8A7A2D2F}" type="presParOf" srcId="{945B6E68-5481-4DF8-B2E9-91CC94CCD968}" destId="{826C517E-67C2-4BD3-83DB-A496EEF819F1}" srcOrd="0" destOrd="0" presId="urn:microsoft.com/office/officeart/2005/8/layout/list1"/>
    <dgm:cxn modelId="{C3C427A4-40F1-4CF2-A59E-2FF57DE9BE3B}" type="presParOf" srcId="{945B6E68-5481-4DF8-B2E9-91CC94CCD968}" destId="{6D869549-9382-4B2F-B529-2B6B96FC0D60}" srcOrd="1" destOrd="0" presId="urn:microsoft.com/office/officeart/2005/8/layout/list1"/>
    <dgm:cxn modelId="{7339971A-BD75-4A4D-BBE1-4DF979ECF3A3}" type="presParOf" srcId="{9880E379-1F52-45AC-94BE-5D13DB898377}" destId="{3C31F9B0-7742-4B0D-B1D4-E7CC2662A352}" srcOrd="1" destOrd="0" presId="urn:microsoft.com/office/officeart/2005/8/layout/list1"/>
    <dgm:cxn modelId="{7B1E35B8-C931-42EF-949F-3BD25A93EB8C}" type="presParOf" srcId="{9880E379-1F52-45AC-94BE-5D13DB898377}" destId="{83D70B46-F145-4DBD-8AB0-4F02FA497789}" srcOrd="2" destOrd="0" presId="urn:microsoft.com/office/officeart/2005/8/layout/list1"/>
  </dgm:cxnLst>
  <dgm:bg>
    <a:gradFill>
      <a:gsLst>
        <a:gs pos="0">
          <a:srgbClr val="FFF200"/>
        </a:gs>
        <a:gs pos="45000">
          <a:srgbClr val="FF7A00"/>
        </a:gs>
        <a:gs pos="70000">
          <a:srgbClr val="FF0300"/>
        </a:gs>
        <a:gs pos="100000">
          <a:srgbClr val="4D0808"/>
        </a:gs>
      </a:gsLst>
      <a:lin ang="5400000" scaled="0"/>
    </a:gra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9212AD-3DC6-4990-88E4-0CBB7D564EE8}" type="doc">
      <dgm:prSet loTypeId="urn:microsoft.com/office/officeart/2005/8/layout/list1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2585C575-2D10-4CC0-AC79-79E58976A899}">
      <dgm:prSet phldrT="[Text]"/>
      <dgm:spPr>
        <a:solidFill>
          <a:srgbClr val="FFC000"/>
        </a:solidFill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Já mám.</a:t>
          </a:r>
          <a:endParaRPr lang="cs-CZ" dirty="0">
            <a:solidFill>
              <a:schemeClr val="tx1"/>
            </a:solidFill>
          </a:endParaRPr>
        </a:p>
      </dgm:t>
    </dgm:pt>
    <dgm:pt modelId="{1866136E-0A7B-4E6F-877B-066DB0C4E7D4}" type="parTrans" cxnId="{03567D9C-64D5-44FA-BF15-CE7807212792}">
      <dgm:prSet/>
      <dgm:spPr/>
      <dgm:t>
        <a:bodyPr/>
        <a:lstStyle/>
        <a:p>
          <a:endParaRPr lang="cs-CZ"/>
        </a:p>
      </dgm:t>
    </dgm:pt>
    <dgm:pt modelId="{C9008FC3-929A-4578-AD1E-702F27D748B0}" type="sibTrans" cxnId="{03567D9C-64D5-44FA-BF15-CE7807212792}">
      <dgm:prSet/>
      <dgm:spPr/>
      <dgm:t>
        <a:bodyPr/>
        <a:lstStyle/>
        <a:p>
          <a:endParaRPr lang="cs-CZ"/>
        </a:p>
      </dgm:t>
    </dgm:pt>
    <dgm:pt modelId="{9880E379-1F52-45AC-94BE-5D13DB898377}" type="pres">
      <dgm:prSet presAssocID="{629212AD-3DC6-4990-88E4-0CBB7D564EE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5B6E68-5481-4DF8-B2E9-91CC94CCD968}" type="pres">
      <dgm:prSet presAssocID="{2585C575-2D10-4CC0-AC79-79E58976A899}" presName="parentLin" presStyleCnt="0"/>
      <dgm:spPr/>
    </dgm:pt>
    <dgm:pt modelId="{826C517E-67C2-4BD3-83DB-A496EEF819F1}" type="pres">
      <dgm:prSet presAssocID="{2585C575-2D10-4CC0-AC79-79E58976A899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6D869549-9382-4B2F-B529-2B6B96FC0D60}" type="pres">
      <dgm:prSet presAssocID="{2585C575-2D10-4CC0-AC79-79E58976A899}" presName="parentText" presStyleLbl="node1" presStyleIdx="0" presStyleCnt="1" custLinFactNeighborX="-815" custLinFactNeighborY="-42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1F9B0-7742-4B0D-B1D4-E7CC2662A352}" type="pres">
      <dgm:prSet presAssocID="{2585C575-2D10-4CC0-AC79-79E58976A899}" presName="negativeSpace" presStyleCnt="0"/>
      <dgm:spPr/>
    </dgm:pt>
    <dgm:pt modelId="{83D70B46-F145-4DBD-8AB0-4F02FA497789}" type="pres">
      <dgm:prSet presAssocID="{2585C575-2D10-4CC0-AC79-79E58976A899}" presName="childText" presStyleLbl="conFgAcc1" presStyleIdx="0" presStyleCnt="1">
        <dgm:presLayoutVars>
          <dgm:bulletEnabled val="1"/>
        </dgm:presLayoutVars>
      </dgm:prSet>
      <dgm:spPr>
        <a:solidFill>
          <a:srgbClr val="FF0000">
            <a:alpha val="90000"/>
          </a:srgbClr>
        </a:solidFill>
      </dgm:spPr>
      <dgm:t>
        <a:bodyPr/>
        <a:lstStyle/>
        <a:p>
          <a:endParaRPr lang="cs-CZ"/>
        </a:p>
      </dgm:t>
    </dgm:pt>
  </dgm:ptLst>
  <dgm:cxnLst>
    <dgm:cxn modelId="{03567D9C-64D5-44FA-BF15-CE7807212792}" srcId="{629212AD-3DC6-4990-88E4-0CBB7D564EE8}" destId="{2585C575-2D10-4CC0-AC79-79E58976A899}" srcOrd="0" destOrd="0" parTransId="{1866136E-0A7B-4E6F-877B-066DB0C4E7D4}" sibTransId="{C9008FC3-929A-4578-AD1E-702F27D748B0}"/>
    <dgm:cxn modelId="{C3C1655B-34DE-4F72-8FBA-7A12C9F6EF4C}" type="presOf" srcId="{2585C575-2D10-4CC0-AC79-79E58976A899}" destId="{826C517E-67C2-4BD3-83DB-A496EEF819F1}" srcOrd="0" destOrd="0" presId="urn:microsoft.com/office/officeart/2005/8/layout/list1"/>
    <dgm:cxn modelId="{0409773D-66F7-4C77-AF53-0D8E946B93C0}" type="presOf" srcId="{2585C575-2D10-4CC0-AC79-79E58976A899}" destId="{6D869549-9382-4B2F-B529-2B6B96FC0D60}" srcOrd="1" destOrd="0" presId="urn:microsoft.com/office/officeart/2005/8/layout/list1"/>
    <dgm:cxn modelId="{4B2D7637-44CE-44F1-8669-DB8BD33AF155}" type="presOf" srcId="{629212AD-3DC6-4990-88E4-0CBB7D564EE8}" destId="{9880E379-1F52-45AC-94BE-5D13DB898377}" srcOrd="0" destOrd="0" presId="urn:microsoft.com/office/officeart/2005/8/layout/list1"/>
    <dgm:cxn modelId="{D1880241-57E2-48FF-A287-6F16375E96DA}" type="presParOf" srcId="{9880E379-1F52-45AC-94BE-5D13DB898377}" destId="{945B6E68-5481-4DF8-B2E9-91CC94CCD968}" srcOrd="0" destOrd="0" presId="urn:microsoft.com/office/officeart/2005/8/layout/list1"/>
    <dgm:cxn modelId="{6C26BCE7-F91F-4FED-8DBD-8BBBE9D38B1C}" type="presParOf" srcId="{945B6E68-5481-4DF8-B2E9-91CC94CCD968}" destId="{826C517E-67C2-4BD3-83DB-A496EEF819F1}" srcOrd="0" destOrd="0" presId="urn:microsoft.com/office/officeart/2005/8/layout/list1"/>
    <dgm:cxn modelId="{9F5175E4-C34D-4B35-AA2C-C4D77E3E6A2F}" type="presParOf" srcId="{945B6E68-5481-4DF8-B2E9-91CC94CCD968}" destId="{6D869549-9382-4B2F-B529-2B6B96FC0D60}" srcOrd="1" destOrd="0" presId="urn:microsoft.com/office/officeart/2005/8/layout/list1"/>
    <dgm:cxn modelId="{A55B2865-5759-41FC-8082-A9EE6B663B60}" type="presParOf" srcId="{9880E379-1F52-45AC-94BE-5D13DB898377}" destId="{3C31F9B0-7742-4B0D-B1D4-E7CC2662A352}" srcOrd="1" destOrd="0" presId="urn:microsoft.com/office/officeart/2005/8/layout/list1"/>
    <dgm:cxn modelId="{62CAB617-56BF-4682-AEBE-234CDE3092F0}" type="presParOf" srcId="{9880E379-1F52-45AC-94BE-5D13DB898377}" destId="{83D70B46-F145-4DBD-8AB0-4F02FA497789}" srcOrd="2" destOrd="0" presId="urn:microsoft.com/office/officeart/2005/8/layout/list1"/>
  </dgm:cxnLst>
  <dgm:bg>
    <a:gradFill>
      <a:gsLst>
        <a:gs pos="0">
          <a:srgbClr val="FFF200"/>
        </a:gs>
        <a:gs pos="45000">
          <a:srgbClr val="FF7A00"/>
        </a:gs>
        <a:gs pos="70000">
          <a:srgbClr val="FF0300"/>
        </a:gs>
        <a:gs pos="100000">
          <a:srgbClr val="4D0808"/>
        </a:gs>
      </a:gsLst>
      <a:lin ang="5400000" scaled="0"/>
    </a:gra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70B46-F145-4DBD-8AB0-4F02FA497789}">
      <dsp:nvSpPr>
        <dsp:cNvPr id="0" name=""/>
        <dsp:cNvSpPr/>
      </dsp:nvSpPr>
      <dsp:spPr>
        <a:xfrm>
          <a:off x="0" y="1016395"/>
          <a:ext cx="4392488" cy="1562400"/>
        </a:xfrm>
        <a:prstGeom prst="rect">
          <a:avLst/>
        </a:prstGeom>
        <a:solidFill>
          <a:srgbClr val="FF0000">
            <a:alpha val="90000"/>
          </a:srgb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69549-9382-4B2F-B529-2B6B96FC0D60}">
      <dsp:nvSpPr>
        <dsp:cNvPr id="0" name=""/>
        <dsp:cNvSpPr/>
      </dsp:nvSpPr>
      <dsp:spPr>
        <a:xfrm>
          <a:off x="217834" y="93552"/>
          <a:ext cx="3074741" cy="183024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218" tIns="0" rIns="116218" bIns="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>
              <a:solidFill>
                <a:schemeClr val="tx1"/>
              </a:solidFill>
            </a:rPr>
            <a:t>Já mám.</a:t>
          </a:r>
          <a:endParaRPr lang="cs-CZ" sz="6200" kern="1200" dirty="0">
            <a:solidFill>
              <a:schemeClr val="tx1"/>
            </a:solidFill>
          </a:endParaRPr>
        </a:p>
      </dsp:txBody>
      <dsp:txXfrm>
        <a:off x="307179" y="182897"/>
        <a:ext cx="2896051" cy="16515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70B46-F145-4DBD-8AB0-4F02FA497789}">
      <dsp:nvSpPr>
        <dsp:cNvPr id="0" name=""/>
        <dsp:cNvSpPr/>
      </dsp:nvSpPr>
      <dsp:spPr>
        <a:xfrm>
          <a:off x="0" y="1016395"/>
          <a:ext cx="4392488" cy="1562400"/>
        </a:xfrm>
        <a:prstGeom prst="rect">
          <a:avLst/>
        </a:prstGeom>
        <a:solidFill>
          <a:srgbClr val="FF0000">
            <a:alpha val="90000"/>
          </a:srgb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69549-9382-4B2F-B529-2B6B96FC0D60}">
      <dsp:nvSpPr>
        <dsp:cNvPr id="0" name=""/>
        <dsp:cNvSpPr/>
      </dsp:nvSpPr>
      <dsp:spPr>
        <a:xfrm>
          <a:off x="217834" y="93552"/>
          <a:ext cx="3074741" cy="1830240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218" tIns="0" rIns="116218" bIns="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>
              <a:solidFill>
                <a:schemeClr val="tx1"/>
              </a:solidFill>
            </a:rPr>
            <a:t>Já mám.</a:t>
          </a:r>
          <a:endParaRPr lang="cs-CZ" sz="6200" kern="1200" dirty="0">
            <a:solidFill>
              <a:schemeClr val="tx1"/>
            </a:solidFill>
          </a:endParaRPr>
        </a:p>
      </dsp:txBody>
      <dsp:txXfrm>
        <a:off x="307179" y="182897"/>
        <a:ext cx="2896051" cy="1651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C1776-1190-4590-90C6-9FD7ED033B50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659B7-518D-4B9D-BA3C-47D71D7841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Sloveso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VY_32_INOVACE_2B_13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8303552"/>
              </p:ext>
            </p:extLst>
          </p:nvPr>
        </p:nvGraphicFramePr>
        <p:xfrm>
          <a:off x="518161" y="698876"/>
          <a:ext cx="8280920" cy="54087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 obrázek psa,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čtou jeho repliku, ve které doplňují chybějící slovo.</a:t>
                      </a:r>
                      <a:r>
                        <a:rPr lang="cs-CZ" sz="10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na základě informací v přehledném diagramu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pozorují význam slovesa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have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got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(diagram se objeví po kliknutí myší na červené pole s otazníkem). Žáci sami skrytým perem dopisují anglický ekvivalent slovesa „mít“ na vyhrazené místo. Žáci studují anglická slovíčka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apple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pear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banana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doll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car“,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ball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ruler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pen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book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Žáci skrytým perem zapisují české ekvivalenty k anglickým výrazům do žlutého obdélníku. Je jim k dispozici nápověda v podobě obrázku, který se objeví po kliknutí myší na žlutý obdélník s anglickým slovíčkem. Žáci podle obrázků vytvářejí věty se slovesem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have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got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Porovnávají své odpovědi se správným řešením. Žáci studují vznik záporu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haven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´t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got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Správná odpověď se objeví po kliknutí myší na červené pole s otazníkem. Žáci studují dva rozhovory s použitím záporu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haven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´t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got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Sami rozhovory reprodukují a zapisují skrytým perem. Žáci odpovídají na otázky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Have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you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got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…?“, své odpovědi zapisují skrytým perem. Správné odpovědi se objeví po kliknutí myší na červené pole s otazníkem. Žáci překládají věty z anglického do českého jazyka a zapisují je skrytým perem.</a:t>
                      </a:r>
                      <a:endParaRPr lang="cs-CZ" sz="10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340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2954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2700000" scaled="1"/>
            <a:tileRect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5122" name="Picture 2" descr="C:\Temp\Dočasné soubory Internetu\Content.IE5\AHIPWXPW\MP9004465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2880320" cy="3729910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860032" y="1628800"/>
            <a:ext cx="3096344" cy="2808312"/>
          </a:xfrm>
          <a:prstGeom prst="wedgeEllipseCallout">
            <a:avLst>
              <a:gd name="adj1" fmla="val -121286"/>
              <a:gd name="adj2" fmla="val 1369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a </a:t>
            </a:r>
            <a:r>
              <a:rPr lang="cs-CZ" sz="2400" dirty="0" err="1" smtClean="0">
                <a:solidFill>
                  <a:schemeClr val="tx1"/>
                </a:solidFill>
              </a:rPr>
              <a:t>ball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blue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green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and</a:t>
            </a:r>
            <a:r>
              <a:rPr lang="cs-CZ" sz="2400" dirty="0" smtClean="0">
                <a:solidFill>
                  <a:schemeClr val="tx1"/>
                </a:solidFill>
              </a:rPr>
              <a:t> _________.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dirty="0" smtClean="0"/>
              <a:t>I </a:t>
            </a:r>
            <a:r>
              <a:rPr lang="cs-CZ" sz="7200" b="1" dirty="0" err="1" smtClean="0"/>
              <a:t>have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got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I </a:t>
            </a:r>
            <a:r>
              <a:rPr lang="cs-CZ" sz="8800" dirty="0" err="1" smtClean="0"/>
              <a:t>have</a:t>
            </a:r>
            <a:r>
              <a:rPr lang="cs-CZ" sz="8800" dirty="0" smtClean="0"/>
              <a:t> </a:t>
            </a:r>
            <a:r>
              <a:rPr lang="cs-CZ" sz="8800" dirty="0" err="1" smtClean="0"/>
              <a:t>got</a:t>
            </a:r>
            <a:r>
              <a:rPr lang="cs-CZ" sz="8800" dirty="0" smtClean="0"/>
              <a:t>. 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3203848" y="3140968"/>
          <a:ext cx="4392488" cy="268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7956376" y="5301208"/>
            <a:ext cx="754384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I __________. 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3203848" y="3140968"/>
          <a:ext cx="4392488" cy="268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Fruit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Přelož z angličtiny do češtiny!</a:t>
            </a:r>
          </a:p>
          <a:p>
            <a:r>
              <a:rPr lang="cs-CZ" sz="1800" dirty="0" smtClean="0"/>
              <a:t>(Nápověda se objeví po kliknutí myší na obdélník se anglickým výrazem.)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971600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an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apple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635896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00192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banana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pear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Picture 2" descr="C:\Temp\Dočasné soubory Internetu\Content.IE5\AHIPWXPW\MP9003156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92896"/>
            <a:ext cx="2535421" cy="1808600"/>
          </a:xfrm>
          <a:prstGeom prst="rect">
            <a:avLst/>
          </a:prstGeom>
          <a:noFill/>
        </p:spPr>
      </p:pic>
      <p:pic>
        <p:nvPicPr>
          <p:cNvPr id="1027" name="Picture 3" descr="C:\Temp\Dočasné soubory Internetu\Content.IE5\JU2LUQQP\MP9004024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420888"/>
            <a:ext cx="1434854" cy="1959055"/>
          </a:xfrm>
          <a:prstGeom prst="rect">
            <a:avLst/>
          </a:prstGeom>
          <a:noFill/>
        </p:spPr>
      </p:pic>
      <p:pic>
        <p:nvPicPr>
          <p:cNvPr id="1028" name="Picture 4" descr="C:\Temp\Dočasné soubory Internetu\Content.IE5\DHQMYV7H\MC9004118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636912"/>
            <a:ext cx="2092105" cy="15307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Toys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Přelož z angličtiny do češtiny!</a:t>
            </a:r>
          </a:p>
          <a:p>
            <a:r>
              <a:rPr lang="cs-CZ" sz="1800" dirty="0" smtClean="0"/>
              <a:t>(Nápověda se objeví po kliknutí myší na obdélník se anglickým výrazem.)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971600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ball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635896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00192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car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doll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Temp\Dočasné soubory Internetu\Content.IE5\DHQMYV7H\MP9004028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08920"/>
            <a:ext cx="2160240" cy="1620180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JU2LUQQP\MC9002508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708920"/>
            <a:ext cx="1735854" cy="1512168"/>
          </a:xfrm>
          <a:prstGeom prst="rect">
            <a:avLst/>
          </a:prstGeom>
          <a:noFill/>
        </p:spPr>
      </p:pic>
      <p:pic>
        <p:nvPicPr>
          <p:cNvPr id="2052" name="Picture 4" descr="C:\Temp\Dočasné soubory Internetu\Content.IE5\AHIPWXPW\MC9002306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749906"/>
            <a:ext cx="1796443" cy="1602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School</a:t>
            </a:r>
            <a:r>
              <a:rPr lang="cs-CZ" b="1" dirty="0" smtClean="0"/>
              <a:t> </a:t>
            </a:r>
            <a:r>
              <a:rPr lang="cs-CZ" b="1" dirty="0" err="1" smtClean="0"/>
              <a:t>supplies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Přelož z angličtiny do češtiny!</a:t>
            </a:r>
          </a:p>
          <a:p>
            <a:r>
              <a:rPr lang="cs-CZ" sz="1800" dirty="0" smtClean="0"/>
              <a:t>(Nápověda se objeví po kliknutí myší na obdélník se anglickým výrazem.)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971600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book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635896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00192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ruler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err="1" smtClean="0">
                <a:solidFill>
                  <a:schemeClr val="tx1"/>
                </a:solidFill>
              </a:rPr>
              <a:t>pen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Temp\Dočasné soubory Internetu\Content.IE5\DHQMYV7H\MC900281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875060" cy="980728"/>
          </a:xfrm>
          <a:prstGeom prst="rect">
            <a:avLst/>
          </a:prstGeom>
          <a:noFill/>
        </p:spPr>
      </p:pic>
      <p:pic>
        <p:nvPicPr>
          <p:cNvPr id="3077" name="Picture 5" descr="C:\Temp\Dočasné soubory Internetu\Content.IE5\44BTR92M\MP9001749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852936"/>
            <a:ext cx="2044824" cy="1363216"/>
          </a:xfrm>
          <a:prstGeom prst="rect">
            <a:avLst/>
          </a:prstGeom>
          <a:noFill/>
        </p:spPr>
      </p:pic>
      <p:pic>
        <p:nvPicPr>
          <p:cNvPr id="3078" name="Picture 6" descr="C:\Temp\Dočasné soubory Internetu\Content.IE5\DHQMYV7H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780928"/>
            <a:ext cx="1529328" cy="1529328"/>
          </a:xfrm>
          <a:prstGeom prst="rect">
            <a:avLst/>
          </a:prstGeom>
          <a:noFill/>
        </p:spPr>
      </p:pic>
      <p:pic>
        <p:nvPicPr>
          <p:cNvPr id="3079" name="Picture 7" descr="C:\Temp\Dočasné soubory Internetu\Content.IE5\44BTR92M\MC9002909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8564" y="2636912"/>
            <a:ext cx="1546634" cy="1521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Colours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2700000" scaled="1"/>
            <a:tileRect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colours</a:t>
            </a:r>
            <a:r>
              <a:rPr lang="cs-CZ" sz="2400" dirty="0" smtClean="0"/>
              <a:t>…?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________________________________________________</a:t>
            </a:r>
          </a:p>
          <a:p>
            <a:pPr>
              <a:buNone/>
            </a:pPr>
            <a:r>
              <a:rPr lang="cs-CZ" sz="2400" dirty="0" smtClean="0"/>
              <a:t>________________________________________________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5" name="Picture 3" descr="C:\Temp\Dočasné soubory Internetu\Content.IE5\JU2LUQQP\MC9002508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140968"/>
            <a:ext cx="2160240" cy="1881867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3563888" y="2132856"/>
            <a:ext cx="3816424" cy="2304256"/>
          </a:xfrm>
          <a:prstGeom prst="wedgeEllipseCallout">
            <a:avLst>
              <a:gd name="adj1" fmla="val -91187"/>
              <a:gd name="adj2" fmla="val 16827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Hello</a:t>
            </a:r>
            <a:r>
              <a:rPr lang="cs-CZ" sz="2400" dirty="0" smtClean="0">
                <a:solidFill>
                  <a:schemeClr val="tx1"/>
                </a:solidFill>
              </a:rPr>
              <a:t>! I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dirty="0" err="1" smtClean="0">
                <a:solidFill>
                  <a:schemeClr val="tx1"/>
                </a:solidFill>
              </a:rPr>
              <a:t>doll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r>
              <a:rPr lang="cs-CZ" sz="2400" dirty="0" err="1" smtClean="0">
                <a:solidFill>
                  <a:schemeClr val="tx1"/>
                </a:solidFill>
              </a:rPr>
              <a:t>What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colours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am</a:t>
            </a:r>
            <a:r>
              <a:rPr lang="cs-CZ" sz="2400" dirty="0" smtClean="0">
                <a:solidFill>
                  <a:schemeClr val="tx1"/>
                </a:solidFill>
              </a:rPr>
              <a:t> I?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Write</a:t>
            </a:r>
            <a:r>
              <a:rPr lang="cs-CZ" sz="2400" dirty="0" smtClean="0">
                <a:solidFill>
                  <a:schemeClr val="tx1"/>
                </a:solidFill>
              </a:rPr>
              <a:t> my </a:t>
            </a:r>
            <a:r>
              <a:rPr lang="cs-CZ" sz="2400" dirty="0" err="1" smtClean="0">
                <a:solidFill>
                  <a:schemeClr val="tx1"/>
                </a:solidFill>
              </a:rPr>
              <a:t>colours</a:t>
            </a:r>
            <a:r>
              <a:rPr lang="cs-CZ" sz="2400" dirty="0" smtClean="0">
                <a:solidFill>
                  <a:schemeClr val="tx1"/>
                </a:solidFill>
              </a:rPr>
              <a:t>!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I </a:t>
            </a:r>
            <a:r>
              <a:rPr lang="cs-CZ" b="1" dirty="0" err="1" smtClean="0"/>
              <a:t>got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_______________.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_______________.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_______________.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_______________.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_______________.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_______________.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4" name="Picture 2" descr="C:\Temp\Dočasné soubory Internetu\Content.IE5\44BTR92M\MC9002909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556792"/>
            <a:ext cx="774491" cy="762066"/>
          </a:xfrm>
          <a:prstGeom prst="rect">
            <a:avLst/>
          </a:prstGeom>
          <a:noFill/>
        </p:spPr>
      </p:pic>
      <p:pic>
        <p:nvPicPr>
          <p:cNvPr id="5" name="Picture 3" descr="C:\Temp\Dočasné soubory Internetu\Content.IE5\DHQMYV7H\MC900441726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988840"/>
            <a:ext cx="881256" cy="881256"/>
          </a:xfrm>
          <a:prstGeom prst="rect">
            <a:avLst/>
          </a:prstGeom>
          <a:noFill/>
        </p:spPr>
      </p:pic>
      <p:pic>
        <p:nvPicPr>
          <p:cNvPr id="6" name="Picture 4" descr="C:\Temp\Dočasné soubory Internetu\Content.IE5\JU2LUQQP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708920"/>
            <a:ext cx="936104" cy="936104"/>
          </a:xfrm>
          <a:prstGeom prst="rect">
            <a:avLst/>
          </a:prstGeom>
          <a:noFill/>
        </p:spPr>
      </p:pic>
      <p:pic>
        <p:nvPicPr>
          <p:cNvPr id="7" name="Picture 5" descr="C:\Temp\Dočasné soubory Internetu\Content.IE5\AHIPWXPW\MC9002961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356992"/>
            <a:ext cx="1259396" cy="874664"/>
          </a:xfrm>
          <a:prstGeom prst="rect">
            <a:avLst/>
          </a:prstGeom>
          <a:noFill/>
        </p:spPr>
      </p:pic>
      <p:pic>
        <p:nvPicPr>
          <p:cNvPr id="4104" name="Picture 8" descr="C:\Temp\Dočasné soubory Internetu\Content.IE5\AHIPWXPW\MC90043709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581128"/>
            <a:ext cx="1241296" cy="1241296"/>
          </a:xfrm>
          <a:prstGeom prst="rect">
            <a:avLst/>
          </a:prstGeom>
          <a:noFill/>
        </p:spPr>
      </p:pic>
      <p:pic>
        <p:nvPicPr>
          <p:cNvPr id="4105" name="Picture 9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4221088"/>
            <a:ext cx="795447" cy="6545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</a:t>
            </a:r>
            <a:r>
              <a:rPr lang="cs-CZ" sz="3600" dirty="0" err="1" smtClean="0"/>
              <a:t>ruler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</a:t>
            </a:r>
            <a:r>
              <a:rPr lang="cs-CZ" sz="3600" dirty="0" err="1" smtClean="0"/>
              <a:t>pen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/>
              <a:t>an</a:t>
            </a:r>
            <a:r>
              <a:rPr lang="cs-CZ" sz="3600" dirty="0" smtClean="0"/>
              <a:t> </a:t>
            </a:r>
            <a:r>
              <a:rPr lang="cs-CZ" sz="3600" dirty="0" err="1" smtClean="0"/>
              <a:t>apple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</a:t>
            </a:r>
            <a:r>
              <a:rPr lang="cs-CZ" sz="3600" dirty="0" err="1" smtClean="0"/>
              <a:t>banana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</a:t>
            </a:r>
            <a:r>
              <a:rPr lang="cs-CZ" sz="3600" dirty="0" err="1" smtClean="0"/>
              <a:t>ball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car.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 err="1" smtClean="0"/>
              <a:t>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have</a:t>
            </a:r>
            <a:r>
              <a:rPr lang="cs-CZ" sz="4000" dirty="0" smtClean="0"/>
              <a:t>	= 	mít</a:t>
            </a:r>
          </a:p>
          <a:p>
            <a:endParaRPr lang="cs-CZ" sz="4000" dirty="0" smtClean="0"/>
          </a:p>
          <a:p>
            <a:r>
              <a:rPr lang="cs-CZ" sz="4000" dirty="0" smtClean="0"/>
              <a:t>not	=	ne</a:t>
            </a:r>
          </a:p>
          <a:p>
            <a:endParaRPr lang="cs-CZ" dirty="0" smtClean="0"/>
          </a:p>
          <a:p>
            <a:pPr>
              <a:buNone/>
            </a:pPr>
            <a:r>
              <a:rPr lang="cs-CZ" sz="4000" dirty="0" err="1" smtClean="0"/>
              <a:t>have</a:t>
            </a:r>
            <a:r>
              <a:rPr lang="cs-CZ" sz="4000" dirty="0" smtClean="0"/>
              <a:t> + not = 	____________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347864" y="4005064"/>
            <a:ext cx="2664296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haven</a:t>
            </a:r>
            <a:r>
              <a:rPr lang="cs-CZ" sz="4000" dirty="0" smtClean="0">
                <a:solidFill>
                  <a:schemeClr val="tx1"/>
                </a:solidFill>
              </a:rPr>
              <a:t>´t </a:t>
            </a:r>
          </a:p>
        </p:txBody>
      </p:sp>
      <p:sp>
        <p:nvSpPr>
          <p:cNvPr id="13" name="Šipka doleva 12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 err="1" smtClean="0"/>
              <a:t>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6146" name="Picture 2" descr="C:\Temp\Dočasné soubory Internetu\Content.IE5\JU2LUQQP\MP9004002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08920"/>
            <a:ext cx="3901440" cy="2599944"/>
          </a:xfrm>
          <a:prstGeom prst="rect">
            <a:avLst/>
          </a:prstGeom>
          <a:noFill/>
        </p:spPr>
      </p:pic>
      <p:sp>
        <p:nvSpPr>
          <p:cNvPr id="16" name="Oválný popisek 15"/>
          <p:cNvSpPr/>
          <p:nvPr/>
        </p:nvSpPr>
        <p:spPr>
          <a:xfrm>
            <a:off x="4283968" y="2204864"/>
            <a:ext cx="3816424" cy="1944216"/>
          </a:xfrm>
          <a:prstGeom prst="wedgeEllipseCallout">
            <a:avLst>
              <a:gd name="adj1" fmla="val -88495"/>
              <a:gd name="adj2" fmla="val 6077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</a:t>
            </a:r>
            <a:r>
              <a:rPr lang="cs-CZ" sz="2800" b="1" dirty="0" err="1" smtClean="0">
                <a:solidFill>
                  <a:schemeClr val="tx1"/>
                </a:solidFill>
              </a:rPr>
              <a:t>haven</a:t>
            </a:r>
            <a:r>
              <a:rPr lang="cs-CZ" sz="2800" b="1" dirty="0" smtClean="0">
                <a:solidFill>
                  <a:schemeClr val="tx1"/>
                </a:solidFill>
              </a:rPr>
              <a:t>´t </a:t>
            </a:r>
            <a:r>
              <a:rPr lang="cs-CZ" sz="2800" b="1" dirty="0" err="1" smtClean="0">
                <a:solidFill>
                  <a:schemeClr val="tx1"/>
                </a:solidFill>
              </a:rPr>
              <a:t>got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b="1" dirty="0" err="1" smtClean="0">
                <a:solidFill>
                  <a:schemeClr val="tx1"/>
                </a:solidFill>
              </a:rPr>
              <a:t>ball</a:t>
            </a:r>
            <a:r>
              <a:rPr lang="cs-CZ" sz="2800" b="1" dirty="0" smtClean="0">
                <a:solidFill>
                  <a:schemeClr val="tx1"/>
                </a:solidFill>
              </a:rPr>
              <a:t>!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148" name="Picture 4" descr="C:\Temp\Dočasné soubory Internetu\Content.IE5\AHIPWXPW\MP9004424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869160"/>
            <a:ext cx="1953966" cy="12360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 err="1" smtClean="0"/>
              <a:t>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6146" name="Picture 2" descr="C:\Temp\Dočasné soubory Internetu\Content.IE5\JU2LUQQP\MP9004002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08920"/>
            <a:ext cx="3901440" cy="2599944"/>
          </a:xfrm>
          <a:prstGeom prst="rect">
            <a:avLst/>
          </a:prstGeom>
          <a:noFill/>
        </p:spPr>
      </p:pic>
      <p:sp>
        <p:nvSpPr>
          <p:cNvPr id="16" name="Oválný popisek 15"/>
          <p:cNvSpPr/>
          <p:nvPr/>
        </p:nvSpPr>
        <p:spPr>
          <a:xfrm>
            <a:off x="4283968" y="2204864"/>
            <a:ext cx="3816424" cy="1944216"/>
          </a:xfrm>
          <a:prstGeom prst="wedgeEllipseCallout">
            <a:avLst>
              <a:gd name="adj1" fmla="val -88495"/>
              <a:gd name="adj2" fmla="val 6077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__________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b="1" dirty="0" err="1" smtClean="0">
                <a:solidFill>
                  <a:schemeClr val="tx1"/>
                </a:solidFill>
              </a:rPr>
              <a:t>ball</a:t>
            </a:r>
            <a:r>
              <a:rPr lang="cs-CZ" sz="2800" b="1" dirty="0" smtClean="0">
                <a:solidFill>
                  <a:schemeClr val="tx1"/>
                </a:solidFill>
              </a:rPr>
              <a:t>!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148" name="Picture 4" descr="C:\Temp\Dočasné soubory Internetu\Content.IE5\AHIPWXPW\MP9004424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869160"/>
            <a:ext cx="1953966" cy="12360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 err="1" smtClean="0"/>
              <a:t>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7170" name="Picture 2" descr="C:\Temp\Dočasné soubory Internetu\Content.IE5\44BTR92M\MC9004380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284984"/>
            <a:ext cx="1647772" cy="2542530"/>
          </a:xfrm>
          <a:prstGeom prst="rect">
            <a:avLst/>
          </a:prstGeom>
          <a:noFill/>
        </p:spPr>
      </p:pic>
      <p:pic>
        <p:nvPicPr>
          <p:cNvPr id="7171" name="Picture 3" descr="C:\Temp\Dočasné soubory Internetu\Content.IE5\AHIPWXPW\MP9003168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293096"/>
            <a:ext cx="2703834" cy="1780024"/>
          </a:xfrm>
          <a:prstGeom prst="rect">
            <a:avLst/>
          </a:prstGeom>
          <a:noFill/>
        </p:spPr>
      </p:pic>
      <p:sp>
        <p:nvSpPr>
          <p:cNvPr id="16" name="Oválný popisek 15"/>
          <p:cNvSpPr/>
          <p:nvPr/>
        </p:nvSpPr>
        <p:spPr>
          <a:xfrm>
            <a:off x="3491880" y="1772816"/>
            <a:ext cx="3816424" cy="1944216"/>
          </a:xfrm>
          <a:prstGeom prst="wedgeEllipseCallout">
            <a:avLst>
              <a:gd name="adj1" fmla="val -76005"/>
              <a:gd name="adj2" fmla="val 10380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</a:t>
            </a:r>
            <a:r>
              <a:rPr lang="cs-CZ" sz="2800" b="1" dirty="0" err="1" smtClean="0">
                <a:solidFill>
                  <a:schemeClr val="tx1"/>
                </a:solidFill>
              </a:rPr>
              <a:t>haven</a:t>
            </a:r>
            <a:r>
              <a:rPr lang="cs-CZ" sz="2800" b="1" dirty="0" smtClean="0">
                <a:solidFill>
                  <a:schemeClr val="tx1"/>
                </a:solidFill>
              </a:rPr>
              <a:t>´t </a:t>
            </a:r>
            <a:r>
              <a:rPr lang="cs-CZ" sz="2800" b="1" dirty="0" err="1" smtClean="0">
                <a:solidFill>
                  <a:schemeClr val="tx1"/>
                </a:solidFill>
              </a:rPr>
              <a:t>got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dog!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 err="1" smtClean="0"/>
              <a:t>got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7170" name="Picture 2" descr="C:\Temp\Dočasné soubory Internetu\Content.IE5\44BTR92M\MC9004380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284984"/>
            <a:ext cx="1647772" cy="2542530"/>
          </a:xfrm>
          <a:prstGeom prst="rect">
            <a:avLst/>
          </a:prstGeom>
          <a:noFill/>
        </p:spPr>
      </p:pic>
      <p:pic>
        <p:nvPicPr>
          <p:cNvPr id="7171" name="Picture 3" descr="C:\Temp\Dočasné soubory Internetu\Content.IE5\AHIPWXPW\MP9003168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293096"/>
            <a:ext cx="2703834" cy="1780024"/>
          </a:xfrm>
          <a:prstGeom prst="rect">
            <a:avLst/>
          </a:prstGeom>
          <a:noFill/>
        </p:spPr>
      </p:pic>
      <p:sp>
        <p:nvSpPr>
          <p:cNvPr id="16" name="Oválný popisek 15"/>
          <p:cNvSpPr/>
          <p:nvPr/>
        </p:nvSpPr>
        <p:spPr>
          <a:xfrm>
            <a:off x="3491880" y="1772816"/>
            <a:ext cx="3816424" cy="1944216"/>
          </a:xfrm>
          <a:prstGeom prst="wedgeEllipseCallout">
            <a:avLst>
              <a:gd name="adj1" fmla="val -76005"/>
              <a:gd name="adj2" fmla="val 10380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___________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dog!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81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Have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a </a:t>
            </a:r>
            <a:r>
              <a:rPr lang="cs-CZ" sz="4000" dirty="0" err="1" smtClean="0"/>
              <a:t>horse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Have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a dog?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Yes</a:t>
            </a:r>
            <a:r>
              <a:rPr lang="cs-CZ" sz="4000" dirty="0" smtClean="0">
                <a:solidFill>
                  <a:schemeClr val="tx1"/>
                </a:solidFill>
              </a:rPr>
              <a:t>,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No, I </a:t>
            </a:r>
            <a:r>
              <a:rPr lang="cs-CZ" sz="4000" dirty="0" err="1" smtClean="0">
                <a:solidFill>
                  <a:schemeClr val="tx1"/>
                </a:solidFill>
              </a:rPr>
              <a:t>haven</a:t>
            </a:r>
            <a:r>
              <a:rPr lang="cs-CZ" sz="4000" dirty="0" smtClean="0">
                <a:solidFill>
                  <a:schemeClr val="tx1"/>
                </a:solidFill>
              </a:rPr>
              <a:t>´</a:t>
            </a:r>
            <a:r>
              <a:rPr lang="cs-CZ" sz="4000" dirty="0" err="1" smtClean="0">
                <a:solidFill>
                  <a:schemeClr val="tx1"/>
                </a:solidFill>
              </a:rPr>
              <a:t>t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8194" name="Picture 2" descr="C:\Temp\Dočasné soubory Internetu\Content.IE5\44BTR92M\MC9004406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861048"/>
            <a:ext cx="2019501" cy="2019501"/>
          </a:xfrm>
          <a:prstGeom prst="rect">
            <a:avLst/>
          </a:prstGeom>
          <a:noFill/>
        </p:spPr>
      </p:pic>
      <p:pic>
        <p:nvPicPr>
          <p:cNvPr id="8195" name="Picture 3" descr="C:\Temp\Dočasné soubory Internetu\Content.IE5\DHQMYV7H\MP9004465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39988" y="1772816"/>
            <a:ext cx="2414022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8100000" scaled="1"/>
            <a:tileRect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Have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apple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Have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ice</a:t>
            </a:r>
            <a:r>
              <a:rPr lang="cs-CZ" sz="4000" dirty="0" smtClean="0"/>
              <a:t> </a:t>
            </a:r>
            <a:r>
              <a:rPr lang="cs-CZ" sz="4000" dirty="0" err="1" smtClean="0"/>
              <a:t>cream</a:t>
            </a:r>
            <a:r>
              <a:rPr lang="cs-CZ" sz="4000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Yes</a:t>
            </a:r>
            <a:r>
              <a:rPr lang="cs-CZ" sz="4000" dirty="0" smtClean="0">
                <a:solidFill>
                  <a:schemeClr val="tx1"/>
                </a:solidFill>
              </a:rPr>
              <a:t>,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Yes</a:t>
            </a:r>
            <a:r>
              <a:rPr lang="cs-CZ" sz="4000" dirty="0" smtClean="0">
                <a:solidFill>
                  <a:schemeClr val="tx1"/>
                </a:solidFill>
              </a:rPr>
              <a:t>, I </a:t>
            </a:r>
            <a:r>
              <a:rPr lang="cs-CZ" sz="4000" dirty="0" err="1" smtClean="0">
                <a:solidFill>
                  <a:schemeClr val="tx1"/>
                </a:solidFill>
              </a:rPr>
              <a:t>have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9218" name="Picture 2" descr="C:\Temp\Dočasné soubory Internetu\Content.IE5\JU2LUQQP\MC9004405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700808"/>
            <a:ext cx="1837308" cy="1903398"/>
          </a:xfrm>
          <a:prstGeom prst="rect">
            <a:avLst/>
          </a:prstGeom>
          <a:noFill/>
        </p:spPr>
      </p:pic>
      <p:pic>
        <p:nvPicPr>
          <p:cNvPr id="9219" name="Picture 3" descr="C:\Temp\Dočasné soubory Internetu\Content.IE5\DHQMYV7H\MC9004107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293096"/>
            <a:ext cx="1539009" cy="1793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2700000" scaled="1"/>
            <a:tileRect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apples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car.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haven</a:t>
            </a:r>
            <a:r>
              <a:rPr lang="cs-CZ" sz="2400" dirty="0" smtClean="0"/>
              <a:t>´t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ruler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haven</a:t>
            </a:r>
            <a:r>
              <a:rPr lang="cs-CZ" sz="2400" dirty="0" smtClean="0"/>
              <a:t>´t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balls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dog?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741</Words>
  <Application>Microsoft Office PowerPoint</Application>
  <PresentationFormat>Předvádění na obrazovce (4:3)</PresentationFormat>
  <Paragraphs>176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Sloveso have got VY_32_INOVACE_2B_13 Číslo projektu: CZ.1.07/1.4.00/21.1101</vt:lpstr>
      <vt:lpstr>Prezentace aplikace PowerPoint</vt:lpstr>
      <vt:lpstr>Have got</vt:lpstr>
      <vt:lpstr>I have got</vt:lpstr>
      <vt:lpstr>I have got</vt:lpstr>
      <vt:lpstr>Do you remember?</vt:lpstr>
      <vt:lpstr>Fruit</vt:lpstr>
      <vt:lpstr>Toys</vt:lpstr>
      <vt:lpstr>School supplies</vt:lpstr>
      <vt:lpstr>Colours</vt:lpstr>
      <vt:lpstr>What have I got?</vt:lpstr>
      <vt:lpstr>Check it!</vt:lpstr>
      <vt:lpstr>Haven´t got</vt:lpstr>
      <vt:lpstr>Haven´t got</vt:lpstr>
      <vt:lpstr>Haven´t got</vt:lpstr>
      <vt:lpstr>Haven´t got</vt:lpstr>
      <vt:lpstr>Haven´t got</vt:lpstr>
      <vt:lpstr>Answer the questions!</vt:lpstr>
      <vt:lpstr>Answer the questions!</vt:lpstr>
      <vt:lpstr>Translation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have got VY_32_INOVACE_2B_13 Číslo projektu: CZ.1.07/1.4.00/21.1101</dc:title>
  <dc:creator>Iva</dc:creator>
  <cp:lastModifiedBy>uzivatel</cp:lastModifiedBy>
  <cp:revision>3</cp:revision>
  <dcterms:created xsi:type="dcterms:W3CDTF">2011-09-05T19:33:51Z</dcterms:created>
  <dcterms:modified xsi:type="dcterms:W3CDTF">2013-01-25T11:55:20Z</dcterms:modified>
</cp:coreProperties>
</file>