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64" r:id="rId7"/>
    <p:sldId id="263" r:id="rId8"/>
    <p:sldId id="259" r:id="rId9"/>
    <p:sldId id="260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78000"/>
                <a:satMod val="220000"/>
              </a:schemeClr>
            </a:gs>
            <a:gs pos="100000">
              <a:schemeClr val="bg1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168E857-914D-4721-9883-4C36AE353B6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ACC7480-636C-472D-AC66-810A18714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pen" TargetMode="External"/><Relationship Id="rId2" Type="http://schemas.openxmlformats.org/officeDocument/2006/relationships/hyperlink" Target="http://cs.wikipedia.org/wiki/Eth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1,3-butadi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285720" y="21429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208861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286280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Uhlovodíky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Alkeny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142852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</a:t>
            </a:r>
          </a:p>
          <a:p>
            <a:r>
              <a:rPr lang="cs-CZ" dirty="0" smtClean="0"/>
              <a:t>Názvosloví alkenů a dienů</a:t>
            </a:r>
          </a:p>
          <a:p>
            <a:r>
              <a:rPr lang="cs-CZ" dirty="0" smtClean="0"/>
              <a:t>Příklady alkenů – </a:t>
            </a:r>
            <a:r>
              <a:rPr lang="cs-CZ" dirty="0" err="1" smtClean="0"/>
              <a:t>ethen</a:t>
            </a:r>
            <a:r>
              <a:rPr lang="cs-CZ" dirty="0" smtClean="0"/>
              <a:t>, propen, dieny – vlastnosti, využití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>
                <a:latin typeface="Californian FB" pitchFamily="18" charset="0"/>
              </a:rPr>
              <a:t>Alkeny</a:t>
            </a:r>
            <a:endParaRPr lang="cs-CZ" sz="9600" dirty="0">
              <a:latin typeface="Californian FB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Documents and Settings\Aleš\Plocha\120px-Ethylene-3D-vdW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143380"/>
            <a:ext cx="3318410" cy="257176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alkeny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600" b="1" u="sng" dirty="0" smtClean="0"/>
              <a:t>Uhlovodíky</a:t>
            </a:r>
            <a:r>
              <a:rPr lang="cs-CZ" sz="3600" dirty="0" smtClean="0"/>
              <a:t> s jednou dvojnou vazbou mezi uhlíky</a:t>
            </a:r>
          </a:p>
          <a:p>
            <a:pPr>
              <a:lnSpc>
                <a:spcPct val="90000"/>
              </a:lnSpc>
            </a:pPr>
            <a:r>
              <a:rPr lang="cs-CZ" sz="3600" b="1" u="sng" dirty="0" smtClean="0"/>
              <a:t>S přímým</a:t>
            </a:r>
            <a:r>
              <a:rPr lang="cs-CZ" sz="3600" dirty="0" smtClean="0"/>
              <a:t> otevřeným řetězcem</a:t>
            </a:r>
          </a:p>
          <a:p>
            <a:r>
              <a:rPr lang="cs-CZ" sz="3600" dirty="0" smtClean="0"/>
              <a:t>Zakončení –</a:t>
            </a:r>
            <a:r>
              <a:rPr lang="cs-CZ" sz="3600" b="1" u="sng" dirty="0" err="1"/>
              <a:t>e</a:t>
            </a:r>
            <a:r>
              <a:rPr lang="cs-CZ" sz="3600" b="1" u="sng" dirty="0" err="1" smtClean="0"/>
              <a:t>n</a:t>
            </a:r>
            <a:endParaRPr lang="cs-CZ" sz="3600" b="1" u="sng" dirty="0" smtClean="0"/>
          </a:p>
          <a:p>
            <a:r>
              <a:rPr lang="cs-CZ" sz="3600" dirty="0" err="1" smtClean="0"/>
              <a:t>ethen</a:t>
            </a:r>
            <a:r>
              <a:rPr lang="cs-CZ" sz="3600" dirty="0" smtClean="0"/>
              <a:t>, propen, buten,….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Ethen</a:t>
            </a:r>
            <a:r>
              <a:rPr lang="cs-CZ" sz="6000" dirty="0" smtClean="0"/>
              <a:t> (</a:t>
            </a:r>
            <a:r>
              <a:rPr lang="cs-CZ" sz="6000" dirty="0" err="1" smtClean="0"/>
              <a:t>ethylen</a:t>
            </a:r>
            <a:r>
              <a:rPr lang="cs-CZ" sz="6000" dirty="0" smtClean="0"/>
              <a:t>)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Je bezbarvý, hořlavý plyn nasládlé vůně</a:t>
            </a:r>
          </a:p>
          <a:p>
            <a:r>
              <a:rPr lang="cs-CZ" sz="3600" dirty="0" smtClean="0"/>
              <a:t>Jeho přítomnost urychluje dozrávání ovoce</a:t>
            </a:r>
          </a:p>
          <a:p>
            <a:r>
              <a:rPr lang="cs-CZ" sz="3600" dirty="0" smtClean="0"/>
              <a:t>Patří mezi extrémně hořlavé látky</a:t>
            </a:r>
          </a:p>
          <a:p>
            <a:endParaRPr lang="cs-CZ" sz="3600" dirty="0"/>
          </a:p>
        </p:txBody>
      </p:sp>
      <p:pic>
        <p:nvPicPr>
          <p:cNvPr id="1027" name="Picture 3" descr="D:\Documents and Settings\Aleš\Plocha\120px-Ethene_structural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4446991"/>
            <a:ext cx="2928950" cy="21967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Ethen</a:t>
            </a:r>
            <a:r>
              <a:rPr lang="cs-CZ" sz="6000" dirty="0" smtClean="0"/>
              <a:t> (</a:t>
            </a:r>
            <a:r>
              <a:rPr lang="cs-CZ" sz="6000" dirty="0" err="1" smtClean="0"/>
              <a:t>ethylen</a:t>
            </a:r>
            <a:r>
              <a:rPr lang="cs-CZ" sz="6000" dirty="0" smtClean="0"/>
              <a:t>)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Se vzduchem tvoří výbušnou směs</a:t>
            </a:r>
          </a:p>
          <a:p>
            <a:r>
              <a:rPr lang="cs-CZ" sz="3600" dirty="0" smtClean="0"/>
              <a:t>Je surovinou pro výrobu mnoha látek, např. </a:t>
            </a:r>
            <a:r>
              <a:rPr lang="cs-CZ" sz="3600" dirty="0" err="1" smtClean="0"/>
              <a:t>polyethylenu</a:t>
            </a:r>
            <a:r>
              <a:rPr lang="cs-CZ" sz="3600" dirty="0" smtClean="0"/>
              <a:t>, </a:t>
            </a:r>
            <a:r>
              <a:rPr lang="cs-CZ" sz="3600" dirty="0" err="1" smtClean="0"/>
              <a:t>ethanolu</a:t>
            </a:r>
            <a:r>
              <a:rPr lang="cs-CZ" sz="3600" dirty="0" smtClean="0"/>
              <a:t>, vinylchloridu</a:t>
            </a:r>
          </a:p>
          <a:p>
            <a:r>
              <a:rPr lang="cs-CZ" sz="3600" dirty="0" smtClean="0"/>
              <a:t>Vzniká jako jedna ze zplodin při spalování benzínu v motorech aut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Využití </a:t>
            </a:r>
            <a:r>
              <a:rPr lang="cs-CZ" sz="6000" dirty="0" err="1" smtClean="0"/>
              <a:t>ethylenu</a:t>
            </a:r>
            <a:endParaRPr lang="cs-CZ" sz="6000" dirty="0"/>
          </a:p>
        </p:txBody>
      </p:sp>
      <p:pic>
        <p:nvPicPr>
          <p:cNvPr id="6" name="Picture 2" descr="D:\Documents and Settings\Administrator\Plocha\skenovat0001.ti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 l="1563" t="8749" r="54717" b="10499"/>
          <a:stretch>
            <a:fillRect/>
          </a:stretch>
        </p:blipFill>
        <p:spPr bwMode="auto">
          <a:xfrm flipH="1" flipV="1">
            <a:off x="0" y="1928802"/>
            <a:ext cx="4449256" cy="3671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357686" y="1600200"/>
            <a:ext cx="35719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Umělé dozrávání plodů, které jsou málo trvanlivé, např. banány</a:t>
            </a:r>
          </a:p>
          <a:p>
            <a:r>
              <a:rPr lang="cs-CZ" dirty="0" smtClean="0"/>
              <a:t>Zralé banány se rychle kazí, proto se sklízí a dovážejí zelené</a:t>
            </a:r>
          </a:p>
          <a:p>
            <a:r>
              <a:rPr lang="cs-CZ" dirty="0" smtClean="0"/>
              <a:t>Dozrávají teprve ve skladech na našem území</a:t>
            </a:r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/>
          <a:srcRect l="972" r="8749"/>
          <a:stretch>
            <a:fillRect/>
          </a:stretch>
        </p:blipFill>
        <p:spPr>
          <a:xfrm rot="10800000">
            <a:off x="-7" y="-214342"/>
            <a:ext cx="9144005" cy="7072341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ocuments and Settings\Aleš\Plocha\Propylen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929066"/>
            <a:ext cx="2786082" cy="2786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72386" cy="1143000"/>
          </a:xfrm>
        </p:spPr>
        <p:txBody>
          <a:bodyPr>
            <a:noAutofit/>
          </a:bodyPr>
          <a:lstStyle/>
          <a:p>
            <a:r>
              <a:rPr lang="cs-CZ" sz="6000" dirty="0" smtClean="0"/>
              <a:t>Propylen (propen)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7239000" cy="48463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 hořlavý plyn používaný pro výrobu plastu polypropylenu (trubky, fólie a různé nádoby) </a:t>
            </a:r>
          </a:p>
          <a:p>
            <a:r>
              <a:rPr lang="cs-CZ" sz="3600" dirty="0" smtClean="0"/>
              <a:t>a mnoha dalších organických látek</a:t>
            </a:r>
            <a:endParaRPr lang="cs-CZ" sz="3600" dirty="0"/>
          </a:p>
        </p:txBody>
      </p:sp>
      <p:pic>
        <p:nvPicPr>
          <p:cNvPr id="3075" name="Picture 3" descr="D:\Documents and Settings\Aleš\Plocha\130px-Propylene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4143380"/>
            <a:ext cx="2928926" cy="2455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Dieny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7239000" cy="48463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Uhlovodíky, které ve svých molekulách obsahují dvě dvojné vazby mezi atomy uhlíku</a:t>
            </a:r>
          </a:p>
          <a:p>
            <a:r>
              <a:rPr lang="cs-CZ" sz="3600" dirty="0" smtClean="0"/>
              <a:t>Nejznámější je 1,3 – butadien – surovina pro výrobu syntetických kaučuků</a:t>
            </a:r>
            <a:endParaRPr lang="cs-CZ" sz="3600" dirty="0"/>
          </a:p>
        </p:txBody>
      </p:sp>
      <p:pic>
        <p:nvPicPr>
          <p:cNvPr id="4098" name="Picture 2" descr="D:\Documents and Settings\Aleš\Plocha\220px-Butadièn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4643446"/>
            <a:ext cx="3143272" cy="20002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Základy chemie II, P. Beneš, V. </a:t>
            </a:r>
            <a:r>
              <a:rPr lang="cs-CZ" sz="2000" dirty="0" err="1" smtClean="0"/>
              <a:t>Pumpr</a:t>
            </a:r>
            <a:r>
              <a:rPr lang="cs-CZ" sz="2000" dirty="0" smtClean="0"/>
              <a:t>, J. </a:t>
            </a:r>
            <a:r>
              <a:rPr lang="cs-CZ" sz="2000" dirty="0" err="1" smtClean="0"/>
              <a:t>Banýr</a:t>
            </a:r>
            <a:r>
              <a:rPr lang="cs-CZ" sz="2000" dirty="0" smtClean="0"/>
              <a:t>, nakladatelství Fortuna</a:t>
            </a:r>
          </a:p>
          <a:p>
            <a:r>
              <a:rPr lang="cs-CZ" sz="2000" dirty="0" smtClean="0"/>
              <a:t>Naskenované obrázky str. 38</a:t>
            </a:r>
          </a:p>
          <a:p>
            <a:r>
              <a:rPr lang="cs-CZ" sz="2000" dirty="0" smtClean="0"/>
              <a:t>Chemie II, D. </a:t>
            </a:r>
            <a:r>
              <a:rPr lang="cs-CZ" sz="2000" dirty="0" err="1" smtClean="0"/>
              <a:t>Pečová</a:t>
            </a:r>
            <a:r>
              <a:rPr lang="cs-CZ" sz="2000" dirty="0" smtClean="0"/>
              <a:t>, I. </a:t>
            </a:r>
            <a:r>
              <a:rPr lang="cs-CZ" sz="2000" dirty="0" err="1" smtClean="0"/>
              <a:t>Karger</a:t>
            </a:r>
            <a:r>
              <a:rPr lang="cs-CZ" sz="2000" dirty="0" smtClean="0"/>
              <a:t>, P. Peč, nakladatelství </a:t>
            </a:r>
            <a:r>
              <a:rPr lang="cs-CZ" sz="2000" dirty="0" err="1" smtClean="0"/>
              <a:t>Prodos</a:t>
            </a:r>
            <a:endParaRPr lang="cs-CZ" sz="2000" dirty="0" smtClean="0"/>
          </a:p>
          <a:p>
            <a:r>
              <a:rPr lang="cs-CZ" sz="2000" dirty="0" smtClean="0"/>
              <a:t>Naskenované obrázky str. 21</a:t>
            </a:r>
          </a:p>
          <a:p>
            <a:r>
              <a:rPr lang="cs-CZ" sz="2000" dirty="0" smtClean="0">
                <a:hlinkClick r:id="rId2"/>
              </a:rPr>
              <a:t>http://cs.wikipedia.org/wiki/Ethen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http://cs.wikipedia.org/wiki/Propen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http://cs.wikipedia.org/wiki/1,3-butadien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91</TotalTime>
  <Words>287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Alkeny</vt:lpstr>
      <vt:lpstr>alkeny</vt:lpstr>
      <vt:lpstr>Ethen (ethylen)</vt:lpstr>
      <vt:lpstr>Ethen (ethylen)</vt:lpstr>
      <vt:lpstr>Využití ethylenu</vt:lpstr>
      <vt:lpstr>Snímek 8</vt:lpstr>
      <vt:lpstr>Propylen (propen)</vt:lpstr>
      <vt:lpstr>Dieny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Alkeny</dc:title>
  <dc:subject>Chemie 9</dc:subject>
  <dc:creator>Přibíková</dc:creator>
  <cp:lastModifiedBy>Aleš</cp:lastModifiedBy>
  <cp:revision>15</cp:revision>
  <dcterms:created xsi:type="dcterms:W3CDTF">2010-02-02T19:37:24Z</dcterms:created>
  <dcterms:modified xsi:type="dcterms:W3CDTF">2013-02-01T20:04:21Z</dcterms:modified>
</cp:coreProperties>
</file>