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9212AD-3DC6-4990-88E4-0CBB7D564EE8}" type="doc">
      <dgm:prSet loTypeId="urn:microsoft.com/office/officeart/2005/8/layout/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cs-CZ"/>
        </a:p>
      </dgm:t>
    </dgm:pt>
    <dgm:pt modelId="{2585C575-2D10-4CC0-AC79-79E58976A899}">
      <dgm:prSet phldrT="[Text]"/>
      <dgm:spPr>
        <a:solidFill>
          <a:srgbClr val="FFFF00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pPr algn="ctr"/>
          <a:r>
            <a:rPr lang="cs-CZ" dirty="0" smtClean="0">
              <a:solidFill>
                <a:schemeClr val="tx1"/>
              </a:solidFill>
            </a:rPr>
            <a:t>Já mám rád.</a:t>
          </a:r>
          <a:endParaRPr lang="cs-CZ" dirty="0">
            <a:solidFill>
              <a:schemeClr val="tx1"/>
            </a:solidFill>
          </a:endParaRPr>
        </a:p>
      </dgm:t>
    </dgm:pt>
    <dgm:pt modelId="{1866136E-0A7B-4E6F-877B-066DB0C4E7D4}" type="parTrans" cxnId="{03567D9C-64D5-44FA-BF15-CE7807212792}">
      <dgm:prSet/>
      <dgm:spPr/>
      <dgm:t>
        <a:bodyPr/>
        <a:lstStyle/>
        <a:p>
          <a:endParaRPr lang="cs-CZ"/>
        </a:p>
      </dgm:t>
    </dgm:pt>
    <dgm:pt modelId="{C9008FC3-929A-4578-AD1E-702F27D748B0}" type="sibTrans" cxnId="{03567D9C-64D5-44FA-BF15-CE7807212792}">
      <dgm:prSet/>
      <dgm:spPr/>
      <dgm:t>
        <a:bodyPr/>
        <a:lstStyle/>
        <a:p>
          <a:endParaRPr lang="cs-CZ"/>
        </a:p>
      </dgm:t>
    </dgm:pt>
    <dgm:pt modelId="{9880E379-1F52-45AC-94BE-5D13DB898377}" type="pres">
      <dgm:prSet presAssocID="{629212AD-3DC6-4990-88E4-0CBB7D564E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5B6E68-5481-4DF8-B2E9-91CC94CCD968}" type="pres">
      <dgm:prSet presAssocID="{2585C575-2D10-4CC0-AC79-79E58976A899}" presName="parentLin" presStyleCnt="0"/>
      <dgm:spPr/>
    </dgm:pt>
    <dgm:pt modelId="{826C517E-67C2-4BD3-83DB-A496EEF819F1}" type="pres">
      <dgm:prSet presAssocID="{2585C575-2D10-4CC0-AC79-79E58976A899}" presName="parentLeftMargin" presStyleLbl="node1" presStyleIdx="0" presStyleCnt="1"/>
      <dgm:spPr/>
      <dgm:t>
        <a:bodyPr/>
        <a:lstStyle/>
        <a:p>
          <a:endParaRPr lang="cs-CZ"/>
        </a:p>
      </dgm:t>
    </dgm:pt>
    <dgm:pt modelId="{6D869549-9382-4B2F-B529-2B6B96FC0D60}" type="pres">
      <dgm:prSet presAssocID="{2585C575-2D10-4CC0-AC79-79E58976A899}" presName="parentText" presStyleLbl="node1" presStyleIdx="0" presStyleCnt="1" custLinFactNeighborX="-815" custLinFactNeighborY="-42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1F9B0-7742-4B0D-B1D4-E7CC2662A352}" type="pres">
      <dgm:prSet presAssocID="{2585C575-2D10-4CC0-AC79-79E58976A899}" presName="negativeSpace" presStyleCnt="0"/>
      <dgm:spPr/>
    </dgm:pt>
    <dgm:pt modelId="{83D70B46-F145-4DBD-8AB0-4F02FA497789}" type="pres">
      <dgm:prSet presAssocID="{2585C575-2D10-4CC0-AC79-79E58976A899}" presName="childText" presStyleLbl="conFgAcc1" presStyleIdx="0" presStyleCnt="1">
        <dgm:presLayoutVars>
          <dgm:bulletEnabled val="1"/>
        </dgm:presLayoutVars>
      </dgm:prSet>
      <dgm:spPr>
        <a:solidFill>
          <a:srgbClr val="FF0000">
            <a:alpha val="90000"/>
          </a:srgbClr>
        </a:solidFill>
      </dgm:spPr>
      <dgm:t>
        <a:bodyPr/>
        <a:lstStyle/>
        <a:p>
          <a:endParaRPr lang="cs-CZ"/>
        </a:p>
      </dgm:t>
    </dgm:pt>
  </dgm:ptLst>
  <dgm:cxnLst>
    <dgm:cxn modelId="{B5A0047D-9D0D-43AF-AB5F-6607009BDA31}" type="presOf" srcId="{629212AD-3DC6-4990-88E4-0CBB7D564EE8}" destId="{9880E379-1F52-45AC-94BE-5D13DB898377}" srcOrd="0" destOrd="0" presId="urn:microsoft.com/office/officeart/2005/8/layout/list1"/>
    <dgm:cxn modelId="{3CF25FEC-6C36-4818-921D-9BA1B6C2D96B}" type="presOf" srcId="{2585C575-2D10-4CC0-AC79-79E58976A899}" destId="{826C517E-67C2-4BD3-83DB-A496EEF819F1}" srcOrd="0" destOrd="0" presId="urn:microsoft.com/office/officeart/2005/8/layout/list1"/>
    <dgm:cxn modelId="{A3AB4E46-45D6-477D-9AA2-D17E064D4DF8}" type="presOf" srcId="{2585C575-2D10-4CC0-AC79-79E58976A899}" destId="{6D869549-9382-4B2F-B529-2B6B96FC0D60}" srcOrd="1" destOrd="0" presId="urn:microsoft.com/office/officeart/2005/8/layout/list1"/>
    <dgm:cxn modelId="{03567D9C-64D5-44FA-BF15-CE7807212792}" srcId="{629212AD-3DC6-4990-88E4-0CBB7D564EE8}" destId="{2585C575-2D10-4CC0-AC79-79E58976A899}" srcOrd="0" destOrd="0" parTransId="{1866136E-0A7B-4E6F-877B-066DB0C4E7D4}" sibTransId="{C9008FC3-929A-4578-AD1E-702F27D748B0}"/>
    <dgm:cxn modelId="{30398343-F107-473A-9025-85B9FB1B1EA2}" type="presParOf" srcId="{9880E379-1F52-45AC-94BE-5D13DB898377}" destId="{945B6E68-5481-4DF8-B2E9-91CC94CCD968}" srcOrd="0" destOrd="0" presId="urn:microsoft.com/office/officeart/2005/8/layout/list1"/>
    <dgm:cxn modelId="{E3CC5B75-44DB-42B5-8DCE-34AA82539B5D}" type="presParOf" srcId="{945B6E68-5481-4DF8-B2E9-91CC94CCD968}" destId="{826C517E-67C2-4BD3-83DB-A496EEF819F1}" srcOrd="0" destOrd="0" presId="urn:microsoft.com/office/officeart/2005/8/layout/list1"/>
    <dgm:cxn modelId="{DD12ADFE-F475-45C4-B08D-B6FD735F4777}" type="presParOf" srcId="{945B6E68-5481-4DF8-B2E9-91CC94CCD968}" destId="{6D869549-9382-4B2F-B529-2B6B96FC0D60}" srcOrd="1" destOrd="0" presId="urn:microsoft.com/office/officeart/2005/8/layout/list1"/>
    <dgm:cxn modelId="{17E4D98A-B04C-4282-8116-079EC177997E}" type="presParOf" srcId="{9880E379-1F52-45AC-94BE-5D13DB898377}" destId="{3C31F9B0-7742-4B0D-B1D4-E7CC2662A352}" srcOrd="1" destOrd="0" presId="urn:microsoft.com/office/officeart/2005/8/layout/list1"/>
    <dgm:cxn modelId="{C247769B-D628-4BD1-912D-4576F16DCF56}" type="presParOf" srcId="{9880E379-1F52-45AC-94BE-5D13DB898377}" destId="{83D70B46-F145-4DBD-8AB0-4F02FA497789}" srcOrd="2" destOrd="0" presId="urn:microsoft.com/office/officeart/2005/8/layout/list1"/>
  </dgm:cxnLst>
  <dgm:bg>
    <a:gradFill>
      <a:gsLst>
        <a:gs pos="0">
          <a:srgbClr val="FF3399"/>
        </a:gs>
        <a:gs pos="25000">
          <a:srgbClr val="FF6633"/>
        </a:gs>
        <a:gs pos="50000">
          <a:srgbClr val="FFFF00"/>
        </a:gs>
        <a:gs pos="75000">
          <a:srgbClr val="01A78F"/>
        </a:gs>
        <a:gs pos="100000">
          <a:srgbClr val="3366FF"/>
        </a:gs>
      </a:gsLst>
      <a:lin ang="5400000" scaled="0"/>
    </a:gra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9212AD-3DC6-4990-88E4-0CBB7D564EE8}" type="doc">
      <dgm:prSet loTypeId="urn:microsoft.com/office/officeart/2005/8/layout/list1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cs-CZ"/>
        </a:p>
      </dgm:t>
    </dgm:pt>
    <dgm:pt modelId="{2585C575-2D10-4CC0-AC79-79E58976A899}">
      <dgm:prSet phldrT="[Text]"/>
      <dgm:spPr>
        <a:solidFill>
          <a:srgbClr val="FFFF00"/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pPr algn="ctr"/>
          <a:r>
            <a:rPr lang="cs-CZ" dirty="0" smtClean="0">
              <a:solidFill>
                <a:schemeClr val="tx1"/>
              </a:solidFill>
            </a:rPr>
            <a:t>Já mám rád.</a:t>
          </a:r>
          <a:endParaRPr lang="cs-CZ" dirty="0">
            <a:solidFill>
              <a:schemeClr val="tx1"/>
            </a:solidFill>
          </a:endParaRPr>
        </a:p>
      </dgm:t>
    </dgm:pt>
    <dgm:pt modelId="{1866136E-0A7B-4E6F-877B-066DB0C4E7D4}" type="parTrans" cxnId="{03567D9C-64D5-44FA-BF15-CE7807212792}">
      <dgm:prSet/>
      <dgm:spPr/>
      <dgm:t>
        <a:bodyPr/>
        <a:lstStyle/>
        <a:p>
          <a:endParaRPr lang="cs-CZ"/>
        </a:p>
      </dgm:t>
    </dgm:pt>
    <dgm:pt modelId="{C9008FC3-929A-4578-AD1E-702F27D748B0}" type="sibTrans" cxnId="{03567D9C-64D5-44FA-BF15-CE7807212792}">
      <dgm:prSet/>
      <dgm:spPr/>
      <dgm:t>
        <a:bodyPr/>
        <a:lstStyle/>
        <a:p>
          <a:endParaRPr lang="cs-CZ"/>
        </a:p>
      </dgm:t>
    </dgm:pt>
    <dgm:pt modelId="{9880E379-1F52-45AC-94BE-5D13DB898377}" type="pres">
      <dgm:prSet presAssocID="{629212AD-3DC6-4990-88E4-0CBB7D564E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5B6E68-5481-4DF8-B2E9-91CC94CCD968}" type="pres">
      <dgm:prSet presAssocID="{2585C575-2D10-4CC0-AC79-79E58976A899}" presName="parentLin" presStyleCnt="0"/>
      <dgm:spPr/>
    </dgm:pt>
    <dgm:pt modelId="{826C517E-67C2-4BD3-83DB-A496EEF819F1}" type="pres">
      <dgm:prSet presAssocID="{2585C575-2D10-4CC0-AC79-79E58976A899}" presName="parentLeftMargin" presStyleLbl="node1" presStyleIdx="0" presStyleCnt="1"/>
      <dgm:spPr/>
      <dgm:t>
        <a:bodyPr/>
        <a:lstStyle/>
        <a:p>
          <a:endParaRPr lang="cs-CZ"/>
        </a:p>
      </dgm:t>
    </dgm:pt>
    <dgm:pt modelId="{6D869549-9382-4B2F-B529-2B6B96FC0D60}" type="pres">
      <dgm:prSet presAssocID="{2585C575-2D10-4CC0-AC79-79E58976A899}" presName="parentText" presStyleLbl="node1" presStyleIdx="0" presStyleCnt="1" custLinFactNeighborX="-815" custLinFactNeighborY="-42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31F9B0-7742-4B0D-B1D4-E7CC2662A352}" type="pres">
      <dgm:prSet presAssocID="{2585C575-2D10-4CC0-AC79-79E58976A899}" presName="negativeSpace" presStyleCnt="0"/>
      <dgm:spPr/>
    </dgm:pt>
    <dgm:pt modelId="{83D70B46-F145-4DBD-8AB0-4F02FA497789}" type="pres">
      <dgm:prSet presAssocID="{2585C575-2D10-4CC0-AC79-79E58976A899}" presName="childText" presStyleLbl="conFgAcc1" presStyleIdx="0" presStyleCnt="1">
        <dgm:presLayoutVars>
          <dgm:bulletEnabled val="1"/>
        </dgm:presLayoutVars>
      </dgm:prSet>
      <dgm:spPr>
        <a:solidFill>
          <a:srgbClr val="FF0000">
            <a:alpha val="90000"/>
          </a:srgbClr>
        </a:solidFill>
      </dgm:spPr>
      <dgm:t>
        <a:bodyPr/>
        <a:lstStyle/>
        <a:p>
          <a:endParaRPr lang="cs-CZ"/>
        </a:p>
      </dgm:t>
    </dgm:pt>
  </dgm:ptLst>
  <dgm:cxnLst>
    <dgm:cxn modelId="{7F7F93F4-837D-4F74-9984-B680D5B7511B}" type="presOf" srcId="{629212AD-3DC6-4990-88E4-0CBB7D564EE8}" destId="{9880E379-1F52-45AC-94BE-5D13DB898377}" srcOrd="0" destOrd="0" presId="urn:microsoft.com/office/officeart/2005/8/layout/list1"/>
    <dgm:cxn modelId="{3E8BDA03-33FA-47B5-90EF-A94C26BC87C9}" type="presOf" srcId="{2585C575-2D10-4CC0-AC79-79E58976A899}" destId="{826C517E-67C2-4BD3-83DB-A496EEF819F1}" srcOrd="0" destOrd="0" presId="urn:microsoft.com/office/officeart/2005/8/layout/list1"/>
    <dgm:cxn modelId="{38CFE146-0FAC-4F41-9135-11AF7F1E6B85}" type="presOf" srcId="{2585C575-2D10-4CC0-AC79-79E58976A899}" destId="{6D869549-9382-4B2F-B529-2B6B96FC0D60}" srcOrd="1" destOrd="0" presId="urn:microsoft.com/office/officeart/2005/8/layout/list1"/>
    <dgm:cxn modelId="{03567D9C-64D5-44FA-BF15-CE7807212792}" srcId="{629212AD-3DC6-4990-88E4-0CBB7D564EE8}" destId="{2585C575-2D10-4CC0-AC79-79E58976A899}" srcOrd="0" destOrd="0" parTransId="{1866136E-0A7B-4E6F-877B-066DB0C4E7D4}" sibTransId="{C9008FC3-929A-4578-AD1E-702F27D748B0}"/>
    <dgm:cxn modelId="{5ED3615C-17BF-47CD-8F40-2D77FB0810CF}" type="presParOf" srcId="{9880E379-1F52-45AC-94BE-5D13DB898377}" destId="{945B6E68-5481-4DF8-B2E9-91CC94CCD968}" srcOrd="0" destOrd="0" presId="urn:microsoft.com/office/officeart/2005/8/layout/list1"/>
    <dgm:cxn modelId="{3A80ED9F-8BE3-42B0-9CE9-7FA98BED5E40}" type="presParOf" srcId="{945B6E68-5481-4DF8-B2E9-91CC94CCD968}" destId="{826C517E-67C2-4BD3-83DB-A496EEF819F1}" srcOrd="0" destOrd="0" presId="urn:microsoft.com/office/officeart/2005/8/layout/list1"/>
    <dgm:cxn modelId="{77B87222-F7C8-49C8-85DE-089BEAD75ED3}" type="presParOf" srcId="{945B6E68-5481-4DF8-B2E9-91CC94CCD968}" destId="{6D869549-9382-4B2F-B529-2B6B96FC0D60}" srcOrd="1" destOrd="0" presId="urn:microsoft.com/office/officeart/2005/8/layout/list1"/>
    <dgm:cxn modelId="{EDA68A40-E19C-41FB-9DC9-6E556ABD9537}" type="presParOf" srcId="{9880E379-1F52-45AC-94BE-5D13DB898377}" destId="{3C31F9B0-7742-4B0D-B1D4-E7CC2662A352}" srcOrd="1" destOrd="0" presId="urn:microsoft.com/office/officeart/2005/8/layout/list1"/>
    <dgm:cxn modelId="{179FF338-1C6C-4C4C-ABCF-89214A341D8D}" type="presParOf" srcId="{9880E379-1F52-45AC-94BE-5D13DB898377}" destId="{83D70B46-F145-4DBD-8AB0-4F02FA497789}" srcOrd="2" destOrd="0" presId="urn:microsoft.com/office/officeart/2005/8/layout/list1"/>
  </dgm:cxnLst>
  <dgm:bg>
    <a:gradFill>
      <a:gsLst>
        <a:gs pos="0">
          <a:srgbClr val="FF3399"/>
        </a:gs>
        <a:gs pos="25000">
          <a:srgbClr val="FF6633"/>
        </a:gs>
        <a:gs pos="50000">
          <a:srgbClr val="FFFF00"/>
        </a:gs>
        <a:gs pos="75000">
          <a:srgbClr val="01A78F"/>
        </a:gs>
        <a:gs pos="100000">
          <a:srgbClr val="3366FF"/>
        </a:gs>
      </a:gsLst>
      <a:lin ang="5400000" scaled="0"/>
    </a:gra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70B46-F145-4DBD-8AB0-4F02FA497789}">
      <dsp:nvSpPr>
        <dsp:cNvPr id="0" name=""/>
        <dsp:cNvSpPr/>
      </dsp:nvSpPr>
      <dsp:spPr>
        <a:xfrm>
          <a:off x="0" y="1115576"/>
          <a:ext cx="4392488" cy="1083600"/>
        </a:xfrm>
        <a:prstGeom prst="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869549-9382-4B2F-B529-2B6B96FC0D60}">
      <dsp:nvSpPr>
        <dsp:cNvPr id="0" name=""/>
        <dsp:cNvSpPr/>
      </dsp:nvSpPr>
      <dsp:spPr>
        <a:xfrm>
          <a:off x="217834" y="475539"/>
          <a:ext cx="3074741" cy="126936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18" tIns="0" rIns="116218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>
              <a:solidFill>
                <a:schemeClr val="tx1"/>
              </a:solidFill>
            </a:rPr>
            <a:t>Já mám rád.</a:t>
          </a:r>
          <a:endParaRPr lang="cs-CZ" sz="4300" kern="1200" dirty="0">
            <a:solidFill>
              <a:schemeClr val="tx1"/>
            </a:solidFill>
          </a:endParaRPr>
        </a:p>
      </dsp:txBody>
      <dsp:txXfrm>
        <a:off x="279799" y="537504"/>
        <a:ext cx="2950811" cy="11454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D70B46-F145-4DBD-8AB0-4F02FA497789}">
      <dsp:nvSpPr>
        <dsp:cNvPr id="0" name=""/>
        <dsp:cNvSpPr/>
      </dsp:nvSpPr>
      <dsp:spPr>
        <a:xfrm>
          <a:off x="0" y="1115576"/>
          <a:ext cx="4392488" cy="1083600"/>
        </a:xfrm>
        <a:prstGeom prst="rect">
          <a:avLst/>
        </a:prstGeom>
        <a:solidFill>
          <a:srgbClr val="FF0000">
            <a:alpha val="90000"/>
          </a:srgb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869549-9382-4B2F-B529-2B6B96FC0D60}">
      <dsp:nvSpPr>
        <dsp:cNvPr id="0" name=""/>
        <dsp:cNvSpPr/>
      </dsp:nvSpPr>
      <dsp:spPr>
        <a:xfrm>
          <a:off x="217834" y="475539"/>
          <a:ext cx="3074741" cy="126936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218" tIns="0" rIns="116218" bIns="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>
              <a:solidFill>
                <a:schemeClr val="tx1"/>
              </a:solidFill>
            </a:rPr>
            <a:t>Já mám rád.</a:t>
          </a:r>
          <a:endParaRPr lang="cs-CZ" sz="4300" kern="1200" dirty="0">
            <a:solidFill>
              <a:schemeClr val="tx1"/>
            </a:solidFill>
          </a:endParaRPr>
        </a:p>
      </dsp:txBody>
      <dsp:txXfrm>
        <a:off x="279799" y="537504"/>
        <a:ext cx="2950811" cy="11454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E3B0A-F1D8-4A8C-9392-840A7A3A1775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822CC-7626-4E10-BED1-1BC92E698EC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Sloveso </a:t>
            </a:r>
            <a:r>
              <a:rPr lang="cs-CZ" dirty="0" err="1" smtClean="0"/>
              <a:t>like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VY_32_INOVACE_2B_14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  <a:endParaRPr lang="cs-CZ" dirty="0"/>
          </a:p>
          <a:p>
            <a:r>
              <a:rPr lang="cs-CZ" dirty="0" smtClean="0"/>
              <a:t>Jazyk a 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963748"/>
              </p:ext>
            </p:extLst>
          </p:nvPr>
        </p:nvGraphicFramePr>
        <p:xfrm>
          <a:off x="518161" y="689729"/>
          <a:ext cx="8280920" cy="569673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si prohlížejí fotografie rodiny a obrázek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žáby, která chytá mouchu. Žáci na základě těchto obrázků a krátkých textů odhadují význam slovesa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</a:t>
                      </a:r>
                      <a:r>
                        <a:rPr lang="cs-CZ" sz="10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na základě informací v přehledném diagramu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pozorují význam slovesa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 (diagram se objeví po kliknutí myší na červené pole s otazníkem). Žáci sami skrytým perem dopisují český význam slovesa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 na vyhrazená místa. Žáci studují anglické výrazy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mother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father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grandmother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apple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pear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banana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dog“,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cat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parrot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Žáci skrytým perem zapisují české ekvivalenty k anglickým výrazům do žlutého obdélníku. Je jim k dispozici nápověda v podobě obrázku, který se objeví po kliknutí myší na žlutý obdélník s anglickým slovíčkem. Žáci podle obrázků vytvářejí věty se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skovesem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Porovnávají své odpovědi se správným řešením. Žáci studují vznik záporu „don´t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Správná odpověď se objeví po kliknutí myší na červené pole s otazníkem. Žáci studují dva rozhovory s použitím záporu „don´t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Sami rozhovory reprodukují a zapisují skrytým perem. Žáci odpovídají na otázky „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What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do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you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0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like</a:t>
                      </a:r>
                      <a:r>
                        <a:rPr lang="cs-CZ" sz="10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?“, své odpovědi zapisují skrytým perem. Obdélník se správnou odpovědí se zatočí a zazní potlesk, odpověď se špatnou odpovědí zmizí. Žáci překládají věty z anglického do českého jazyka a zapisují je skrytým perem.</a:t>
                      </a:r>
                      <a:endParaRPr lang="cs-CZ" sz="10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/>
                      <a:endParaRPr lang="cs-CZ" sz="10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Ivana Jordánová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dysortografie, 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173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Anglický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 – 17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30004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Like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</a:t>
            </a:r>
            <a:r>
              <a:rPr lang="cs-CZ" b="1" dirty="0" err="1" smtClean="0"/>
              <a:t>like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endParaRPr lang="cs-CZ" sz="2400" dirty="0" smtClean="0"/>
          </a:p>
        </p:txBody>
      </p:sp>
      <p:pic>
        <p:nvPicPr>
          <p:cNvPr id="1028" name="Picture 4" descr="C:\Temp\Dočasné soubory Internetu\Content.IE5\AHIPWXPW\MP9004096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176" y="2420888"/>
            <a:ext cx="3411760" cy="3411760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860032" y="1628800"/>
            <a:ext cx="3096344" cy="2808312"/>
          </a:xfrm>
          <a:prstGeom prst="wedgeEllipseCallout">
            <a:avLst>
              <a:gd name="adj1" fmla="val -96467"/>
              <a:gd name="adj2" fmla="val 260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I </a:t>
            </a:r>
            <a:r>
              <a:rPr lang="cs-CZ" sz="3600" dirty="0" err="1" smtClean="0">
                <a:solidFill>
                  <a:schemeClr val="tx1"/>
                </a:solidFill>
              </a:rPr>
              <a:t>like</a:t>
            </a:r>
            <a:r>
              <a:rPr lang="cs-CZ" sz="3600" dirty="0" smtClean="0">
                <a:solidFill>
                  <a:schemeClr val="tx1"/>
                </a:solidFill>
              </a:rPr>
              <a:t> my </a:t>
            </a:r>
            <a:r>
              <a:rPr lang="cs-CZ" sz="3600" dirty="0" err="1" smtClean="0">
                <a:solidFill>
                  <a:schemeClr val="tx1"/>
                </a:solidFill>
              </a:rPr>
              <a:t>family</a:t>
            </a:r>
            <a:r>
              <a:rPr lang="cs-CZ" sz="3600" dirty="0" smtClean="0">
                <a:solidFill>
                  <a:schemeClr val="tx1"/>
                </a:solidFill>
              </a:rPr>
              <a:t>!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</a:t>
            </a:r>
            <a:r>
              <a:rPr lang="cs-CZ" b="1" dirty="0" err="1" smtClean="0"/>
              <a:t>like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endParaRPr lang="cs-CZ" sz="2400" dirty="0" smtClean="0"/>
          </a:p>
        </p:txBody>
      </p:sp>
      <p:sp>
        <p:nvSpPr>
          <p:cNvPr id="6" name="Oválný popisek 5"/>
          <p:cNvSpPr/>
          <p:nvPr/>
        </p:nvSpPr>
        <p:spPr>
          <a:xfrm>
            <a:off x="4860032" y="1628800"/>
            <a:ext cx="3096344" cy="2808312"/>
          </a:xfrm>
          <a:prstGeom prst="wedgeEllipseCallout">
            <a:avLst>
              <a:gd name="adj1" fmla="val -118773"/>
              <a:gd name="adj2" fmla="val 3066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I </a:t>
            </a:r>
            <a:r>
              <a:rPr lang="cs-CZ" sz="3600" dirty="0" err="1" smtClean="0">
                <a:solidFill>
                  <a:schemeClr val="tx1"/>
                </a:solidFill>
              </a:rPr>
              <a:t>like</a:t>
            </a:r>
            <a:r>
              <a:rPr lang="cs-CZ" sz="3600" dirty="0" smtClean="0">
                <a:solidFill>
                  <a:schemeClr val="tx1"/>
                </a:solidFill>
              </a:rPr>
              <a:t> </a:t>
            </a:r>
            <a:r>
              <a:rPr lang="cs-CZ" sz="3600" dirty="0" err="1" smtClean="0">
                <a:solidFill>
                  <a:schemeClr val="tx1"/>
                </a:solidFill>
              </a:rPr>
              <a:t>flies</a:t>
            </a:r>
            <a:r>
              <a:rPr lang="cs-CZ" sz="3600" dirty="0" smtClean="0">
                <a:solidFill>
                  <a:schemeClr val="tx1"/>
                </a:solidFill>
              </a:rPr>
              <a:t>!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Temp\Dočasné soubory Internetu\Content.IE5\AHIPWXPW\MM9000408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08920"/>
            <a:ext cx="3017002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7200" b="1" dirty="0" smtClean="0"/>
              <a:t>I </a:t>
            </a:r>
            <a:r>
              <a:rPr lang="cs-CZ" sz="7200" b="1" dirty="0" err="1" smtClean="0"/>
              <a:t>like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8800" dirty="0" smtClean="0"/>
              <a:t>I </a:t>
            </a:r>
            <a:r>
              <a:rPr lang="cs-CZ" sz="8800" dirty="0" err="1" smtClean="0"/>
              <a:t>like</a:t>
            </a:r>
            <a:r>
              <a:rPr lang="cs-CZ" sz="8800" dirty="0" smtClean="0"/>
              <a:t>. 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3203848" y="3140968"/>
          <a:ext cx="4392488" cy="2680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lačítko akce: Nápověda 7">
            <a:hlinkClick r:id="" action="ppaction://noaction" highlightClick="1"/>
          </p:cNvPr>
          <p:cNvSpPr/>
          <p:nvPr/>
        </p:nvSpPr>
        <p:spPr>
          <a:xfrm>
            <a:off x="7956376" y="5301208"/>
            <a:ext cx="754384" cy="826392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7200" b="1" dirty="0" smtClean="0"/>
              <a:t>I </a:t>
            </a:r>
            <a:r>
              <a:rPr lang="cs-CZ" sz="7200" b="1" dirty="0" err="1" smtClean="0"/>
              <a:t>like</a:t>
            </a:r>
            <a:endParaRPr lang="cs-CZ" sz="7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8800" dirty="0" smtClean="0"/>
              <a:t>I _____. 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3203848" y="3140968"/>
          <a:ext cx="4392488" cy="2680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Šipka doleva 5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Family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800" dirty="0" smtClean="0"/>
              <a:t>Přelož z angličtiny do češtiny!</a:t>
            </a:r>
          </a:p>
          <a:p>
            <a:r>
              <a:rPr lang="cs-CZ" sz="1800" dirty="0" smtClean="0"/>
              <a:t>(Nápověda se objeví po kliknutí myší na obdélník se anglickým výrazem.) 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0" name="Zaoblený obdélník 9"/>
          <p:cNvSpPr/>
          <p:nvPr/>
        </p:nvSpPr>
        <p:spPr>
          <a:xfrm>
            <a:off x="971600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mother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971600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635896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300192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00192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a </a:t>
            </a:r>
            <a:r>
              <a:rPr lang="cs-CZ" sz="2000" dirty="0" err="1" smtClean="0">
                <a:solidFill>
                  <a:schemeClr val="tx1"/>
                </a:solidFill>
              </a:rPr>
              <a:t>grandmother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635896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</a:t>
            </a:r>
            <a:r>
              <a:rPr lang="cs-CZ" sz="3200" dirty="0" err="1" smtClean="0">
                <a:solidFill>
                  <a:schemeClr val="tx1"/>
                </a:solidFill>
              </a:rPr>
              <a:t>father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Temp\Dočasné soubory Internetu\Content.IE5\AHIPWXPW\MP9004422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348880"/>
            <a:ext cx="1512168" cy="1962336"/>
          </a:xfrm>
          <a:prstGeom prst="rect">
            <a:avLst/>
          </a:prstGeom>
          <a:noFill/>
        </p:spPr>
      </p:pic>
      <p:pic>
        <p:nvPicPr>
          <p:cNvPr id="2053" name="Picture 5" descr="C:\Temp\Dočasné soubory Internetu\Content.IE5\JU2LUQQP\MC9004361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420888"/>
            <a:ext cx="1944216" cy="1860558"/>
          </a:xfrm>
          <a:prstGeom prst="rect">
            <a:avLst/>
          </a:prstGeom>
          <a:noFill/>
        </p:spPr>
      </p:pic>
      <p:pic>
        <p:nvPicPr>
          <p:cNvPr id="2054" name="Picture 6" descr="C:\Temp\Dočasné soubory Internetu\Content.IE5\JU2LUQQP\MC9003380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294740"/>
            <a:ext cx="1481783" cy="2038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Fruit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800" dirty="0" smtClean="0"/>
              <a:t>Přelož z angličtiny do češtiny!</a:t>
            </a:r>
          </a:p>
          <a:p>
            <a:r>
              <a:rPr lang="cs-CZ" sz="1800" dirty="0" smtClean="0"/>
              <a:t>(Nápověda se objeví po kliknutí myší na obdélník se anglickým výrazem.) 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0" name="Zaoblený obdélník 9"/>
          <p:cNvSpPr/>
          <p:nvPr/>
        </p:nvSpPr>
        <p:spPr>
          <a:xfrm>
            <a:off x="971600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an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err="1" smtClean="0">
                <a:solidFill>
                  <a:schemeClr val="tx1"/>
                </a:solidFill>
              </a:rPr>
              <a:t>apple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971600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635896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300192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00192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</a:t>
            </a:r>
            <a:r>
              <a:rPr lang="cs-CZ" sz="3200" dirty="0" err="1" smtClean="0">
                <a:solidFill>
                  <a:schemeClr val="tx1"/>
                </a:solidFill>
              </a:rPr>
              <a:t>banana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635896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</a:t>
            </a:r>
            <a:r>
              <a:rPr lang="cs-CZ" sz="3200" dirty="0" err="1" smtClean="0">
                <a:solidFill>
                  <a:schemeClr val="tx1"/>
                </a:solidFill>
              </a:rPr>
              <a:t>pear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4" name="Picture 2" descr="C:\Temp\Dočasné soubory Internetu\Content.IE5\AHIPWXPW\MP90031564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92896"/>
            <a:ext cx="2535421" cy="1808600"/>
          </a:xfrm>
          <a:prstGeom prst="rect">
            <a:avLst/>
          </a:prstGeom>
          <a:noFill/>
        </p:spPr>
      </p:pic>
      <p:pic>
        <p:nvPicPr>
          <p:cNvPr id="1027" name="Picture 3" descr="C:\Temp\Dočasné soubory Internetu\Content.IE5\JU2LUQQP\MP90040240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420888"/>
            <a:ext cx="1434854" cy="1959055"/>
          </a:xfrm>
          <a:prstGeom prst="rect">
            <a:avLst/>
          </a:prstGeom>
          <a:noFill/>
        </p:spPr>
      </p:pic>
      <p:pic>
        <p:nvPicPr>
          <p:cNvPr id="1028" name="Picture 4" descr="C:\Temp\Dočasné soubory Internetu\Content.IE5\DHQMYV7H\MC9004118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636912"/>
            <a:ext cx="2092105" cy="15307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Animals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800" dirty="0" smtClean="0"/>
              <a:t>Přelož z angličtiny do češtiny!</a:t>
            </a:r>
          </a:p>
          <a:p>
            <a:r>
              <a:rPr lang="cs-CZ" sz="1800" dirty="0" smtClean="0"/>
              <a:t>(Nápověda se objeví po kliknutí myší na obdélník se anglickým výrazem.) 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0" name="Zaoblený obdélník 9"/>
          <p:cNvSpPr/>
          <p:nvPr/>
        </p:nvSpPr>
        <p:spPr>
          <a:xfrm>
            <a:off x="971600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dog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971600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3635896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300192" y="515719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00192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</a:t>
            </a:r>
            <a:r>
              <a:rPr lang="cs-CZ" sz="3200" dirty="0" err="1" smtClean="0">
                <a:solidFill>
                  <a:schemeClr val="tx1"/>
                </a:solidFill>
              </a:rPr>
              <a:t>parrot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635896" y="4437112"/>
            <a:ext cx="1850504" cy="62636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</a:t>
            </a:r>
            <a:r>
              <a:rPr lang="cs-CZ" sz="3200" dirty="0" err="1" smtClean="0">
                <a:solidFill>
                  <a:schemeClr val="tx1"/>
                </a:solidFill>
              </a:rPr>
              <a:t>cat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Temp\Dočasné soubory Internetu\Content.IE5\44BTR92M\MP9004447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276872"/>
            <a:ext cx="1542067" cy="2023120"/>
          </a:xfrm>
          <a:prstGeom prst="rect">
            <a:avLst/>
          </a:prstGeom>
          <a:noFill/>
        </p:spPr>
      </p:pic>
      <p:pic>
        <p:nvPicPr>
          <p:cNvPr id="4099" name="Picture 3" descr="C:\Temp\Dočasné soubory Internetu\Content.IE5\DHQMYV7H\MP9004448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348880"/>
            <a:ext cx="1512168" cy="1983894"/>
          </a:xfrm>
          <a:prstGeom prst="rect">
            <a:avLst/>
          </a:prstGeom>
          <a:noFill/>
        </p:spPr>
      </p:pic>
      <p:pic>
        <p:nvPicPr>
          <p:cNvPr id="4100" name="Picture 4" descr="C:\Temp\Dočasné soubory Internetu\Content.IE5\AHIPWXPW\MP9004066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348880"/>
            <a:ext cx="1344806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What</a:t>
            </a:r>
            <a:r>
              <a:rPr lang="cs-CZ" b="1" dirty="0" smtClean="0"/>
              <a:t> do I </a:t>
            </a:r>
            <a:r>
              <a:rPr lang="cs-CZ" b="1" dirty="0" err="1" smtClean="0"/>
              <a:t>like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my_____________.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my_____________.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_______________.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6" name="Picture 4" descr="C:\Temp\Dočasné soubory Internetu\Content.IE5\JU2LUQQP\MC9004417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4509120"/>
            <a:ext cx="936104" cy="936104"/>
          </a:xfrm>
          <a:prstGeom prst="rect">
            <a:avLst/>
          </a:prstGeom>
          <a:noFill/>
        </p:spPr>
      </p:pic>
      <p:pic>
        <p:nvPicPr>
          <p:cNvPr id="7" name="Picture 5" descr="C:\Temp\Dočasné soubory Internetu\Content.IE5\AHIPWXPW\MC9002961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301208"/>
            <a:ext cx="1259396" cy="874664"/>
          </a:xfrm>
          <a:prstGeom prst="rect">
            <a:avLst/>
          </a:prstGeom>
          <a:noFill/>
        </p:spPr>
      </p:pic>
      <p:pic>
        <p:nvPicPr>
          <p:cNvPr id="3074" name="Picture 2" descr="C:\Temp\Dočasné soubory Internetu\Content.IE5\AHIPWXPW\MP900438735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628800"/>
            <a:ext cx="792088" cy="1183694"/>
          </a:xfrm>
          <a:prstGeom prst="rect">
            <a:avLst/>
          </a:prstGeom>
          <a:noFill/>
        </p:spPr>
      </p:pic>
      <p:pic>
        <p:nvPicPr>
          <p:cNvPr id="3075" name="Picture 3" descr="C:\Temp\Dočasné soubory Internetu\Content.IE5\AHIPWXPW\MP90042303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652120" y="2204864"/>
            <a:ext cx="792088" cy="792088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44BTR92M\MM900283009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48264" y="2852936"/>
            <a:ext cx="975360" cy="975360"/>
          </a:xfrm>
          <a:prstGeom prst="rect">
            <a:avLst/>
          </a:prstGeom>
          <a:noFill/>
        </p:spPr>
      </p:pic>
      <p:pic>
        <p:nvPicPr>
          <p:cNvPr id="3077" name="Picture 5" descr="C:\Temp\Dočasné soubory Internetu\Content.IE5\44BTR92M\MP90044479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3717032"/>
            <a:ext cx="722776" cy="948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it</a:t>
            </a:r>
            <a:r>
              <a:rPr lang="cs-CZ" b="1" dirty="0" smtClean="0"/>
              <a:t>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my </a:t>
            </a:r>
            <a:r>
              <a:rPr lang="cs-CZ" sz="3600" dirty="0" err="1" smtClean="0"/>
              <a:t>grandmother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my </a:t>
            </a:r>
            <a:r>
              <a:rPr lang="cs-CZ" sz="3600" dirty="0" err="1" smtClean="0"/>
              <a:t>father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</a:t>
            </a:r>
            <a:r>
              <a:rPr lang="cs-CZ" sz="3600" dirty="0" err="1" smtClean="0"/>
              <a:t>chocolate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a dog.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</a:t>
            </a:r>
            <a:r>
              <a:rPr lang="cs-CZ" sz="3600" dirty="0" err="1" smtClean="0"/>
              <a:t>an</a:t>
            </a:r>
            <a:r>
              <a:rPr lang="cs-CZ" sz="3600" dirty="0" smtClean="0"/>
              <a:t> </a:t>
            </a:r>
            <a:r>
              <a:rPr lang="cs-CZ" sz="3600" dirty="0" err="1" smtClean="0"/>
              <a:t>apple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like</a:t>
            </a:r>
            <a:r>
              <a:rPr lang="cs-CZ" sz="3600" dirty="0" smtClean="0"/>
              <a:t> a </a:t>
            </a:r>
            <a:r>
              <a:rPr lang="cs-CZ" sz="3600" dirty="0" err="1" smtClean="0"/>
              <a:t>banana</a:t>
            </a:r>
            <a:r>
              <a:rPr lang="cs-CZ" sz="3600" dirty="0" smtClean="0"/>
              <a:t>.</a:t>
            </a:r>
          </a:p>
          <a:p>
            <a:endParaRPr lang="cs-CZ" sz="3600" dirty="0" smtClean="0"/>
          </a:p>
          <a:p>
            <a:endParaRPr lang="cs-CZ" sz="3600" dirty="0" smtClean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don´t </a:t>
            </a:r>
            <a:r>
              <a:rPr lang="cs-CZ" b="1" dirty="0" err="1" smtClean="0"/>
              <a:t>like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dirty="0" err="1" smtClean="0"/>
              <a:t>like</a:t>
            </a:r>
            <a:r>
              <a:rPr lang="cs-CZ" sz="4000" dirty="0" smtClean="0"/>
              <a:t>	= 	mít rád</a:t>
            </a:r>
          </a:p>
          <a:p>
            <a:endParaRPr lang="cs-CZ" sz="4000" dirty="0" smtClean="0"/>
          </a:p>
          <a:p>
            <a:r>
              <a:rPr lang="cs-CZ" sz="4000" dirty="0" smtClean="0"/>
              <a:t>don´t	=	ne</a:t>
            </a:r>
          </a:p>
          <a:p>
            <a:endParaRPr lang="cs-CZ" dirty="0" smtClean="0"/>
          </a:p>
          <a:p>
            <a:pPr>
              <a:buNone/>
            </a:pPr>
            <a:r>
              <a:rPr lang="cs-CZ" sz="4000" dirty="0" smtClean="0"/>
              <a:t>don´t + </a:t>
            </a:r>
            <a:r>
              <a:rPr lang="cs-CZ" sz="4000" dirty="0" err="1" smtClean="0"/>
              <a:t>like</a:t>
            </a:r>
            <a:r>
              <a:rPr lang="cs-CZ" sz="4000" dirty="0" smtClean="0"/>
              <a:t>	= 	____________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9" name="Tlačítko akce: Nápověda 8">
            <a:hlinkClick r:id="" action="ppaction://noaction" highlightClick="1"/>
          </p:cNvPr>
          <p:cNvSpPr/>
          <p:nvPr/>
        </p:nvSpPr>
        <p:spPr>
          <a:xfrm>
            <a:off x="7884368" y="5301208"/>
            <a:ext cx="826392" cy="826392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283968" y="4005064"/>
            <a:ext cx="26642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don´t </a:t>
            </a:r>
            <a:r>
              <a:rPr lang="cs-CZ" sz="4000" dirty="0" err="1" smtClean="0">
                <a:solidFill>
                  <a:schemeClr val="tx1"/>
                </a:solidFill>
              </a:rPr>
              <a:t>like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don´t </a:t>
            </a:r>
            <a:r>
              <a:rPr lang="cs-CZ" b="1" dirty="0" err="1" smtClean="0"/>
              <a:t>like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endParaRPr lang="cs-CZ" sz="2400" dirty="0" smtClean="0"/>
          </a:p>
        </p:txBody>
      </p:sp>
      <p:pic>
        <p:nvPicPr>
          <p:cNvPr id="8194" name="Picture 2" descr="C:\Temp\Dočasné soubory Internetu\Content.IE5\DHQMYV7H\MC90023210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852936"/>
            <a:ext cx="2808312" cy="2455992"/>
          </a:xfrm>
          <a:prstGeom prst="rect">
            <a:avLst/>
          </a:prstGeom>
          <a:noFill/>
        </p:spPr>
      </p:pic>
      <p:sp>
        <p:nvSpPr>
          <p:cNvPr id="16" name="Oválný popisek 15"/>
          <p:cNvSpPr/>
          <p:nvPr/>
        </p:nvSpPr>
        <p:spPr>
          <a:xfrm>
            <a:off x="4283968" y="2204864"/>
            <a:ext cx="3816424" cy="1944216"/>
          </a:xfrm>
          <a:prstGeom prst="wedgeEllipseCallout">
            <a:avLst>
              <a:gd name="adj1" fmla="val -81613"/>
              <a:gd name="adj2" fmla="val 1925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don´t </a:t>
            </a:r>
            <a:r>
              <a:rPr lang="cs-CZ" sz="2800" b="1" dirty="0" err="1" smtClean="0">
                <a:solidFill>
                  <a:schemeClr val="tx1"/>
                </a:solidFill>
              </a:rPr>
              <a:t>like</a:t>
            </a:r>
            <a:r>
              <a:rPr lang="cs-CZ" sz="2800" b="1" dirty="0" smtClean="0">
                <a:solidFill>
                  <a:schemeClr val="tx1"/>
                </a:solidFill>
              </a:rPr>
              <a:t> a ________.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8196" name="Picture 4" descr="C:\Temp\Dočasné soubory Internetu\Content.IE5\AHIPWXPW\MM9003566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2016" y="404664"/>
            <a:ext cx="1181296" cy="864096"/>
          </a:xfrm>
          <a:prstGeom prst="rect">
            <a:avLst/>
          </a:prstGeom>
          <a:noFill/>
        </p:spPr>
      </p:pic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I don´t </a:t>
            </a:r>
            <a:r>
              <a:rPr lang="cs-CZ" b="1" dirty="0" err="1" smtClean="0"/>
              <a:t>like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endParaRPr lang="cs-CZ" sz="2400" dirty="0" smtClean="0"/>
          </a:p>
        </p:txBody>
      </p:sp>
      <p:pic>
        <p:nvPicPr>
          <p:cNvPr id="10242" name="Picture 2" descr="C:\Temp\Dočasné soubory Internetu\Content.IE5\44BTR92M\MP9004423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2448272" cy="3672408"/>
          </a:xfrm>
          <a:prstGeom prst="rect">
            <a:avLst/>
          </a:prstGeom>
          <a:noFill/>
        </p:spPr>
      </p:pic>
      <p:sp>
        <p:nvSpPr>
          <p:cNvPr id="16" name="Oválný popisek 15"/>
          <p:cNvSpPr/>
          <p:nvPr/>
        </p:nvSpPr>
        <p:spPr>
          <a:xfrm>
            <a:off x="4283968" y="2204864"/>
            <a:ext cx="3816424" cy="1944216"/>
          </a:xfrm>
          <a:prstGeom prst="wedgeEllipseCallout">
            <a:avLst>
              <a:gd name="adj1" fmla="val -118827"/>
              <a:gd name="adj2" fmla="val 4026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don´t </a:t>
            </a:r>
            <a:r>
              <a:rPr lang="cs-CZ" sz="2800" b="1" dirty="0" err="1" smtClean="0">
                <a:solidFill>
                  <a:schemeClr val="tx1"/>
                </a:solidFill>
              </a:rPr>
              <a:t>like</a:t>
            </a:r>
            <a:r>
              <a:rPr lang="cs-CZ" sz="2800" b="1" dirty="0" smtClean="0">
                <a:solidFill>
                  <a:schemeClr val="tx1"/>
                </a:solidFill>
              </a:rPr>
              <a:t> a ________.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10243" name="Picture 3" descr="C:\Temp\Dočasné soubory Internetu\Content.IE5\JU2LUQQP\MM9002363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1700808"/>
            <a:ext cx="518160" cy="1524000"/>
          </a:xfrm>
          <a:prstGeom prst="rect">
            <a:avLst/>
          </a:prstGeom>
          <a:noFill/>
        </p:spPr>
      </p:pic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What</a:t>
            </a:r>
            <a:r>
              <a:rPr lang="cs-CZ" b="1" dirty="0" smtClean="0"/>
              <a:t> 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like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						Klikni pro nápovědu!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</p:txBody>
      </p:sp>
      <p:sp>
        <p:nvSpPr>
          <p:cNvPr id="8" name="Šipka doleva 7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6300192" y="4725144"/>
            <a:ext cx="17784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Cola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39952" y="4725144"/>
            <a:ext cx="17784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chocolate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7171" name="Picture 3" descr="C:\Temp\Dočasné soubory Internetu\Content.IE5\JU2LUQQP\MP90042279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564904"/>
            <a:ext cx="2952328" cy="2952328"/>
          </a:xfrm>
          <a:prstGeom prst="rect">
            <a:avLst/>
          </a:prstGeom>
          <a:noFill/>
        </p:spPr>
      </p:pic>
      <p:sp>
        <p:nvSpPr>
          <p:cNvPr id="16" name="Oválný popisek 15"/>
          <p:cNvSpPr/>
          <p:nvPr/>
        </p:nvSpPr>
        <p:spPr>
          <a:xfrm>
            <a:off x="4427984" y="1700808"/>
            <a:ext cx="3816424" cy="1944216"/>
          </a:xfrm>
          <a:prstGeom prst="wedgeEllipseCallout">
            <a:avLst>
              <a:gd name="adj1" fmla="val -101240"/>
              <a:gd name="adj2" fmla="val 1724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</a:t>
            </a:r>
            <a:r>
              <a:rPr lang="cs-CZ" sz="2800" b="1" dirty="0" err="1" smtClean="0">
                <a:solidFill>
                  <a:schemeClr val="tx1"/>
                </a:solidFill>
              </a:rPr>
              <a:t>like</a:t>
            </a:r>
            <a:r>
              <a:rPr lang="cs-CZ" sz="2800" b="1" dirty="0" smtClean="0">
                <a:solidFill>
                  <a:schemeClr val="tx1"/>
                </a:solidFill>
              </a:rPr>
              <a:t> __________.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1" name="Šipka nahoru 10"/>
          <p:cNvSpPr/>
          <p:nvPr/>
        </p:nvSpPr>
        <p:spPr>
          <a:xfrm>
            <a:off x="7596336" y="5733256"/>
            <a:ext cx="484632" cy="432048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nahoru 11"/>
          <p:cNvSpPr/>
          <p:nvPr/>
        </p:nvSpPr>
        <p:spPr>
          <a:xfrm>
            <a:off x="4644008" y="5733256"/>
            <a:ext cx="484632" cy="432048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What</a:t>
            </a:r>
            <a:r>
              <a:rPr lang="cs-CZ" b="1" dirty="0" smtClean="0"/>
              <a:t> 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like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pPr>
              <a:buNone/>
            </a:pPr>
            <a:endParaRPr lang="cs-CZ" sz="2400" dirty="0" smtClean="0"/>
          </a:p>
        </p:txBody>
      </p:sp>
      <p:sp>
        <p:nvSpPr>
          <p:cNvPr id="8" name="Šipka doleva 7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779912" y="4653136"/>
            <a:ext cx="17784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dog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300192" y="4653136"/>
            <a:ext cx="17784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cat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Temp\Dočasné soubory Internetu\Content.IE5\DHQMYV7H\MP9004482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132856"/>
            <a:ext cx="2207451" cy="2791566"/>
          </a:xfrm>
          <a:prstGeom prst="rect">
            <a:avLst/>
          </a:prstGeom>
          <a:noFill/>
        </p:spPr>
      </p:pic>
      <p:sp>
        <p:nvSpPr>
          <p:cNvPr id="16" name="Oválný popisek 15"/>
          <p:cNvSpPr/>
          <p:nvPr/>
        </p:nvSpPr>
        <p:spPr>
          <a:xfrm>
            <a:off x="3491880" y="1772816"/>
            <a:ext cx="3816424" cy="1944216"/>
          </a:xfrm>
          <a:prstGeom prst="wedgeEllipseCallout">
            <a:avLst>
              <a:gd name="adj1" fmla="val -78555"/>
              <a:gd name="adj2" fmla="val 3125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</a:t>
            </a:r>
            <a:r>
              <a:rPr lang="cs-CZ" sz="2800" b="1" dirty="0" err="1" smtClean="0">
                <a:solidFill>
                  <a:schemeClr val="tx1"/>
                </a:solidFill>
              </a:rPr>
              <a:t>like</a:t>
            </a:r>
            <a:r>
              <a:rPr lang="cs-CZ" sz="2800" b="1" dirty="0" smtClean="0">
                <a:solidFill>
                  <a:schemeClr val="tx1"/>
                </a:solidFill>
              </a:rPr>
              <a:t> my _______.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What</a:t>
            </a:r>
            <a:r>
              <a:rPr lang="cs-CZ" b="1" dirty="0" smtClean="0"/>
              <a:t> 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like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2400" dirty="0" smtClean="0"/>
          </a:p>
          <a:p>
            <a:endParaRPr lang="cs-CZ" sz="2400" dirty="0" smtClean="0"/>
          </a:p>
        </p:txBody>
      </p:sp>
      <p:pic>
        <p:nvPicPr>
          <p:cNvPr id="5122" name="Picture 2" descr="C:\Temp\Dočasné soubory Internetu\Content.IE5\44BTR92M\MC9004413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2924944"/>
            <a:ext cx="2597817" cy="2736304"/>
          </a:xfrm>
          <a:prstGeom prst="rect">
            <a:avLst/>
          </a:prstGeom>
          <a:noFill/>
        </p:spPr>
      </p:pic>
      <p:sp>
        <p:nvSpPr>
          <p:cNvPr id="16" name="Oválný popisek 15"/>
          <p:cNvSpPr/>
          <p:nvPr/>
        </p:nvSpPr>
        <p:spPr>
          <a:xfrm>
            <a:off x="3491880" y="1772816"/>
            <a:ext cx="3816424" cy="1944216"/>
          </a:xfrm>
          <a:prstGeom prst="wedgeEllipseCallout">
            <a:avLst>
              <a:gd name="adj1" fmla="val -80084"/>
              <a:gd name="adj2" fmla="val 4927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 </a:t>
            </a:r>
            <a:r>
              <a:rPr lang="cs-CZ" sz="2800" b="1" dirty="0" err="1" smtClean="0">
                <a:solidFill>
                  <a:schemeClr val="tx1"/>
                </a:solidFill>
              </a:rPr>
              <a:t>like</a:t>
            </a:r>
            <a:r>
              <a:rPr lang="cs-CZ" sz="2800" b="1" dirty="0" smtClean="0">
                <a:solidFill>
                  <a:schemeClr val="tx1"/>
                </a:solidFill>
              </a:rPr>
              <a:t> _______.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779912" y="4653136"/>
            <a:ext cx="17784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coffee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300192" y="4653136"/>
            <a:ext cx="1778496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wine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Translation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apples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cars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I don´t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chocolate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I don´t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pears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school</a:t>
            </a:r>
            <a:r>
              <a:rPr lang="cs-CZ" sz="2400" dirty="0" smtClean="0"/>
              <a:t>?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Zdroj obrázků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/klipart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675</Words>
  <Application>Microsoft Office PowerPoint</Application>
  <PresentationFormat>Předvádění na obrazovce (4:3)</PresentationFormat>
  <Paragraphs>165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Sloveso like VY_32_INOVACE_2B_14 Číslo projektu: CZ.1.07/1.4.00/21.1101</vt:lpstr>
      <vt:lpstr>Prezentace aplikace PowerPoint</vt:lpstr>
      <vt:lpstr>Like</vt:lpstr>
      <vt:lpstr>I like</vt:lpstr>
      <vt:lpstr>I like</vt:lpstr>
      <vt:lpstr>I like</vt:lpstr>
      <vt:lpstr>I like</vt:lpstr>
      <vt:lpstr>Family</vt:lpstr>
      <vt:lpstr>Fruit</vt:lpstr>
      <vt:lpstr>Animals</vt:lpstr>
      <vt:lpstr>What do I like?</vt:lpstr>
      <vt:lpstr>Check it!</vt:lpstr>
      <vt:lpstr>I don´t like</vt:lpstr>
      <vt:lpstr>I don´t like</vt:lpstr>
      <vt:lpstr>I don´t like</vt:lpstr>
      <vt:lpstr>What do you like?</vt:lpstr>
      <vt:lpstr>What do you like?</vt:lpstr>
      <vt:lpstr>What do you like?</vt:lpstr>
      <vt:lpstr>Translation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like VY_32_INOVACE_2B_14 Číslo projektu: CZ.1.07/1.4.00/21.1101</dc:title>
  <dc:creator>Iva</dc:creator>
  <cp:lastModifiedBy>uzivatel</cp:lastModifiedBy>
  <cp:revision>2</cp:revision>
  <dcterms:created xsi:type="dcterms:W3CDTF">2011-09-06T17:20:01Z</dcterms:created>
  <dcterms:modified xsi:type="dcterms:W3CDTF">2013-01-25T11:53:43Z</dcterms:modified>
</cp:coreProperties>
</file>