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281" r:id="rId2"/>
    <p:sldId id="282" r:id="rId3"/>
    <p:sldId id="256" r:id="rId4"/>
    <p:sldId id="257" r:id="rId5"/>
    <p:sldId id="258" r:id="rId6"/>
    <p:sldId id="269" r:id="rId7"/>
    <p:sldId id="279" r:id="rId8"/>
    <p:sldId id="268" r:id="rId9"/>
    <p:sldId id="265" r:id="rId10"/>
    <p:sldId id="280" r:id="rId11"/>
    <p:sldId id="274" r:id="rId12"/>
    <p:sldId id="275" r:id="rId13"/>
    <p:sldId id="270" r:id="rId14"/>
    <p:sldId id="271" r:id="rId15"/>
    <p:sldId id="272" r:id="rId16"/>
    <p:sldId id="273" r:id="rId17"/>
    <p:sldId id="267" r:id="rId18"/>
    <p:sldId id="278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54" autoAdjust="0"/>
  </p:normalViewPr>
  <p:slideViewPr>
    <p:cSldViewPr>
      <p:cViewPr>
        <p:scale>
          <a:sx n="100" d="100"/>
          <a:sy n="100" d="100"/>
        </p:scale>
        <p:origin x="-27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6EBBC-71FE-4AF5-BADD-30A7D616D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FA5AA-2AD8-4B42-9ECE-6D80743EE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D915F7-FDB5-4D78-8082-F8AE0F388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E345E3-AAB8-494F-9A9F-496818FBF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C80CEC-4201-494C-BD6D-B76133AA7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05605-FDAC-424F-964E-F97871902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EBDEB-A8E2-4343-8CC4-D60D0D0A7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4421A-61D9-44B0-99E8-83FF623AF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1BF0C1-58F5-4E22-AC67-79BC6AF74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8A6F06-9301-4476-80E0-C1B266ED8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8E501E-04BB-4516-B2AB-289BEE7082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941096EA-EC8F-4BCF-8BB3-C4B8BF89E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4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47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8195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8195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8195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8195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8195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8195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4019"/>
                <a:gridCol w="456682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Ch9 - 12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Deriváty uhlovodíků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Halogenové deriváty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Zavedení pojmu deriváty uhlovodíků</a:t>
            </a:r>
          </a:p>
          <a:p>
            <a:r>
              <a:rPr lang="cs-CZ" dirty="0" smtClean="0"/>
              <a:t>Halogenové deriváty – názvosloví – příklady, vlastnosti, použití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z="8000" b="1" dirty="0" smtClean="0">
                <a:latin typeface="Palatino Linotype" pitchFamily="18" charset="0"/>
              </a:rPr>
              <a:t>Deriváty uhlovodíků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3886200"/>
            <a:ext cx="7058025" cy="17526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6000" b="1" dirty="0" err="1" smtClean="0">
                <a:latin typeface="Palatino Linotype" pitchFamily="18" charset="0"/>
              </a:rPr>
              <a:t>Halogenderiváty</a:t>
            </a:r>
            <a:endParaRPr lang="cs-CZ" sz="6000" b="1" dirty="0" smtClean="0">
              <a:latin typeface="Palatino Linotype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31991" t="11764" r="45842" b="11765"/>
          <a:stretch>
            <a:fillRect/>
          </a:stretch>
        </p:blipFill>
        <p:spPr>
          <a:xfrm>
            <a:off x="7072330" y="0"/>
            <a:ext cx="207167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latin typeface="Book Antiqua" pitchFamily="18" charset="0"/>
              </a:rPr>
              <a:t>Uhlovodíky - opakování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Které sloučeniny označujeme jako uhlovodíky?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Ze kterých prvků se skládají?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3600" b="1" dirty="0" err="1" smtClean="0">
                <a:latin typeface="Book Antiqua" pitchFamily="18" charset="0"/>
              </a:rPr>
              <a:t>Kolikavazný</a:t>
            </a:r>
            <a:r>
              <a:rPr lang="cs-CZ" sz="3600" b="1" dirty="0" smtClean="0">
                <a:latin typeface="Book Antiqua" pitchFamily="18" charset="0"/>
              </a:rPr>
              <a:t> je atom uhlíku </a:t>
            </a:r>
            <a:r>
              <a:rPr lang="cs-CZ" sz="3600" b="1" dirty="0" smtClean="0">
                <a:latin typeface="Book Antiqua" pitchFamily="18" charset="0"/>
              </a:rPr>
              <a:t>                       a </a:t>
            </a:r>
            <a:r>
              <a:rPr lang="cs-CZ" sz="3600" b="1" dirty="0" smtClean="0">
                <a:latin typeface="Book Antiqua" pitchFamily="18" charset="0"/>
              </a:rPr>
              <a:t>vodíku v uhlovodících?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Jaké známe vazby mezi atomy uhlíku v uhlovodících?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3600" b="1" dirty="0" smtClean="0"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3600" b="1" dirty="0" smtClean="0"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latin typeface="Book Antiqua" pitchFamily="18" charset="0"/>
              </a:rPr>
              <a:t>Deriváty uhlovodíků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981200"/>
            <a:ext cx="7786687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3600" b="1" dirty="0" err="1" smtClean="0">
                <a:latin typeface="Book Antiqua" pitchFamily="18" charset="0"/>
              </a:rPr>
              <a:t>Derivare</a:t>
            </a:r>
            <a:r>
              <a:rPr lang="cs-CZ" sz="3600" b="1" dirty="0" smtClean="0">
                <a:latin typeface="Book Antiqua" pitchFamily="18" charset="0"/>
              </a:rPr>
              <a:t> = odvozovat, nahrazovat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Jsou organické sloučeniny, které se odvozují nahrazením atomů vodíku v uhlovodíku atomy jiných </a:t>
            </a:r>
            <a:r>
              <a:rPr lang="cs-CZ" sz="3600" b="1" dirty="0" smtClean="0">
                <a:latin typeface="Book Antiqua" pitchFamily="18" charset="0"/>
              </a:rPr>
              <a:t>prvků </a:t>
            </a:r>
            <a:r>
              <a:rPr lang="cs-CZ" sz="3600" b="1" dirty="0" smtClean="0">
                <a:latin typeface="Book Antiqua" pitchFamily="18" charset="0"/>
              </a:rPr>
              <a:t>nebo skupinou atomů prvků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3600" b="1" dirty="0" smtClean="0"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latin typeface="Book Antiqua" pitchFamily="18" charset="0"/>
              </a:rPr>
              <a:t>Halogenové deriváty - názvosloví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smtClean="0">
                <a:latin typeface="Book Antiqua" pitchFamily="18" charset="0"/>
              </a:rPr>
              <a:t>Jeden atom nebo více atomů vodíku </a:t>
            </a:r>
            <a:r>
              <a:rPr lang="cs-CZ" b="1" dirty="0" smtClean="0">
                <a:latin typeface="Book Antiqua" pitchFamily="18" charset="0"/>
              </a:rPr>
              <a:t>                 v </a:t>
            </a:r>
            <a:r>
              <a:rPr lang="cs-CZ" b="1" dirty="0" smtClean="0">
                <a:latin typeface="Book Antiqua" pitchFamily="18" charset="0"/>
              </a:rPr>
              <a:t>uhlovodíku nahradíme halogeny – F, Cl, Br, I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smtClean="0">
                <a:latin typeface="Book Antiqua" pitchFamily="18" charset="0"/>
              </a:rPr>
              <a:t>Název se skládá z názvu halogenu </a:t>
            </a:r>
            <a:r>
              <a:rPr lang="cs-CZ" b="1" dirty="0" smtClean="0">
                <a:latin typeface="Book Antiqua" pitchFamily="18" charset="0"/>
              </a:rPr>
              <a:t>                       a </a:t>
            </a:r>
            <a:r>
              <a:rPr lang="cs-CZ" b="1" dirty="0" smtClean="0">
                <a:latin typeface="Book Antiqua" pitchFamily="18" charset="0"/>
              </a:rPr>
              <a:t>názvu uhlovodíku -</a:t>
            </a:r>
            <a:r>
              <a:rPr lang="cs-CZ" b="1" dirty="0" err="1" smtClean="0">
                <a:latin typeface="Book Antiqua" pitchFamily="18" charset="0"/>
              </a:rPr>
              <a:t>chlormethan</a:t>
            </a:r>
            <a:r>
              <a:rPr lang="cs-CZ" b="1" dirty="0" smtClean="0">
                <a:latin typeface="Book Antiqua" pitchFamily="18" charset="0"/>
              </a:rPr>
              <a:t>, </a:t>
            </a:r>
            <a:r>
              <a:rPr lang="cs-CZ" b="1" dirty="0" err="1" smtClean="0">
                <a:latin typeface="Book Antiqua" pitchFamily="18" charset="0"/>
              </a:rPr>
              <a:t>brombutan</a:t>
            </a:r>
            <a:r>
              <a:rPr lang="cs-CZ" b="1" dirty="0" smtClean="0">
                <a:latin typeface="Book Antiqua" pitchFamily="18" charset="0"/>
              </a:rPr>
              <a:t>,…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smtClean="0">
                <a:latin typeface="Book Antiqua" pitchFamily="18" charset="0"/>
              </a:rPr>
              <a:t>Je-li v molekule více atomů halogenu, přidává se předpona </a:t>
            </a:r>
            <a:r>
              <a:rPr lang="cs-CZ" b="1" dirty="0" err="1" smtClean="0">
                <a:latin typeface="Book Antiqua" pitchFamily="18" charset="0"/>
              </a:rPr>
              <a:t>di</a:t>
            </a:r>
            <a:r>
              <a:rPr lang="cs-CZ" b="1" dirty="0" smtClean="0">
                <a:latin typeface="Book Antiqua" pitchFamily="18" charset="0"/>
              </a:rPr>
              <a:t>, tri, </a:t>
            </a:r>
            <a:r>
              <a:rPr lang="cs-CZ" b="1" dirty="0" err="1" smtClean="0">
                <a:latin typeface="Book Antiqua" pitchFamily="18" charset="0"/>
              </a:rPr>
              <a:t>tetra</a:t>
            </a:r>
            <a:r>
              <a:rPr lang="cs-CZ" b="1" dirty="0" smtClean="0">
                <a:latin typeface="Book Antiqua" pitchFamily="18" charset="0"/>
              </a:rPr>
              <a:t>,…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err="1" smtClean="0">
                <a:latin typeface="Book Antiqua" pitchFamily="18" charset="0"/>
              </a:rPr>
              <a:t>Trichlormethan</a:t>
            </a:r>
            <a:r>
              <a:rPr lang="cs-CZ" b="1" dirty="0" smtClean="0">
                <a:latin typeface="Book Antiqua" pitchFamily="18" charset="0"/>
              </a:rPr>
              <a:t>, </a:t>
            </a:r>
            <a:r>
              <a:rPr lang="cs-CZ" b="1" dirty="0" err="1" smtClean="0">
                <a:latin typeface="Book Antiqua" pitchFamily="18" charset="0"/>
              </a:rPr>
              <a:t>tetrabrommethan</a:t>
            </a:r>
            <a:r>
              <a:rPr lang="cs-CZ" b="1" dirty="0" smtClean="0">
                <a:latin typeface="Book Antiqua" pitchFamily="18" charset="0"/>
              </a:rPr>
              <a:t>,…</a:t>
            </a:r>
          </a:p>
          <a:p>
            <a:pPr eaLnBrk="1" hangingPunct="1">
              <a:defRPr/>
            </a:pPr>
            <a:endParaRPr lang="cs-CZ" dirty="0" smtClean="0"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7171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9282" t="15730" r="1587" b="2247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latin typeface="Book Antiqua" pitchFamily="18" charset="0"/>
              </a:rPr>
              <a:t>Halogenové deriváty uhlovodíků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3600" b="1" u="sng" dirty="0" smtClean="0">
                <a:latin typeface="Book Antiqua" pitchFamily="18" charset="0"/>
              </a:rPr>
              <a:t>Vlastnosti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Mají omamný a narkotický účinek na člověka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Pro řadu organismů jsou jedovaté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Dobře rozpouštějí mastnotu a tuk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Mají charakteristický zápach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Jsou škodlivé a nebezpečné pro ŽP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Book Antiqua" pitchFamily="18" charset="0"/>
              </a:rPr>
              <a:t>Freony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Plynné halogenové deriváty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Ubývání ozonu v atmosféře, tzv. ozonová díra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Obsahují atomy fluoru a chloru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Dříve se hojně používaly </a:t>
            </a:r>
            <a:r>
              <a:rPr lang="cs-CZ" sz="3600" b="1" dirty="0" smtClean="0">
                <a:latin typeface="Book Antiqua" pitchFamily="18" charset="0"/>
              </a:rPr>
              <a:t>                              v </a:t>
            </a:r>
            <a:r>
              <a:rPr lang="cs-CZ" sz="3600" b="1" dirty="0" smtClean="0">
                <a:latin typeface="Book Antiqua" pitchFamily="18" charset="0"/>
              </a:rPr>
              <a:t>chladících aparátech ledniček </a:t>
            </a:r>
            <a:r>
              <a:rPr lang="cs-CZ" sz="3600" b="1" dirty="0" smtClean="0">
                <a:latin typeface="Book Antiqua" pitchFamily="18" charset="0"/>
              </a:rPr>
              <a:t>                   a </a:t>
            </a:r>
            <a:r>
              <a:rPr lang="cs-CZ" sz="3600" b="1" dirty="0" smtClean="0">
                <a:latin typeface="Book Antiqua" pitchFamily="18" charset="0"/>
              </a:rPr>
              <a:t>jako součást náplně sprejů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25064" t="17917" r="20951" b="12970"/>
          <a:stretch>
            <a:fillRect/>
          </a:stretch>
        </p:blipFill>
        <p:spPr>
          <a:xfrm rot="5400000">
            <a:off x="6715136" y="214318"/>
            <a:ext cx="2643182" cy="22145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smtClean="0"/>
              <a:t>Freony</a:t>
            </a:r>
            <a:endParaRPr lang="cs-CZ" sz="54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4294967295"/>
          </p:nvPr>
        </p:nvSpPr>
        <p:spPr>
          <a:xfrm>
            <a:off x="4572000" y="1643063"/>
            <a:ext cx="4357688" cy="4286250"/>
          </a:xfrm>
        </p:spPr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dichlordifluormethan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freon 12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Freony jsou sice nejedovaté, ale způsobují ve vyšších vrstvách atmosféry rozklad ozonu</a:t>
            </a:r>
          </a:p>
          <a:p>
            <a:pPr>
              <a:buFont typeface="Wingdings" pitchFamily="2" charset="2"/>
              <a:buChar char="Ø"/>
              <a:defRPr/>
            </a:pPr>
            <a:endParaRPr lang="cs-CZ" dirty="0">
              <a:effectLst/>
            </a:endParaRPr>
          </a:p>
        </p:txBody>
      </p:sp>
      <p:pic>
        <p:nvPicPr>
          <p:cNvPr id="17" name="Zástupný symbol pro obsah 16" descr="Obrázek12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1341" t="14145" b="15132"/>
          <a:stretch>
            <a:fillRect/>
          </a:stretch>
        </p:blipFill>
        <p:spPr>
          <a:xfrm>
            <a:off x="571500" y="2214563"/>
            <a:ext cx="3429000" cy="3143250"/>
          </a:xfrm>
        </p:spPr>
      </p:pic>
      <p:sp>
        <p:nvSpPr>
          <p:cNvPr id="16" name="Zástupný symbol pro obsah 15"/>
          <p:cNvSpPr>
            <a:spLocks noGrp="1"/>
          </p:cNvSpPr>
          <p:nvPr>
            <p:ph sz="half" idx="1"/>
          </p:nvPr>
        </p:nvSpPr>
        <p:spPr>
          <a:xfrm>
            <a:off x="500063" y="1785938"/>
            <a:ext cx="4038600" cy="4381500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err="1" smtClean="0"/>
              <a:t>Chlormethan</a:t>
            </a:r>
            <a:endParaRPr lang="cs-CZ" sz="5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Náplň </a:t>
            </a:r>
            <a:r>
              <a:rPr lang="cs-CZ" sz="3200" b="1" dirty="0" smtClean="0"/>
              <a:t>                              do </a:t>
            </a:r>
            <a:r>
              <a:rPr lang="cs-CZ" sz="3200" b="1" dirty="0" smtClean="0"/>
              <a:t>chladících zařízení</a:t>
            </a:r>
          </a:p>
          <a:p>
            <a:pPr marL="514350" indent="-514350">
              <a:buFont typeface="Wingdings" pitchFamily="2" charset="2"/>
              <a:buChar char="Ø"/>
              <a:defRPr/>
            </a:pPr>
            <a:r>
              <a:rPr lang="cs-CZ" sz="3200" b="1" dirty="0" smtClean="0"/>
              <a:t>CH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 Cl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Bezbarvý hořlavý plyn nasládlé vůně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Těžší než vzduch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Zdraví škodlivý</a:t>
            </a:r>
            <a:endParaRPr lang="cs-CZ" sz="3200" b="1" dirty="0"/>
          </a:p>
        </p:txBody>
      </p:sp>
      <p:pic>
        <p:nvPicPr>
          <p:cNvPr id="18" name="Zástupný symbol pro obsah 17" descr="Obrázek8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0625" y="2286000"/>
            <a:ext cx="3554413" cy="3578225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err="1" smtClean="0"/>
              <a:t>Dichlormethan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Bezbarvá, velmi těkavá kapalina s nasládlým zápachem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Rozpouštědlo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CH</a:t>
            </a:r>
            <a:r>
              <a:rPr lang="cs-CZ" sz="3600" b="1" baseline="-25000" dirty="0" smtClean="0"/>
              <a:t>2 </a:t>
            </a:r>
            <a:r>
              <a:rPr lang="cs-CZ" sz="3600" b="1" dirty="0" smtClean="0"/>
              <a:t> Cl</a:t>
            </a:r>
            <a:r>
              <a:rPr lang="cs-CZ" sz="3600" b="1" baseline="-25000" dirty="0" smtClean="0"/>
              <a:t>2</a:t>
            </a:r>
          </a:p>
          <a:p>
            <a:pPr>
              <a:defRPr/>
            </a:pPr>
            <a:endParaRPr lang="cs-CZ" sz="3600" b="1" dirty="0"/>
          </a:p>
        </p:txBody>
      </p:sp>
      <p:pic>
        <p:nvPicPr>
          <p:cNvPr id="15" name="Zástupný symbol pro obsah 14" descr="Obrázek7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72063" y="2071688"/>
            <a:ext cx="3511550" cy="3576637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err="1" smtClean="0"/>
              <a:t>Trichlormethan</a:t>
            </a:r>
            <a:endParaRPr lang="cs-CZ" sz="54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285750" y="1714500"/>
            <a:ext cx="4286250" cy="4114800"/>
          </a:xfrm>
        </p:spPr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Chloroform CHCl</a:t>
            </a:r>
            <a:r>
              <a:rPr lang="cs-CZ" sz="3200" b="1" baseline="-25000" dirty="0" smtClean="0"/>
              <a:t>3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Dříve se používal jako anestetikum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Výroba rozpouštědel, pesticidů, nátěrových hmot,  freonu – náplň chladniček, ledniček</a:t>
            </a:r>
            <a:endParaRPr lang="cs-CZ" sz="3200" b="1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10070" t="10658" r="47135" b="28213"/>
          <a:stretch>
            <a:fillRect/>
          </a:stretch>
        </p:blipFill>
        <p:spPr>
          <a:xfrm>
            <a:off x="5357818" y="4714860"/>
            <a:ext cx="3071834" cy="2143140"/>
          </a:xfrm>
          <a:prstGeom prst="rect">
            <a:avLst/>
          </a:prstGeom>
          <a:ln w="41275">
            <a:solidFill>
              <a:schemeClr val="tx1"/>
            </a:solidFill>
          </a:ln>
          <a:effectLst>
            <a:softEdge rad="112500"/>
          </a:effectLst>
        </p:spPr>
      </p:pic>
      <p:pic>
        <p:nvPicPr>
          <p:cNvPr id="19" name="Zástupný symbol pro obsah 18" descr="Obrázek10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b="9550"/>
          <a:stretch>
            <a:fillRect/>
          </a:stretch>
        </p:blipFill>
        <p:spPr>
          <a:xfrm>
            <a:off x="5214938" y="1500188"/>
            <a:ext cx="3402012" cy="3016250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err="1" smtClean="0"/>
              <a:t>Tetrachlormethan</a:t>
            </a:r>
            <a:r>
              <a:rPr lang="cs-CZ" dirty="0" smtClean="0"/>
              <a:t> CCl</a:t>
            </a:r>
            <a:r>
              <a:rPr lang="cs-CZ" baseline="-25000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Dříve k hašení – vznik jedovatých plynů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Bezbarvá jedovatá látka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 b="1" dirty="0" smtClean="0"/>
              <a:t>Rozpouštědlo mastných skvrn</a:t>
            </a:r>
            <a:endParaRPr lang="cs-CZ" sz="3200" b="1" dirty="0"/>
          </a:p>
        </p:txBody>
      </p:sp>
      <p:pic>
        <p:nvPicPr>
          <p:cNvPr id="15" name="Zástupný symbol pro obsah 14" descr="Obrázek6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0625" y="2214563"/>
            <a:ext cx="3638550" cy="3463925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err="1" smtClean="0"/>
              <a:t>Trijodmethan</a:t>
            </a:r>
            <a:r>
              <a:rPr lang="cs-CZ" dirty="0" smtClean="0"/>
              <a:t> </a:t>
            </a:r>
            <a:r>
              <a:rPr lang="cs-CZ" baseline="-25000" dirty="0" smtClean="0"/>
              <a:t/>
            </a:r>
            <a:br>
              <a:rPr lang="cs-CZ" baseline="-250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88" y="1928813"/>
            <a:ext cx="4038600" cy="4114800"/>
          </a:xfrm>
        </p:spPr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Jodoform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Dezinfekční účinky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Antiseptikum při ošetření menších ran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CHI</a:t>
            </a:r>
            <a:r>
              <a:rPr lang="cs-CZ" sz="3600" b="1" baseline="-25000" dirty="0" smtClean="0"/>
              <a:t>3</a:t>
            </a:r>
            <a:endParaRPr lang="cs-CZ" sz="3600" b="1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55035" t="28840" b="28840"/>
          <a:stretch>
            <a:fillRect/>
          </a:stretch>
        </p:blipFill>
        <p:spPr>
          <a:xfrm>
            <a:off x="5286380" y="4500570"/>
            <a:ext cx="3143272" cy="23574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Zástupný symbol pro obsah 26" descr="Obrázek4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43500" y="1214438"/>
            <a:ext cx="3170238" cy="3071812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1371600"/>
          </a:xfrm>
        </p:spPr>
        <p:txBody>
          <a:bodyPr/>
          <a:lstStyle/>
          <a:p>
            <a:pPr>
              <a:defRPr/>
            </a:pPr>
            <a:r>
              <a:rPr lang="cs-CZ" sz="5400" b="1" dirty="0" err="1" smtClean="0"/>
              <a:t>Tetrafluorethylen</a:t>
            </a:r>
            <a:r>
              <a:rPr lang="cs-CZ" sz="5400" b="1" dirty="0" smtClean="0"/>
              <a:t> 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Bezbarvý plyn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Výroba plastu </a:t>
            </a:r>
            <a:r>
              <a:rPr lang="cs-CZ" sz="3600" b="1" dirty="0" smtClean="0"/>
              <a:t>                    s </a:t>
            </a:r>
            <a:r>
              <a:rPr lang="cs-CZ" sz="3600" b="1" dirty="0" smtClean="0"/>
              <a:t>názvem teflon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b="1" dirty="0" smtClean="0"/>
              <a:t>CF</a:t>
            </a:r>
            <a:r>
              <a:rPr lang="cs-CZ" sz="3600" b="1" baseline="-25000" dirty="0" smtClean="0"/>
              <a:t>2</a:t>
            </a:r>
            <a:r>
              <a:rPr lang="cs-CZ" sz="3600" b="1" dirty="0" smtClean="0"/>
              <a:t> = </a:t>
            </a:r>
            <a:r>
              <a:rPr lang="cs-CZ" sz="3600" b="1" dirty="0" err="1" smtClean="0"/>
              <a:t>CF</a:t>
            </a:r>
            <a:r>
              <a:rPr lang="cs-CZ" sz="3600" b="1" baseline="-25000" dirty="0" err="1" smtClean="0"/>
              <a:t>2</a:t>
            </a:r>
            <a:endParaRPr lang="cs-CZ" sz="3600" b="1" baseline="-25000" dirty="0" smtClean="0"/>
          </a:p>
          <a:p>
            <a:pPr>
              <a:defRPr/>
            </a:pPr>
            <a:endParaRPr lang="cs-CZ" sz="3200" dirty="0"/>
          </a:p>
        </p:txBody>
      </p:sp>
      <p:pic>
        <p:nvPicPr>
          <p:cNvPr id="30" name="Zástupný symbol pro obsah 29" descr="Obrázek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0625" y="2217738"/>
            <a:ext cx="3424238" cy="3589337"/>
          </a:xfrm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latin typeface="Book Antiqua" pitchFamily="18" charset="0"/>
              </a:rPr>
              <a:t>Využití </a:t>
            </a:r>
            <a:r>
              <a:rPr lang="cs-CZ" sz="5400" b="1" dirty="0" err="1" smtClean="0">
                <a:latin typeface="Book Antiqua" pitchFamily="18" charset="0"/>
              </a:rPr>
              <a:t>halogenderivátů</a:t>
            </a:r>
            <a:endParaRPr lang="cs-CZ" sz="5400" b="1" dirty="0" smtClean="0">
              <a:latin typeface="Book Antiqua" pitchFamily="18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Rozpouštědla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Insekticidy, pesticidy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Dezinfekční prostředky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Narkóza – lékařství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Náplně chladících zařízení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Book Antiqua" pitchFamily="18" charset="0"/>
              </a:rPr>
              <a:t>Výroba plastů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Základy chemie 2, P. Beneš, V. </a:t>
            </a:r>
            <a:r>
              <a:rPr lang="cs-CZ" sz="2400" dirty="0" err="1" smtClean="0"/>
              <a:t>Pumpr</a:t>
            </a:r>
            <a:r>
              <a:rPr lang="cs-CZ" sz="2400" dirty="0" smtClean="0"/>
              <a:t>, J.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Fortuna</a:t>
            </a:r>
          </a:p>
          <a:p>
            <a:pPr>
              <a:defRPr/>
            </a:pPr>
            <a:r>
              <a:rPr lang="cs-CZ" sz="2400" dirty="0" smtClean="0"/>
              <a:t>Naskenované obrázky str. 45</a:t>
            </a:r>
          </a:p>
          <a:p>
            <a:pPr>
              <a:defRPr/>
            </a:pPr>
            <a:r>
              <a:rPr lang="cs-CZ" sz="2400" dirty="0" smtClean="0"/>
              <a:t>Chemie 8, J. Škoda, P. </a:t>
            </a:r>
            <a:r>
              <a:rPr lang="cs-CZ" sz="2400" dirty="0" err="1" smtClean="0"/>
              <a:t>Doulík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Fraus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Naskenované obrázky str. 90</a:t>
            </a:r>
          </a:p>
          <a:p>
            <a:pPr>
              <a:defRPr/>
            </a:pPr>
            <a:r>
              <a:rPr lang="cs-CZ" sz="2400" dirty="0" smtClean="0"/>
              <a:t>Chemie II, D. </a:t>
            </a:r>
            <a:r>
              <a:rPr lang="cs-CZ" sz="2400" dirty="0" err="1" smtClean="0"/>
              <a:t>Pečová</a:t>
            </a:r>
            <a:r>
              <a:rPr lang="cs-CZ" sz="2400" dirty="0" smtClean="0"/>
              <a:t>, I. </a:t>
            </a:r>
            <a:r>
              <a:rPr lang="cs-CZ" sz="2400" dirty="0" err="1" smtClean="0"/>
              <a:t>Karger</a:t>
            </a:r>
            <a:r>
              <a:rPr lang="cs-CZ" sz="2400" dirty="0" smtClean="0"/>
              <a:t>, P. Peč, nakladatelství </a:t>
            </a:r>
            <a:r>
              <a:rPr lang="cs-CZ" sz="2400" dirty="0" err="1" smtClean="0"/>
              <a:t>Prodos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Chemie II pracovní sešit, D. </a:t>
            </a:r>
            <a:r>
              <a:rPr lang="cs-CZ" sz="2400" dirty="0" err="1" smtClean="0"/>
              <a:t>Pečová</a:t>
            </a:r>
            <a:r>
              <a:rPr lang="cs-CZ" sz="2400" dirty="0" smtClean="0"/>
              <a:t>, I. </a:t>
            </a:r>
            <a:r>
              <a:rPr lang="cs-CZ" sz="2400" dirty="0" err="1" smtClean="0"/>
              <a:t>Karger</a:t>
            </a:r>
            <a:r>
              <a:rPr lang="cs-CZ" sz="2400" dirty="0" smtClean="0"/>
              <a:t>, Pavel Peč, nakladatelství </a:t>
            </a:r>
            <a:r>
              <a:rPr lang="cs-CZ" sz="2400" dirty="0" err="1" smtClean="0"/>
              <a:t>Prodos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Vzorce vytvořeny v programu SMART Notebook</a:t>
            </a:r>
            <a:endParaRPr lang="cs-CZ" sz="24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xtura">
  <a:themeElements>
    <a:clrScheme name="Textura 4">
      <a:dk1>
        <a:srgbClr val="004E4C"/>
      </a:dk1>
      <a:lt1>
        <a:srgbClr val="FFFFFF"/>
      </a:lt1>
      <a:dk2>
        <a:srgbClr val="006666"/>
      </a:dk2>
      <a:lt2>
        <a:srgbClr val="FFFFCC"/>
      </a:lt2>
      <a:accent1>
        <a:srgbClr val="FFCC00"/>
      </a:accent1>
      <a:accent2>
        <a:srgbClr val="00B0AC"/>
      </a:accent2>
      <a:accent3>
        <a:srgbClr val="AAB8B8"/>
      </a:accent3>
      <a:accent4>
        <a:srgbClr val="DADADA"/>
      </a:accent4>
      <a:accent5>
        <a:srgbClr val="FFE2AA"/>
      </a:accent5>
      <a:accent6>
        <a:srgbClr val="009F9B"/>
      </a:accent6>
      <a:hlink>
        <a:srgbClr val="BA7C3E"/>
      </a:hlink>
      <a:folHlink>
        <a:srgbClr val="724C0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394</TotalTime>
  <Words>454</Words>
  <Application>Microsoft Office PowerPoint</Application>
  <PresentationFormat>Předvádění na obrazovce (4:3)</PresentationFormat>
  <Paragraphs>99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Textura</vt:lpstr>
      <vt:lpstr>Snímek 1</vt:lpstr>
      <vt:lpstr>Anotace </vt:lpstr>
      <vt:lpstr>Deriváty uhlovodíků</vt:lpstr>
      <vt:lpstr>Uhlovodíky - opakování</vt:lpstr>
      <vt:lpstr>Deriváty uhlovodíků</vt:lpstr>
      <vt:lpstr>Halogenové deriváty - názvosloví</vt:lpstr>
      <vt:lpstr>Snímek 7</vt:lpstr>
      <vt:lpstr>Halogenové deriváty uhlovodíků</vt:lpstr>
      <vt:lpstr>Freony</vt:lpstr>
      <vt:lpstr>Freony</vt:lpstr>
      <vt:lpstr>Chlormethan</vt:lpstr>
      <vt:lpstr>Dichlormethan</vt:lpstr>
      <vt:lpstr>Trichlormethan</vt:lpstr>
      <vt:lpstr>Tetrachlormethan CCl4</vt:lpstr>
      <vt:lpstr>Trijodmethan  </vt:lpstr>
      <vt:lpstr>Tetrafluorethylen </vt:lpstr>
      <vt:lpstr>Využití halogenderivátů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uhlovodíků</dc:title>
  <dc:subject>Chemie 9</dc:subject>
  <dc:creator>Přibíková</dc:creator>
  <cp:lastModifiedBy>Dum</cp:lastModifiedBy>
  <cp:revision>37</cp:revision>
  <dcterms:created xsi:type="dcterms:W3CDTF">2009-02-10T16:54:58Z</dcterms:created>
  <dcterms:modified xsi:type="dcterms:W3CDTF">2013-02-01T20:16:50Z</dcterms:modified>
</cp:coreProperties>
</file>