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VY_32_INOVACE_11_Průmyslová revoluce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Průmyslová revoluce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8.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VY_32_INOVACE_11_Průmyslová revoluce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8.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Průmyslová revoluce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2329950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7978343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nástěnné mapy a obrazy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</a:t>
                      </a:r>
                      <a:r>
                        <a:rPr lang="cs-CZ" baseline="0" smtClean="0"/>
                        <a:t>snímek 15)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b="1" dirty="0" smtClean="0"/>
              <a:t>Průmyslová revoluce</a:t>
            </a:r>
            <a:endParaRPr lang="cs-CZ" sz="8000" dirty="0"/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b="1" dirty="0">
                <a:solidFill>
                  <a:srgbClr val="FF0000"/>
                </a:solidFill>
              </a:rPr>
              <a:t>Průmyslová revoluce:</a:t>
            </a:r>
            <a:r>
              <a:rPr lang="cs-CZ" b="1" dirty="0"/>
              <a:t> </a:t>
            </a:r>
            <a:endParaRPr lang="cs-CZ" b="1" dirty="0" smtClean="0"/>
          </a:p>
          <a:p>
            <a:pPr>
              <a:defRPr/>
            </a:pPr>
            <a:r>
              <a:rPr lang="cs-CZ" b="1" dirty="0" smtClean="0"/>
              <a:t>velký </a:t>
            </a:r>
            <a:r>
              <a:rPr lang="cs-CZ" b="1" dirty="0"/>
              <a:t>technický a společenský převrat způsobený hromadným zaváděním strojů do výroby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123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b="1" dirty="0"/>
              <a:t>První v Anglii  (dochází dřevo)</a:t>
            </a:r>
          </a:p>
          <a:p>
            <a:pPr>
              <a:defRPr/>
            </a:pPr>
            <a:r>
              <a:rPr lang="cs-CZ" b="1" dirty="0"/>
              <a:t>Výroba strojů (hlavně textilní, později těžký průmysl)</a:t>
            </a:r>
          </a:p>
          <a:p>
            <a:pPr>
              <a:defRPr/>
            </a:pPr>
            <a:r>
              <a:rPr lang="cs-CZ" b="1" dirty="0"/>
              <a:t>Parní stroj – </a:t>
            </a:r>
            <a:r>
              <a:rPr lang="cs-CZ" b="1" dirty="0" smtClean="0"/>
              <a:t>používán k pohonu strojů, později i k dopravě</a:t>
            </a:r>
            <a:endParaRPr lang="cs-CZ" b="1" dirty="0"/>
          </a:p>
          <a:p>
            <a:pPr>
              <a:defRPr/>
            </a:pPr>
            <a:r>
              <a:rPr lang="cs-CZ" b="1" dirty="0" smtClean="0"/>
              <a:t>Po roce </a:t>
            </a:r>
            <a:r>
              <a:rPr lang="cs-CZ" b="1" dirty="0"/>
              <a:t>1830 – </a:t>
            </a:r>
            <a:r>
              <a:rPr lang="cs-CZ" b="1" dirty="0" smtClean="0"/>
              <a:t>další státy</a:t>
            </a:r>
            <a:endParaRPr lang="cs-CZ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912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615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James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Watt (1736-1819)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Skotský mechanik, vynálezce a fyzik</a:t>
            </a:r>
          </a:p>
          <a:p>
            <a:r>
              <a:rPr lang="cs-CZ" b="1" dirty="0" smtClean="0"/>
              <a:t>Zdokonalil princip parního stroje tak aby šel prakticky použít</a:t>
            </a:r>
          </a:p>
          <a:p>
            <a:r>
              <a:rPr lang="cs-CZ" b="1" dirty="0" smtClean="0"/>
              <a:t>Bádal i v jiných oblastech (fotografie, </a:t>
            </a:r>
            <a:r>
              <a:rPr lang="cs-CZ" b="1" dirty="0" err="1" smtClean="0"/>
              <a:t>atd</a:t>
            </a:r>
            <a:r>
              <a:rPr lang="cs-CZ" b="1" dirty="0" smtClean="0"/>
              <a:t>)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05851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Revoluce v dopravě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b="1" dirty="0"/>
              <a:t>Jediná možnost rozvoje </a:t>
            </a:r>
            <a:r>
              <a:rPr lang="cs-CZ" b="1" dirty="0" smtClean="0"/>
              <a:t>průmyslu – doprava surovin do továren a výrobků k obchodníkům</a:t>
            </a:r>
            <a:endParaRPr lang="cs-CZ" b="1" dirty="0"/>
          </a:p>
          <a:p>
            <a:pPr>
              <a:defRPr/>
            </a:pPr>
            <a:r>
              <a:rPr lang="cs-CZ" b="1" dirty="0"/>
              <a:t>Počátky železniční dopravy</a:t>
            </a:r>
          </a:p>
          <a:p>
            <a:pPr>
              <a:defRPr/>
            </a:pPr>
            <a:r>
              <a:rPr lang="cs-CZ" b="1" dirty="0"/>
              <a:t>Nejprve využití koňské </a:t>
            </a:r>
            <a:r>
              <a:rPr lang="cs-CZ" b="1" dirty="0" smtClean="0"/>
              <a:t>sily (tzv. </a:t>
            </a:r>
            <a:r>
              <a:rPr lang="cs-CZ" b="1" dirty="0" err="1" smtClean="0"/>
              <a:t>koněspřežka</a:t>
            </a:r>
            <a:r>
              <a:rPr lang="cs-CZ" b="1" dirty="0" smtClean="0"/>
              <a:t>) – i na našem území (České Budějovice-</a:t>
            </a:r>
            <a:r>
              <a:rPr lang="cs-CZ" b="1" dirty="0" err="1" smtClean="0"/>
              <a:t>Linz</a:t>
            </a:r>
            <a:r>
              <a:rPr lang="cs-CZ" b="1" dirty="0" smtClean="0"/>
              <a:t>)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8686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George </a:t>
            </a: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Stephenson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(1781-1848)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b="1" dirty="0"/>
              <a:t>1814 – první parní lokomotiva</a:t>
            </a:r>
          </a:p>
          <a:p>
            <a:pPr>
              <a:defRPr/>
            </a:pPr>
            <a:r>
              <a:rPr lang="cs-CZ" b="1" dirty="0" smtClean="0"/>
              <a:t>1825 </a:t>
            </a:r>
            <a:r>
              <a:rPr lang="cs-CZ" b="1" dirty="0"/>
              <a:t>– pravidelné spojení </a:t>
            </a:r>
            <a:r>
              <a:rPr lang="cs-CZ" b="1" dirty="0" smtClean="0"/>
              <a:t>měst </a:t>
            </a:r>
            <a:r>
              <a:rPr lang="cs-CZ" b="1" dirty="0" err="1" smtClean="0"/>
              <a:t>Stockton</a:t>
            </a:r>
            <a:r>
              <a:rPr lang="cs-CZ" b="1" dirty="0" smtClean="0"/>
              <a:t> </a:t>
            </a:r>
            <a:r>
              <a:rPr lang="cs-CZ" b="1" dirty="0"/>
              <a:t>a </a:t>
            </a:r>
            <a:r>
              <a:rPr lang="cs-CZ" b="1" dirty="0" err="1"/>
              <a:t>Darlington</a:t>
            </a:r>
            <a:endParaRPr lang="cs-CZ" b="1" dirty="0"/>
          </a:p>
          <a:p>
            <a:pPr>
              <a:defRPr/>
            </a:pPr>
            <a:r>
              <a:rPr lang="cs-CZ" b="1" dirty="0" smtClean="0"/>
              <a:t>Nejrychlejší lokomotiva - </a:t>
            </a:r>
            <a:r>
              <a:rPr lang="cs-CZ" b="1" dirty="0" err="1" smtClean="0"/>
              <a:t>Rocket</a:t>
            </a:r>
            <a:r>
              <a:rPr lang="cs-CZ" b="1" dirty="0" smtClean="0"/>
              <a:t> (Raketa) </a:t>
            </a:r>
            <a:r>
              <a:rPr lang="cs-CZ" b="1" dirty="0"/>
              <a:t>– </a:t>
            </a:r>
            <a:r>
              <a:rPr lang="cs-CZ" b="1" dirty="0" smtClean="0"/>
              <a:t>50 </a:t>
            </a:r>
            <a:r>
              <a:rPr lang="cs-CZ" b="1" dirty="0"/>
              <a:t>km/h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653058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/>
              <a:t>v </a:t>
            </a:r>
            <a:r>
              <a:rPr lang="cs-CZ" b="1" dirty="0"/>
              <a:t>pol. 19. stol. – Británie má ¼ světové železniční sítě</a:t>
            </a:r>
          </a:p>
          <a:p>
            <a:pPr>
              <a:defRPr/>
            </a:pPr>
            <a:r>
              <a:rPr lang="cs-CZ" b="1" dirty="0"/>
              <a:t> Rakousko – 1836-7 – z Vídně do Haliče </a:t>
            </a:r>
          </a:p>
          <a:p>
            <a:pPr lvl="1">
              <a:defRPr/>
            </a:pPr>
            <a:r>
              <a:rPr lang="cs-CZ" b="1" dirty="0"/>
              <a:t>Karlo-Ferdinandova</a:t>
            </a:r>
          </a:p>
          <a:p>
            <a:pPr lvl="1">
              <a:defRPr/>
            </a:pPr>
            <a:r>
              <a:rPr lang="cs-CZ" b="1" dirty="0"/>
              <a:t>1845 – dráha Olomouc – Praha</a:t>
            </a:r>
          </a:p>
          <a:p>
            <a:pPr lvl="1">
              <a:defRPr/>
            </a:pPr>
            <a:r>
              <a:rPr lang="cs-CZ" b="1" dirty="0"/>
              <a:t>1848 – Vídeň – Bratislava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71997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Říční a námořní doprava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525963"/>
          </a:xfrm>
        </p:spPr>
        <p:txBody>
          <a:bodyPr>
            <a:normAutofit/>
          </a:bodyPr>
          <a:lstStyle/>
          <a:p>
            <a:endParaRPr lang="cs-CZ" b="1" dirty="0" smtClean="0"/>
          </a:p>
          <a:p>
            <a:pPr>
              <a:defRPr/>
            </a:pPr>
            <a:r>
              <a:rPr lang="cs-CZ" b="1" dirty="0"/>
              <a:t>Parníky – nejprve používány ve </a:t>
            </a:r>
            <a:r>
              <a:rPr lang="cs-CZ" b="1" dirty="0" smtClean="0"/>
              <a:t>vnitrokontinentální dopravě (říční nebo při pobřeží moře)</a:t>
            </a:r>
            <a:endParaRPr lang="cs-CZ" b="1" dirty="0"/>
          </a:p>
          <a:p>
            <a:pPr>
              <a:defRPr/>
            </a:pPr>
            <a:r>
              <a:rPr lang="cs-CZ" b="1" dirty="0"/>
              <a:t>Později transatlantické plavby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53458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 </a:t>
            </a: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Fulton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(1765-1815)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b="1" dirty="0"/>
              <a:t>1807 – sestrojil první parník </a:t>
            </a:r>
          </a:p>
          <a:p>
            <a:pPr>
              <a:defRPr/>
            </a:pPr>
            <a:r>
              <a:rPr lang="cs-CZ" b="1" dirty="0"/>
              <a:t>Parník </a:t>
            </a:r>
            <a:r>
              <a:rPr lang="cs-CZ" b="1" dirty="0" err="1"/>
              <a:t>Clermont</a:t>
            </a:r>
            <a:r>
              <a:rPr lang="cs-CZ" b="1" dirty="0"/>
              <a:t> – poprvé proti řece Hudsonu</a:t>
            </a:r>
          </a:p>
          <a:p>
            <a:pPr>
              <a:defRPr/>
            </a:pPr>
            <a:r>
              <a:rPr lang="cs-CZ" b="1" dirty="0" smtClean="0"/>
              <a:t>Doprava z </a:t>
            </a:r>
            <a:r>
              <a:rPr lang="cs-CZ" b="1" dirty="0"/>
              <a:t>New Yorku do </a:t>
            </a:r>
            <a:r>
              <a:rPr lang="cs-CZ" b="1" dirty="0" err="1" smtClean="0"/>
              <a:t>Albany</a:t>
            </a:r>
            <a:endParaRPr lang="cs-CZ" b="1" dirty="0"/>
          </a:p>
          <a:p>
            <a:pPr>
              <a:defRPr/>
            </a:pPr>
            <a:r>
              <a:rPr lang="cs-CZ" b="1" dirty="0" smtClean="0"/>
              <a:t>Rychlost asi 8 km/hod</a:t>
            </a:r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02734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b="1" dirty="0"/>
              <a:t>1818 – parník </a:t>
            </a:r>
            <a:r>
              <a:rPr lang="cs-CZ" b="1" dirty="0" err="1"/>
              <a:t>Savannah</a:t>
            </a:r>
            <a:r>
              <a:rPr lang="cs-CZ" b="1" dirty="0"/>
              <a:t> přeplul Atlantik</a:t>
            </a:r>
          </a:p>
          <a:p>
            <a:pPr>
              <a:defRPr/>
            </a:pPr>
            <a:r>
              <a:rPr lang="cs-CZ" b="1" dirty="0"/>
              <a:t>1838 – pravidelná doprava mezi Británií a New Yorkem</a:t>
            </a:r>
          </a:p>
          <a:p>
            <a:pPr>
              <a:defRPr/>
            </a:pPr>
            <a:r>
              <a:rPr lang="cs-CZ" b="1" dirty="0"/>
              <a:t>60. léta – doprava </a:t>
            </a:r>
            <a:r>
              <a:rPr lang="cs-CZ" b="1" dirty="0" smtClean="0"/>
              <a:t>osob </a:t>
            </a:r>
            <a:r>
              <a:rPr lang="cs-CZ" b="1" dirty="0"/>
              <a:t>a zboží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9007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Změny v obchodu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cs-CZ" b="1" dirty="0"/>
              <a:t>Změny v prodeji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Vytváří se jednotný vnitřní trh – tzn. rušení celních poplatků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Celosvětové hospodářství</a:t>
            </a:r>
          </a:p>
          <a:p>
            <a:pPr>
              <a:lnSpc>
                <a:spcPct val="80000"/>
              </a:lnSpc>
              <a:defRPr/>
            </a:pPr>
            <a:endParaRPr lang="cs-CZ" b="1" dirty="0"/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Textilní výrobky a </a:t>
            </a:r>
            <a:r>
              <a:rPr lang="cs-CZ" b="1" dirty="0" err="1"/>
              <a:t>a</a:t>
            </a:r>
            <a:r>
              <a:rPr lang="cs-CZ" b="1" dirty="0"/>
              <a:t> suroviny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Stroje a strojní zařízení</a:t>
            </a:r>
          </a:p>
          <a:p>
            <a:pPr>
              <a:lnSpc>
                <a:spcPct val="80000"/>
              </a:lnSpc>
              <a:buNone/>
              <a:defRPr/>
            </a:pPr>
            <a:endParaRPr lang="cs-CZ" b="1" dirty="0"/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Vzniká kapitál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 smtClean="0"/>
              <a:t>Vznikají </a:t>
            </a:r>
            <a:r>
              <a:rPr lang="cs-CZ" b="1" dirty="0"/>
              <a:t>moderní banky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21403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900" b="1" dirty="0"/>
              <a:t>Společenské </a:t>
            </a:r>
            <a:r>
              <a:rPr lang="cs-CZ" sz="4900" b="1" dirty="0" smtClean="0"/>
              <a:t>důsledky PR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cs-CZ" b="1" dirty="0"/>
              <a:t>Ohromný přírůstek počtu obyvatelstva</a:t>
            </a:r>
          </a:p>
          <a:p>
            <a:pPr>
              <a:lnSpc>
                <a:spcPct val="90000"/>
              </a:lnSpc>
              <a:defRPr/>
            </a:pPr>
            <a:r>
              <a:rPr lang="cs-CZ" b="1" dirty="0"/>
              <a:t>Rostou města jako střediska obchodu a </a:t>
            </a:r>
            <a:r>
              <a:rPr lang="cs-CZ" b="1" dirty="0" smtClean="0"/>
              <a:t>průmyslu (poč</a:t>
            </a:r>
            <a:r>
              <a:rPr lang="cs-CZ" b="1" dirty="0"/>
              <a:t>. 19. stol. – většina obyvatel žije ještě na </a:t>
            </a:r>
            <a:r>
              <a:rPr lang="cs-CZ" b="1" dirty="0" smtClean="0"/>
              <a:t>venkově)</a:t>
            </a:r>
            <a:endParaRPr lang="cs-CZ" b="1" dirty="0"/>
          </a:p>
          <a:p>
            <a:pPr>
              <a:lnSpc>
                <a:spcPct val="90000"/>
              </a:lnSpc>
              <a:defRPr/>
            </a:pPr>
            <a:r>
              <a:rPr lang="cs-CZ" b="1" dirty="0"/>
              <a:t>Ve městech – </a:t>
            </a:r>
            <a:r>
              <a:rPr lang="cs-CZ" b="1" dirty="0" smtClean="0"/>
              <a:t>chudinské čtvrti</a:t>
            </a:r>
          </a:p>
          <a:p>
            <a:pPr>
              <a:lnSpc>
                <a:spcPct val="90000"/>
              </a:lnSpc>
              <a:defRPr/>
            </a:pPr>
            <a:r>
              <a:rPr lang="cs-CZ" b="1" dirty="0" smtClean="0"/>
              <a:t>Negativa – nárůst kriminality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4023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Co to je průmyslová revoluce?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Jaký měl význam pro PR parní stroj?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Kdo byl konstruktérem první lokomotivy?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Ve které zemi jako první začala průmyslová revoluce?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Jaké byly klady a zápory průmyslové revoluce?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451</Words>
  <Application>Microsoft Office PowerPoint</Application>
  <PresentationFormat>Předvádění na obrazovce (4:3)</PresentationFormat>
  <Paragraphs>74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James Watt (1736-1819)</vt:lpstr>
      <vt:lpstr>Revoluce v dopravě</vt:lpstr>
      <vt:lpstr>George Stephenson (1781-1848)</vt:lpstr>
      <vt:lpstr>Prezentace aplikace PowerPoint</vt:lpstr>
      <vt:lpstr>Říční a námořní doprava</vt:lpstr>
      <vt:lpstr>Robert Fulton (1765-1815)</vt:lpstr>
      <vt:lpstr>Prezentace aplikace PowerPoint</vt:lpstr>
      <vt:lpstr>Změny v obchodu</vt:lpstr>
      <vt:lpstr>Společenské důsledky PR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Administrátor</cp:lastModifiedBy>
  <cp:revision>28</cp:revision>
  <dcterms:created xsi:type="dcterms:W3CDTF">2011-11-09T14:01:04Z</dcterms:created>
  <dcterms:modified xsi:type="dcterms:W3CDTF">2012-02-19T18:00:34Z</dcterms:modified>
</cp:coreProperties>
</file>