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2FAFF-880C-4CAC-97EC-E85B4BACCFB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E821C-9F2C-47D6-AA4C-129F661F93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ikl.cz/dvoukridli-mouchy/1881-pestrenka-larva.html" TargetMode="External"/><Relationship Id="rId3" Type="http://schemas.openxmlformats.org/officeDocument/2006/relationships/hyperlink" Target="http://cs.wikipedia.org/wiki/St%C5%99evl%C3%ADkovit%C3%AD" TargetMode="External"/><Relationship Id="rId7" Type="http://schemas.openxmlformats.org/officeDocument/2006/relationships/hyperlink" Target="http://www.jikl.cz/dvoukridli-mouchy/1882-pestrenka-hrusnova-dospelec.html" TargetMode="External"/><Relationship Id="rId2" Type="http://schemas.openxmlformats.org/officeDocument/2006/relationships/hyperlink" Target="http://www.skudci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kl.cz/brouci/1712-slunecko-sedmitecne-dospelec.html" TargetMode="External"/><Relationship Id="rId5" Type="http://schemas.openxmlformats.org/officeDocument/2006/relationships/hyperlink" Target="http://www.jikl.cz/brouci/1716-patericek-obecny-dospelec.html" TargetMode="External"/><Relationship Id="rId10" Type="http://schemas.openxmlformats.org/officeDocument/2006/relationships/hyperlink" Target="http://www.jikl.cz/plostice-zlatoocky-skvori/1908-zlatoocka-obecna-larva.html" TargetMode="External"/><Relationship Id="rId4" Type="http://schemas.openxmlformats.org/officeDocument/2006/relationships/hyperlink" Target="http://www.jikl.cz/" TargetMode="External"/><Relationship Id="rId9" Type="http://schemas.openxmlformats.org/officeDocument/2006/relationships/hyperlink" Target="http://www.jikl.cz/plostice-zlatoocky-skvori/1907-zlatoocka-obecna-dospelec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2581"/>
                <a:gridCol w="46382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Pě7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11. 2010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Člověk a </a:t>
                      </a: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svět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Ochrana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rostlin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Užitečný hmyz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Výkladová prezentace je zaměřena na nejznámější příklady užitečného hmyzu – páteříček, lumčík, lumek, zlatoočko, slunéčko, střevlík, pestřenka – a jejich význam pro rostliny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Ochrana </a:t>
            </a:r>
            <a:r>
              <a:rPr lang="cs-CZ" sz="66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rostlin</a:t>
            </a:r>
            <a:endParaRPr lang="cs-CZ" sz="66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328750"/>
          </a:xfrm>
        </p:spPr>
        <p:txBody>
          <a:bodyPr>
            <a:normAutofit fontScale="92500" lnSpcReduction="20000"/>
          </a:bodyPr>
          <a:lstStyle/>
          <a:p>
            <a:endParaRPr lang="cs-CZ" sz="4800" dirty="0" smtClean="0">
              <a:solidFill>
                <a:schemeClr val="tx1"/>
              </a:solidFill>
            </a:endParaRPr>
          </a:p>
          <a:p>
            <a:r>
              <a:rPr lang="cs-CZ" sz="48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Užitečný hmyz</a:t>
            </a:r>
            <a:endParaRPr lang="cs-CZ" sz="48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Ochrana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rostlin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Hlavním úkolem je včas, účinně a hospodárně zasáhnout proti chorobám a škůdcům bez poškození životního prostředí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Chemická ochrana ničí nejen škůdce, ale i jejich přirozené nepřátele a užitečný hmyz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Narušuje rovnováhu v přírodě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Moderní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zemědělství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omezuje chemickou ochranu na nezbytnou míru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Páteříček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Většina je jich užitečná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Loví larvy i škodlivých druhů hmyzu a hlavně mšice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/>
          </p:cNvPicPr>
          <p:nvPr>
            <p:ph sz="half" idx="1"/>
          </p:nvPr>
        </p:nvPicPr>
        <p:blipFill>
          <a:blip r:embed="rId2"/>
          <a:srcRect l="33731" t="14206" r="32873" b="58015"/>
          <a:stretch>
            <a:fillRect/>
          </a:stretch>
        </p:blipFill>
        <p:spPr>
          <a:xfrm>
            <a:off x="1071538" y="1785926"/>
            <a:ext cx="3286148" cy="46434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 l="15000" t="20000" r="12499" b="12499"/>
          <a:stretch>
            <a:fillRect/>
          </a:stretch>
        </p:blipFill>
        <p:spPr bwMode="auto">
          <a:xfrm>
            <a:off x="6072198" y="4071942"/>
            <a:ext cx="2883979" cy="26850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857620" y="1357298"/>
            <a:ext cx="5143536" cy="5500702"/>
          </a:xfrm>
        </p:spPr>
        <p:txBody>
          <a:bodyPr>
            <a:noAutofit/>
          </a:bodyPr>
          <a:lstStyle/>
          <a:p>
            <a:r>
              <a:rPr lang="cs-CZ" sz="30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Lumčík</a:t>
            </a:r>
          </a:p>
          <a:p>
            <a:r>
              <a:rPr lang="cs-CZ" sz="3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Samice naklade do mladých housenek nejčastěji běláska zelného 15-50 vajíček. </a:t>
            </a:r>
          </a:p>
          <a:p>
            <a:r>
              <a:rPr lang="cs-CZ" sz="3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 nich se líhnou larvičky, které se živí tělním obsahem, ale vynechávají důležité orgány. Takže housenka dále žije a je potravinovou zásobárnou</a:t>
            </a:r>
            <a:endParaRPr lang="cs-CZ" sz="30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Zástupný symbol pro obsah 5"/>
          <p:cNvPicPr>
            <a:picLocks noGrp="1"/>
          </p:cNvPicPr>
          <p:nvPr>
            <p:ph sz="half" idx="1"/>
          </p:nvPr>
        </p:nvPicPr>
        <p:blipFill>
          <a:blip r:embed="rId2"/>
          <a:srcRect l="9848" t="48508" r="61009" b="30496"/>
          <a:stretch>
            <a:fillRect/>
          </a:stretch>
        </p:blipFill>
        <p:spPr>
          <a:xfrm>
            <a:off x="357158" y="2285992"/>
            <a:ext cx="3214710" cy="33575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85860"/>
            <a:ext cx="4352956" cy="5357850"/>
          </a:xfrm>
        </p:spPr>
        <p:txBody>
          <a:bodyPr>
            <a:normAutofit/>
          </a:bodyPr>
          <a:lstStyle/>
          <a:p>
            <a:r>
              <a:rPr lang="cs-CZ" sz="30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Lumek</a:t>
            </a:r>
          </a:p>
          <a:p>
            <a:r>
              <a:rPr lang="cs-CZ" sz="3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Samičky kladou vajíčka do kukel a larev různých druhů hmyzu, včetně škodlivého </a:t>
            </a:r>
          </a:p>
          <a:p>
            <a:r>
              <a:rPr lang="cs-CZ" sz="3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Tento lumek hubí housenky škodlivých motýlů napadající rostliny</a:t>
            </a:r>
            <a:endParaRPr lang="cs-CZ" sz="30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Zástupný symbol pro obsah 5"/>
          <p:cNvPicPr>
            <a:picLocks noGrp="1"/>
          </p:cNvPicPr>
          <p:nvPr>
            <p:ph sz="half" idx="1"/>
          </p:nvPr>
        </p:nvPicPr>
        <p:blipFill>
          <a:blip r:embed="rId2"/>
          <a:srcRect l="51121" t="51342" r="18268" b="8993"/>
          <a:stretch>
            <a:fillRect/>
          </a:stretch>
        </p:blipFill>
        <p:spPr>
          <a:xfrm>
            <a:off x="642910" y="1571612"/>
            <a:ext cx="3643338" cy="50006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357298"/>
            <a:ext cx="3929090" cy="535785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Zlatoočko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Larvy jsou vyzbrojeny mohutnými dutými kusadly, které tvoří nasávací trubici. 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Jejich hlavní kořistí jsou mšice </a:t>
            </a:r>
          </a:p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Během svého vývoje larva zahubí na 100-300 mšic</a:t>
            </a:r>
          </a:p>
          <a:p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Zástupný symbol pro obsah 5"/>
          <p:cNvPicPr>
            <a:picLocks noGrp="1"/>
          </p:cNvPicPr>
          <p:nvPr>
            <p:ph sz="half" idx="1"/>
          </p:nvPr>
        </p:nvPicPr>
        <p:blipFill>
          <a:blip r:embed="rId2"/>
          <a:srcRect l="5709" t="74212" r="53373" b="13054"/>
          <a:stretch>
            <a:fillRect/>
          </a:stretch>
        </p:blipFill>
        <p:spPr>
          <a:xfrm>
            <a:off x="4000496" y="1500174"/>
            <a:ext cx="5000660" cy="20002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 l="51250" t="48750" r="30000" b="17917"/>
          <a:stretch>
            <a:fillRect/>
          </a:stretch>
        </p:blipFill>
        <p:spPr bwMode="auto">
          <a:xfrm>
            <a:off x="7072329" y="3786189"/>
            <a:ext cx="1727893" cy="30718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 l="12500" t="30000" r="32500"/>
          <a:stretch>
            <a:fillRect/>
          </a:stretch>
        </p:blipFill>
        <p:spPr bwMode="auto">
          <a:xfrm>
            <a:off x="4286248" y="3786190"/>
            <a:ext cx="2143140" cy="27276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4525963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Slunéčko 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Je přirozeným nepřítelem mšic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Dospělec je schopen za den sežrat několik desítek mšic a larva jich během svého života zlikviduje okolo 1000 případně třikrát víc</a:t>
            </a:r>
            <a:endParaRPr lang="cs-CZ" sz="3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 l="26464" t="65907" r="34823" b="16013"/>
          <a:stretch>
            <a:fillRect/>
          </a:stretch>
        </p:blipFill>
        <p:spPr>
          <a:xfrm rot="10800000">
            <a:off x="214282" y="1357298"/>
            <a:ext cx="4500594" cy="30003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 l="20000" t="35000" r="24999" b="25000"/>
          <a:stretch>
            <a:fillRect/>
          </a:stretch>
        </p:blipFill>
        <p:spPr bwMode="auto">
          <a:xfrm>
            <a:off x="857224" y="4494075"/>
            <a:ext cx="3071834" cy="22340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Střevlík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Živí se různými plži, hmyzem, žížalami, slimáky, housenkami,..</a:t>
            </a:r>
            <a:endParaRPr lang="cs-CZ" sz="3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/>
          </p:cNvPicPr>
          <p:nvPr>
            <p:ph sz="half" idx="1"/>
          </p:nvPr>
        </p:nvPicPr>
        <p:blipFill>
          <a:blip r:embed="rId2"/>
          <a:srcRect l="14174" t="39074" r="50648" b="35106"/>
          <a:stretch>
            <a:fillRect/>
          </a:stretch>
        </p:blipFill>
        <p:spPr>
          <a:xfrm rot="10800000">
            <a:off x="357158" y="1928802"/>
            <a:ext cx="4214842" cy="435771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4239438"/>
            <a:ext cx="3500462" cy="26185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Hmyz užitečný pro rostliny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00562" y="1500174"/>
            <a:ext cx="4038600" cy="4525963"/>
          </a:xfrm>
        </p:spPr>
        <p:txBody>
          <a:bodyPr>
            <a:noAutofit/>
          </a:bodyPr>
          <a:lstStyle/>
          <a:p>
            <a:r>
              <a:rPr lang="cs-CZ" sz="3200" b="1" u="sng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Pestřenka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Larvy loví mšice 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Nejčastěji na listech peckovin, rybízu a zelenině </a:t>
            </a:r>
          </a:p>
          <a:p>
            <a:r>
              <a:rPr lang="cs-CZ" sz="32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Během svého vývoje spotřebuje jediná larva na 250 mšic</a:t>
            </a:r>
            <a:endParaRPr lang="cs-CZ" sz="32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 l="14151" t="35377" r="19340" b="20067"/>
          <a:stretch>
            <a:fillRect/>
          </a:stretch>
        </p:blipFill>
        <p:spPr bwMode="auto">
          <a:xfrm>
            <a:off x="428596" y="1714488"/>
            <a:ext cx="2686040" cy="1799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 l="17500" t="36250" r="26250" b="10000"/>
          <a:stretch>
            <a:fillRect/>
          </a:stretch>
        </p:blipFill>
        <p:spPr bwMode="auto">
          <a:xfrm>
            <a:off x="857224" y="3571876"/>
            <a:ext cx="3214710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Zdroje</a:t>
            </a:r>
            <a:endParaRPr lang="cs-CZ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28641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Pěstitelské práce v 7. ročníku, A. </a:t>
            </a:r>
            <a:r>
              <a:rPr lang="cs-CZ" sz="20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Milec</a:t>
            </a:r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H. </a:t>
            </a:r>
            <a:r>
              <a:rPr lang="cs-CZ" sz="20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Cimburková</a:t>
            </a:r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R. </a:t>
            </a:r>
            <a:r>
              <a:rPr lang="cs-CZ" sz="20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Halásová</a:t>
            </a:r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J. Hůla, E. </a:t>
            </a:r>
            <a:r>
              <a:rPr lang="cs-CZ" sz="20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Komanová</a:t>
            </a:r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D. </a:t>
            </a:r>
            <a:r>
              <a:rPr lang="cs-CZ" sz="20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Deml</a:t>
            </a:r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, nakladatelství SPN</a:t>
            </a:r>
          </a:p>
          <a:p>
            <a:r>
              <a:rPr lang="cs-CZ" sz="20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Naskenované obrázky str. 129-130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skudci.com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http://cs.wikipedia.org/wiki/St%C5%99evl%C3%ADkovit%C3%AD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</a:t>
            </a:r>
            <a:r>
              <a:rPr lang="cs-CZ" sz="2000" dirty="0" err="1" smtClean="0">
                <a:hlinkClick r:id="rId4"/>
              </a:rPr>
              <a:t>jikl.cz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jikl.cz</a:t>
            </a:r>
            <a:r>
              <a:rPr lang="cs-CZ" sz="2000" dirty="0" smtClean="0">
                <a:hlinkClick r:id="rId5"/>
              </a:rPr>
              <a:t>/brouci/1716-</a:t>
            </a:r>
            <a:r>
              <a:rPr lang="cs-CZ" sz="2000" dirty="0" err="1" smtClean="0">
                <a:hlinkClick r:id="rId5"/>
              </a:rPr>
              <a:t>patericek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obecny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dospelec.html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jikl.cz</a:t>
            </a:r>
            <a:r>
              <a:rPr lang="cs-CZ" sz="2000" dirty="0" smtClean="0">
                <a:hlinkClick r:id="rId6"/>
              </a:rPr>
              <a:t>/brouci/1712-</a:t>
            </a:r>
            <a:r>
              <a:rPr lang="cs-CZ" sz="2000" dirty="0" err="1" smtClean="0">
                <a:hlinkClick r:id="rId6"/>
              </a:rPr>
              <a:t>slunecko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sedmitecne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dospelec.html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jikl.cz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dvoukridli</a:t>
            </a:r>
            <a:r>
              <a:rPr lang="cs-CZ" sz="2000" dirty="0" smtClean="0">
                <a:hlinkClick r:id="rId7"/>
              </a:rPr>
              <a:t>-mouchy/1882-</a:t>
            </a:r>
            <a:r>
              <a:rPr lang="cs-CZ" sz="2000" dirty="0" err="1" smtClean="0">
                <a:hlinkClick r:id="rId7"/>
              </a:rPr>
              <a:t>pestrenka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hrusnova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dospelec.html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jikl.cz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dvoukridli</a:t>
            </a:r>
            <a:r>
              <a:rPr lang="cs-CZ" sz="2000" dirty="0" smtClean="0">
                <a:hlinkClick r:id="rId8"/>
              </a:rPr>
              <a:t>-mouchy/1881-</a:t>
            </a:r>
            <a:r>
              <a:rPr lang="cs-CZ" sz="2000" dirty="0" err="1" smtClean="0">
                <a:hlinkClick r:id="rId8"/>
              </a:rPr>
              <a:t>pestrenka</a:t>
            </a:r>
            <a:r>
              <a:rPr lang="cs-CZ" sz="2000" dirty="0" smtClean="0">
                <a:hlinkClick r:id="rId8"/>
              </a:rPr>
              <a:t>-larva.</a:t>
            </a:r>
            <a:r>
              <a:rPr lang="cs-CZ" sz="2000" dirty="0" err="1" smtClean="0">
                <a:hlinkClick r:id="rId8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jikl.cz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plostice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zlatoocky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skvori</a:t>
            </a:r>
            <a:r>
              <a:rPr lang="cs-CZ" sz="2000" dirty="0" smtClean="0">
                <a:hlinkClick r:id="rId9"/>
              </a:rPr>
              <a:t>/1907-</a:t>
            </a:r>
            <a:r>
              <a:rPr lang="cs-CZ" sz="2000" dirty="0" err="1" smtClean="0">
                <a:hlinkClick r:id="rId9"/>
              </a:rPr>
              <a:t>zlatoocka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obecna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dospelec.html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jikl.cz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plostice</a:t>
            </a:r>
            <a:r>
              <a:rPr lang="cs-CZ" sz="2000" dirty="0" smtClean="0">
                <a:hlinkClick r:id="rId10"/>
              </a:rPr>
              <a:t>-</a:t>
            </a:r>
            <a:r>
              <a:rPr lang="cs-CZ" sz="2000" dirty="0" err="1" smtClean="0">
                <a:hlinkClick r:id="rId10"/>
              </a:rPr>
              <a:t>zlatoocky</a:t>
            </a:r>
            <a:r>
              <a:rPr lang="cs-CZ" sz="2000" dirty="0" smtClean="0">
                <a:hlinkClick r:id="rId10"/>
              </a:rPr>
              <a:t>-</a:t>
            </a:r>
            <a:r>
              <a:rPr lang="cs-CZ" sz="2000" dirty="0" err="1" smtClean="0">
                <a:hlinkClick r:id="rId10"/>
              </a:rPr>
              <a:t>skvori</a:t>
            </a:r>
            <a:r>
              <a:rPr lang="cs-CZ" sz="2000" dirty="0" smtClean="0">
                <a:hlinkClick r:id="rId10"/>
              </a:rPr>
              <a:t>/1908-</a:t>
            </a:r>
            <a:r>
              <a:rPr lang="cs-CZ" sz="2000" dirty="0" err="1" smtClean="0">
                <a:hlinkClick r:id="rId10"/>
              </a:rPr>
              <a:t>zlatoocka</a:t>
            </a:r>
            <a:r>
              <a:rPr lang="cs-CZ" sz="2000" dirty="0" smtClean="0">
                <a:hlinkClick r:id="rId10"/>
              </a:rPr>
              <a:t>-</a:t>
            </a:r>
            <a:r>
              <a:rPr lang="cs-CZ" sz="2000" dirty="0" err="1" smtClean="0">
                <a:hlinkClick r:id="rId10"/>
              </a:rPr>
              <a:t>obecna</a:t>
            </a:r>
            <a:r>
              <a:rPr lang="cs-CZ" sz="2000" dirty="0" smtClean="0">
                <a:hlinkClick r:id="rId10"/>
              </a:rPr>
              <a:t>-larva.</a:t>
            </a:r>
            <a:r>
              <a:rPr lang="cs-CZ" sz="2000" dirty="0" err="1" smtClean="0">
                <a:hlinkClick r:id="rId10"/>
              </a:rPr>
              <a:t>html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pull dir="l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389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Ochrana rostlin</vt:lpstr>
      <vt:lpstr>Ochrana rostlin</vt:lpstr>
      <vt:lpstr>Hmyz užitečný pro rostliny</vt:lpstr>
      <vt:lpstr>Hmyz užitečný pro rostliny</vt:lpstr>
      <vt:lpstr>Hmyz užitečný pro rostliny</vt:lpstr>
      <vt:lpstr>Hmyz užitečný pro rostliny</vt:lpstr>
      <vt:lpstr>Hmyz užitečný pro rostliny</vt:lpstr>
      <vt:lpstr>Hmyz užitečný pro rostliny</vt:lpstr>
      <vt:lpstr>Hmyz užitečný pro rostliny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rostlin</dc:title>
  <dc:subject>Pěstitelství 7</dc:subject>
  <dc:creator>Přibíková</dc:creator>
  <cp:lastModifiedBy>Aleš</cp:lastModifiedBy>
  <cp:revision>21</cp:revision>
  <dcterms:created xsi:type="dcterms:W3CDTF">2011-05-07T12:45:47Z</dcterms:created>
  <dcterms:modified xsi:type="dcterms:W3CDTF">2013-02-01T18:27:50Z</dcterms:modified>
</cp:coreProperties>
</file>