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82" y="-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33151-0BB1-44C0-9508-3D5C0EA3BE8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C983E5-9970-45FC-8406-C6317EFB8C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FD8053-8CDC-4721-A05F-A2F67F03ED30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49AAD-846D-4AB6-A726-FFDFAA7B6518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B33614-37B8-4C90-9893-8F55FA256EF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11.png"/><Relationship Id="rId4" Type="http://schemas.openxmlformats.org/officeDocument/2006/relationships/hyperlink" Target="http://www.youtube.com/watch?v=d8FwBSITW-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8FwBSITW-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8FwBSITW-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klipar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Lidské tělo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VY_32_INOVACE_2B_16</a:t>
            </a:r>
            <a:br>
              <a:rPr lang="cs-CZ" dirty="0" smtClean="0"/>
            </a:br>
            <a:r>
              <a:rPr lang="cs-CZ" sz="3100" dirty="0" smtClean="0"/>
              <a:t>Číslo projektu: 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Sada </a:t>
            </a:r>
            <a:r>
              <a:rPr lang="cs-CZ" smtClean="0"/>
              <a:t>2</a:t>
            </a:r>
            <a:endParaRPr lang="cs-CZ" dirty="0"/>
          </a:p>
          <a:p>
            <a:r>
              <a:rPr lang="cs-CZ" dirty="0" smtClean="0"/>
              <a:t>Jazyk a jazyková komunikace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85192535"/>
              </p:ext>
            </p:extLst>
          </p:nvPr>
        </p:nvGraphicFramePr>
        <p:xfrm>
          <a:off x="539552" y="836712"/>
          <a:ext cx="8280920" cy="577691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16561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pracují s anglickými výrazy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head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shoulder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knee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toes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legs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feet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hands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arm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„a nose“, „a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mouth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ears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“,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eyes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Žáci na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základě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obrázku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anglicky popisují část těla, kterou vidí na obrázku.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Své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odpovědi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porovnávají se správným řešením, které se objeví po kliknutí myší na červené pole s otazníkem.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 sami zapisují správné odpovědi skrytým perem do žlutých obdélníků. Žáci 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poslouchají písničku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Head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and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shoulders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knees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and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toes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 (písnička je vložena jako hypertextový odkaz, příslušná webová stránka se objeví po kliknutí myší na modré pole s notou). Žáci při opakovaném poslechu sledují text písničky. Při třetím poslechu zapisují skrytým perem chybějící slova na příslušná místa. Žáci studují vznik původ slova „</a:t>
                      </a:r>
                      <a:r>
                        <a:rPr lang="cs-CZ" sz="12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football</a:t>
                      </a:r>
                      <a:r>
                        <a:rPr lang="cs-CZ" sz="12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“. Překládají věty z anglického do českého jazyka a zapisují je skrytým  perem.</a:t>
                      </a:r>
                      <a:endParaRPr lang="cs-CZ" sz="12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Ivana Jordánová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Září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dysortografie, dyskalkulie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4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Anglický jazyk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Možnost dopisovat rukopisné poznámky přes skrytá tlačítka v rámci nového  softwaru</a:t>
                      </a:r>
                      <a:endParaRPr lang="cs-CZ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15 – 17 let, 9.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39552" y="332656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prostřednictvím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ICT,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16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279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36704"/>
          </a:xfrm>
          <a:blipFill>
            <a:blip r:embed="rId2" cstate="print"/>
            <a:tile tx="0" ty="0" sx="100000" sy="100000" flip="none" algn="tl"/>
          </a:blip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Body</a:t>
            </a: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My body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pic>
        <p:nvPicPr>
          <p:cNvPr id="1027" name="Picture 3" descr="C:\Temp\Dočasné soubory Internetu\Content.IE5\AHIPWXPW\MP90040049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7864" y="1772816"/>
            <a:ext cx="2769084" cy="4151599"/>
          </a:xfrm>
          <a:prstGeom prst="rect">
            <a:avLst/>
          </a:prstGeom>
          <a:noFill/>
        </p:spPr>
      </p:pic>
      <p:sp>
        <p:nvSpPr>
          <p:cNvPr id="8" name="Zaoblený obdélník 7"/>
          <p:cNvSpPr/>
          <p:nvPr/>
        </p:nvSpPr>
        <p:spPr>
          <a:xfrm>
            <a:off x="6372200" y="177281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a </a:t>
            </a:r>
            <a:r>
              <a:rPr lang="cs-CZ" sz="3200" dirty="0" err="1" smtClean="0">
                <a:solidFill>
                  <a:schemeClr val="tx1"/>
                </a:solidFill>
              </a:rPr>
              <a:t>head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043608" y="501317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</a:rPr>
              <a:t>shoulder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Tlačítko akce: Nápověda 9">
            <a:hlinkClick r:id="" action="ppaction://noaction" highlightClick="1"/>
          </p:cNvPr>
          <p:cNvSpPr/>
          <p:nvPr/>
        </p:nvSpPr>
        <p:spPr>
          <a:xfrm>
            <a:off x="7596336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6372200" y="177281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043608" y="501317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Temp\Dočasné soubory Internetu\Content.IE5\AHIPWXPW\MP90040049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844824"/>
            <a:ext cx="2769084" cy="4151599"/>
          </a:xfrm>
          <a:prstGeom prst="rect">
            <a:avLst/>
          </a:prstGeom>
          <a:noFill/>
        </p:spPr>
      </p:pic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Knees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toes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292080" y="177281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a </a:t>
            </a:r>
            <a:r>
              <a:rPr lang="cs-CZ" sz="3600" dirty="0" err="1" smtClean="0">
                <a:solidFill>
                  <a:schemeClr val="tx1"/>
                </a:solidFill>
              </a:rPr>
              <a:t>knee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043608" y="501317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toes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Temp\Dočasné soubory Internetu\Content.IE5\JU2LUQQP\MP9004020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852936"/>
            <a:ext cx="2496312" cy="3121152"/>
          </a:xfrm>
          <a:prstGeom prst="rect">
            <a:avLst/>
          </a:prstGeom>
          <a:noFill/>
        </p:spPr>
      </p:pic>
      <p:pic>
        <p:nvPicPr>
          <p:cNvPr id="3076" name="Picture 4" descr="C:\Temp\Dočasné soubory Internetu\Content.IE5\44BTR92M\MP90043046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2276872"/>
            <a:ext cx="2448272" cy="2448272"/>
          </a:xfrm>
          <a:prstGeom prst="rect">
            <a:avLst/>
          </a:prstGeom>
          <a:noFill/>
        </p:spPr>
      </p:pic>
      <p:sp>
        <p:nvSpPr>
          <p:cNvPr id="11" name="Tlačítko akce: Nápověda 10">
            <a:hlinkClick r:id="" action="ppaction://noaction" highlightClick="1"/>
          </p:cNvPr>
          <p:cNvSpPr/>
          <p:nvPr/>
        </p:nvSpPr>
        <p:spPr>
          <a:xfrm>
            <a:off x="7596336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Knees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toes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292080" y="177281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043608" y="501317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Temp\Dočasné soubory Internetu\Content.IE5\JU2LUQQP\MP900402027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852936"/>
            <a:ext cx="2496312" cy="3121152"/>
          </a:xfrm>
          <a:prstGeom prst="rect">
            <a:avLst/>
          </a:prstGeom>
          <a:noFill/>
        </p:spPr>
      </p:pic>
      <p:pic>
        <p:nvPicPr>
          <p:cNvPr id="3076" name="Picture 4" descr="C:\Temp\Dočasné soubory Internetu\Content.IE5\44BTR92M\MP90043046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2276872"/>
            <a:ext cx="2448272" cy="2448272"/>
          </a:xfrm>
          <a:prstGeom prst="rect">
            <a:avLst/>
          </a:prstGeom>
          <a:noFill/>
        </p:spPr>
      </p:pic>
      <p:sp>
        <p:nvSpPr>
          <p:cNvPr id="10" name="Šipka doleva 9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Ears</a:t>
            </a:r>
            <a:r>
              <a:rPr lang="cs-CZ" b="1" dirty="0" smtClean="0"/>
              <a:t>, </a:t>
            </a:r>
            <a:r>
              <a:rPr lang="cs-CZ" b="1" dirty="0" err="1" smtClean="0"/>
              <a:t>eyes</a:t>
            </a:r>
            <a:r>
              <a:rPr lang="cs-CZ" b="1" dirty="0" smtClean="0"/>
              <a:t>,</a:t>
            </a:r>
            <a:r>
              <a:rPr lang="cs-CZ" b="1" dirty="0" err="1" smtClean="0"/>
              <a:t>mouth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nose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body. </a:t>
            </a:r>
            <a:r>
              <a:rPr lang="cs-CZ" sz="2400" dirty="0" err="1" smtClean="0"/>
              <a:t>Write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check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!</a:t>
            </a:r>
          </a:p>
        </p:txBody>
      </p:sp>
      <p:pic>
        <p:nvPicPr>
          <p:cNvPr id="4098" name="Picture 2" descr="C:\Temp\Dočasné soubory Internetu\Content.IE5\JU2LUQQP\MP90040210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276872"/>
            <a:ext cx="2184102" cy="1455500"/>
          </a:xfrm>
          <a:prstGeom prst="rect">
            <a:avLst/>
          </a:prstGeom>
          <a:noFill/>
        </p:spPr>
      </p:pic>
      <p:pic>
        <p:nvPicPr>
          <p:cNvPr id="4099" name="Picture 3" descr="C:\Temp\Dočasné soubory Internetu\Content.IE5\AHIPWXPW\MP90040965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276872"/>
            <a:ext cx="2160240" cy="1441285"/>
          </a:xfrm>
          <a:prstGeom prst="rect">
            <a:avLst/>
          </a:prstGeom>
          <a:noFill/>
        </p:spPr>
      </p:pic>
      <p:pic>
        <p:nvPicPr>
          <p:cNvPr id="4100" name="Picture 4" descr="C:\Temp\Dočasné soubory Internetu\Content.IE5\DHQMYV7H\MP90042437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2276872"/>
            <a:ext cx="1440160" cy="1440160"/>
          </a:xfrm>
          <a:prstGeom prst="rect">
            <a:avLst/>
          </a:prstGeom>
          <a:noFill/>
        </p:spPr>
      </p:pic>
      <p:pic>
        <p:nvPicPr>
          <p:cNvPr id="4101" name="Picture 5" descr="C:\Temp\Dočasné soubory Internetu\Content.IE5\DHQMYV7H\MP90043048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2276872"/>
            <a:ext cx="1440160" cy="1440160"/>
          </a:xfrm>
          <a:prstGeom prst="rect">
            <a:avLst/>
          </a:prstGeom>
          <a:noFill/>
        </p:spPr>
      </p:pic>
      <p:sp>
        <p:nvSpPr>
          <p:cNvPr id="11" name="Šipka doleva 10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sp>
        <p:nvSpPr>
          <p:cNvPr id="12" name="Tlačítko akce: Nápověda 11">
            <a:hlinkClick r:id="" action="ppaction://noaction" highlightClick="1"/>
          </p:cNvPr>
          <p:cNvSpPr/>
          <p:nvPr/>
        </p:nvSpPr>
        <p:spPr>
          <a:xfrm>
            <a:off x="7884368" y="5517232"/>
            <a:ext cx="754384" cy="610368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11560" y="4365104"/>
            <a:ext cx="1800200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ears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2699792" y="4365104"/>
            <a:ext cx="1800200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err="1" smtClean="0">
                <a:solidFill>
                  <a:schemeClr val="tx1"/>
                </a:solidFill>
              </a:rPr>
              <a:t>eyes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4716016" y="4365104"/>
            <a:ext cx="1800200" cy="792088"/>
          </a:xfrm>
          <a:prstGeom prst="roundRect">
            <a:avLst>
              <a:gd name="adj" fmla="val 1042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a </a:t>
            </a:r>
            <a:r>
              <a:rPr lang="cs-CZ" sz="3600" dirty="0" err="1" smtClean="0">
                <a:solidFill>
                  <a:schemeClr val="tx1"/>
                </a:solidFill>
              </a:rPr>
              <a:t>mouth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6804248" y="4365104"/>
            <a:ext cx="1800200" cy="79208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a nose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Sing</a:t>
            </a:r>
            <a:r>
              <a:rPr lang="cs-CZ" b="1" dirty="0" smtClean="0"/>
              <a:t> a song!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dirty="0" err="1" smtClean="0"/>
              <a:t>Head</a:t>
            </a:r>
            <a:r>
              <a:rPr lang="cs-CZ" sz="3600" dirty="0" smtClean="0"/>
              <a:t> </a:t>
            </a:r>
            <a:r>
              <a:rPr lang="cs-CZ" sz="3600" dirty="0" err="1" smtClean="0"/>
              <a:t>and</a:t>
            </a:r>
            <a:r>
              <a:rPr lang="cs-CZ" sz="3600" dirty="0" smtClean="0"/>
              <a:t> </a:t>
            </a:r>
            <a:r>
              <a:rPr lang="cs-CZ" sz="3600" dirty="0" err="1" smtClean="0"/>
              <a:t>shoulders</a:t>
            </a:r>
            <a:r>
              <a:rPr lang="cs-CZ" sz="3600" dirty="0" smtClean="0"/>
              <a:t>, </a:t>
            </a:r>
            <a:r>
              <a:rPr lang="cs-CZ" sz="3600" dirty="0" err="1" smtClean="0"/>
              <a:t>knees</a:t>
            </a:r>
            <a:r>
              <a:rPr lang="cs-CZ" sz="3600" dirty="0" smtClean="0"/>
              <a:t> </a:t>
            </a:r>
            <a:r>
              <a:rPr lang="cs-CZ" sz="3600" dirty="0" err="1" smtClean="0"/>
              <a:t>and</a:t>
            </a:r>
            <a:r>
              <a:rPr lang="cs-CZ" sz="3600" dirty="0" smtClean="0"/>
              <a:t> </a:t>
            </a:r>
            <a:r>
              <a:rPr lang="cs-CZ" sz="3600" dirty="0" err="1" smtClean="0"/>
              <a:t>toes</a:t>
            </a:r>
            <a:endParaRPr lang="cs-CZ" sz="3600" dirty="0" smtClean="0"/>
          </a:p>
          <a:p>
            <a:endParaRPr lang="cs-CZ" sz="3600" dirty="0" smtClean="0"/>
          </a:p>
          <a:p>
            <a:endParaRPr lang="cs-CZ" sz="3600" dirty="0" smtClean="0"/>
          </a:p>
        </p:txBody>
      </p:sp>
      <p:pic>
        <p:nvPicPr>
          <p:cNvPr id="5122" name="Picture 2" descr="C:\Temp\Dočasné soubory Internetu\Content.IE5\AHIPWXPW\MC900441798[2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32656"/>
            <a:ext cx="1097280" cy="1097280"/>
          </a:xfrm>
          <a:prstGeom prst="rect">
            <a:avLst/>
          </a:prstGeom>
          <a:noFill/>
        </p:spPr>
      </p:pic>
      <p:pic>
        <p:nvPicPr>
          <p:cNvPr id="5123" name="Picture 3" descr="C:\Temp\Dočasné soubory Internetu\Content.IE5\44BTR92M\MC900442148[1].p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068960"/>
            <a:ext cx="1384050" cy="1440160"/>
          </a:xfrm>
          <a:prstGeom prst="rect">
            <a:avLst/>
          </a:prstGeom>
          <a:noFill/>
        </p:spPr>
      </p:pic>
      <p:sp>
        <p:nvSpPr>
          <p:cNvPr id="6" name="Šipka doleva 5"/>
          <p:cNvSpPr/>
          <p:nvPr/>
        </p:nvSpPr>
        <p:spPr>
          <a:xfrm>
            <a:off x="6156176" y="3501008"/>
            <a:ext cx="2232248" cy="620688"/>
          </a:xfrm>
          <a:prstGeom prst="lef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solidFill>
                  <a:schemeClr val="tx1"/>
                </a:solidFill>
              </a:rPr>
              <a:t>Klikni pro písničku!</a:t>
            </a:r>
            <a:endParaRPr lang="cs-CZ" sz="1600" b="1" dirty="0">
              <a:solidFill>
                <a:schemeClr val="tx1"/>
              </a:solidFill>
            </a:endParaRPr>
          </a:p>
        </p:txBody>
      </p:sp>
      <p:pic>
        <p:nvPicPr>
          <p:cNvPr id="5124" name="Picture 4" descr="C:\Temp\Dočasné soubory Internetu\Content.IE5\AHIPWXPW\MM910001155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1921" y="3789040"/>
            <a:ext cx="2539919" cy="22351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b="1" dirty="0" err="1" smtClean="0"/>
              <a:t>Head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shoulders</a:t>
            </a:r>
            <a:r>
              <a:rPr lang="cs-CZ" b="1" dirty="0" smtClean="0"/>
              <a:t>, </a:t>
            </a:r>
            <a:r>
              <a:rPr lang="cs-CZ" b="1" dirty="0" err="1" smtClean="0"/>
              <a:t>knees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toes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08912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err="1" smtClean="0"/>
              <a:t>Head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shoulders</a:t>
            </a:r>
            <a:r>
              <a:rPr lang="cs-CZ" sz="2800" dirty="0" smtClean="0"/>
              <a:t>, </a:t>
            </a:r>
            <a:r>
              <a:rPr lang="cs-CZ" sz="2800" dirty="0" err="1" smtClean="0"/>
              <a:t>knees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toes</a:t>
            </a:r>
            <a:r>
              <a:rPr lang="cs-CZ" sz="2800" dirty="0" smtClean="0"/>
              <a:t>, </a:t>
            </a:r>
            <a:r>
              <a:rPr lang="cs-CZ" sz="2800" dirty="0" err="1" smtClean="0"/>
              <a:t>knees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toes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err="1" smtClean="0"/>
              <a:t>Head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shoulders</a:t>
            </a:r>
            <a:r>
              <a:rPr lang="cs-CZ" sz="2800" dirty="0" smtClean="0"/>
              <a:t>, </a:t>
            </a:r>
            <a:r>
              <a:rPr lang="cs-CZ" sz="2800" dirty="0" err="1" smtClean="0"/>
              <a:t>knees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toes</a:t>
            </a:r>
            <a:r>
              <a:rPr lang="cs-CZ" sz="2800" dirty="0" smtClean="0"/>
              <a:t>, </a:t>
            </a:r>
            <a:r>
              <a:rPr lang="cs-CZ" sz="2800" dirty="0" err="1" smtClean="0"/>
              <a:t>knees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toes</a:t>
            </a:r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And </a:t>
            </a:r>
            <a:r>
              <a:rPr lang="cs-CZ" sz="2800" dirty="0" err="1" smtClean="0"/>
              <a:t>ears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eyes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mouth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nose</a:t>
            </a:r>
          </a:p>
          <a:p>
            <a:endParaRPr lang="cs-CZ" sz="2800" dirty="0" smtClean="0"/>
          </a:p>
          <a:p>
            <a:r>
              <a:rPr lang="cs-CZ" sz="2800" dirty="0" err="1" smtClean="0"/>
              <a:t>Head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shoulders</a:t>
            </a:r>
            <a:r>
              <a:rPr lang="cs-CZ" sz="2800" dirty="0" smtClean="0"/>
              <a:t>, </a:t>
            </a:r>
            <a:r>
              <a:rPr lang="cs-CZ" sz="2800" dirty="0" err="1" smtClean="0"/>
              <a:t>knees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toes</a:t>
            </a:r>
            <a:r>
              <a:rPr lang="cs-CZ" sz="2800" dirty="0" smtClean="0"/>
              <a:t>, </a:t>
            </a:r>
            <a:r>
              <a:rPr lang="cs-CZ" sz="2800" dirty="0" err="1" smtClean="0"/>
              <a:t>knees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toes</a:t>
            </a:r>
            <a:endParaRPr lang="cs-CZ" sz="2800" dirty="0" smtClean="0"/>
          </a:p>
          <a:p>
            <a:endParaRPr lang="cs-CZ" sz="2400" dirty="0" smtClean="0"/>
          </a:p>
        </p:txBody>
      </p:sp>
      <p:pic>
        <p:nvPicPr>
          <p:cNvPr id="4" name="Picture 3" descr="C:\Temp\Dočasné soubory Internetu\Content.IE5\44BTR92M\MC900442148[1]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284984"/>
            <a:ext cx="1384050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Listen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complete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text!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Head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__________ , </a:t>
            </a:r>
            <a:r>
              <a:rPr lang="cs-CZ" sz="2400" dirty="0" err="1" smtClean="0"/>
              <a:t>knees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toes</a:t>
            </a:r>
            <a:r>
              <a:rPr lang="cs-CZ" sz="2400" dirty="0" smtClean="0"/>
              <a:t>, </a:t>
            </a:r>
            <a:r>
              <a:rPr lang="cs-CZ" sz="2400" dirty="0" err="1" smtClean="0"/>
              <a:t>knees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________</a:t>
            </a:r>
          </a:p>
          <a:p>
            <a:endParaRPr lang="cs-CZ" sz="2400" dirty="0" smtClean="0"/>
          </a:p>
          <a:p>
            <a:r>
              <a:rPr lang="cs-CZ" sz="2400" dirty="0" err="1" smtClean="0"/>
              <a:t>Head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shoulders</a:t>
            </a:r>
            <a:r>
              <a:rPr lang="cs-CZ" sz="2400" dirty="0" smtClean="0"/>
              <a:t>, _______ 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toes</a:t>
            </a:r>
            <a:r>
              <a:rPr lang="cs-CZ" sz="2400" dirty="0" smtClean="0"/>
              <a:t>, </a:t>
            </a:r>
            <a:r>
              <a:rPr lang="cs-CZ" sz="2400" dirty="0" err="1" smtClean="0"/>
              <a:t>knees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toes</a:t>
            </a:r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And _______ 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eyes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mouth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________</a:t>
            </a:r>
          </a:p>
          <a:p>
            <a:endParaRPr lang="cs-CZ" sz="2400" dirty="0" smtClean="0"/>
          </a:p>
          <a:p>
            <a:r>
              <a:rPr lang="cs-CZ" sz="2400" dirty="0" smtClean="0"/>
              <a:t>________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shoulders</a:t>
            </a:r>
            <a:r>
              <a:rPr lang="cs-CZ" sz="2400" dirty="0" smtClean="0"/>
              <a:t>, </a:t>
            </a:r>
            <a:r>
              <a:rPr lang="cs-CZ" sz="2400" dirty="0" err="1" smtClean="0"/>
              <a:t>knees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toes</a:t>
            </a:r>
            <a:r>
              <a:rPr lang="cs-CZ" sz="2400" dirty="0" smtClean="0"/>
              <a:t>, </a:t>
            </a:r>
            <a:r>
              <a:rPr lang="cs-CZ" sz="2400" dirty="0" err="1" smtClean="0"/>
              <a:t>knees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toes</a:t>
            </a:r>
            <a:endParaRPr lang="cs-CZ" sz="2400" dirty="0" smtClean="0"/>
          </a:p>
        </p:txBody>
      </p:sp>
      <p:pic>
        <p:nvPicPr>
          <p:cNvPr id="4" name="Picture 3" descr="C:\Temp\Dočasné soubory Internetu\Content.IE5\44BTR92M\MC900442148[1]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4725144"/>
            <a:ext cx="1384050" cy="1440160"/>
          </a:xfrm>
          <a:prstGeom prst="rect">
            <a:avLst/>
          </a:prstGeom>
          <a:noFill/>
        </p:spPr>
      </p:pic>
      <p:sp>
        <p:nvSpPr>
          <p:cNvPr id="5" name="Šipka doleva 4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Arms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hands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788024" y="1988840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hands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043608" y="501317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an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arm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Tlačítko akce: Nápověda 9">
            <a:hlinkClick r:id="" action="ppaction://noaction" highlightClick="1"/>
          </p:cNvPr>
          <p:cNvSpPr/>
          <p:nvPr/>
        </p:nvSpPr>
        <p:spPr>
          <a:xfrm>
            <a:off x="7596336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146" name="Picture 2" descr="C:\Temp\Dočasné soubory Internetu\Content.IE5\DHQMYV7H\MP90043169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204864"/>
            <a:ext cx="2520280" cy="2520280"/>
          </a:xfrm>
          <a:prstGeom prst="rect">
            <a:avLst/>
          </a:prstGeom>
          <a:noFill/>
        </p:spPr>
      </p:pic>
      <p:pic>
        <p:nvPicPr>
          <p:cNvPr id="6147" name="Picture 3" descr="C:\Temp\Dočasné soubory Internetu\Content.IE5\DHQMYV7H\MM91000106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32656"/>
            <a:ext cx="904968" cy="1073199"/>
          </a:xfrm>
          <a:prstGeom prst="rect">
            <a:avLst/>
          </a:prstGeom>
          <a:noFill/>
        </p:spPr>
      </p:pic>
      <p:pic>
        <p:nvPicPr>
          <p:cNvPr id="6148" name="Picture 4" descr="C:\Temp\Dočasné soubory Internetu\Content.IE5\44BTR92M\MP90043316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2996952"/>
            <a:ext cx="2983277" cy="22331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5148064" y="2060848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259632" y="5157192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Temp\Dočasné soubory Internetu\Content.IE5\DHQMYV7H\MP90043169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204864"/>
            <a:ext cx="2808312" cy="2808312"/>
          </a:xfrm>
          <a:prstGeom prst="rect">
            <a:avLst/>
          </a:prstGeom>
          <a:noFill/>
        </p:spPr>
      </p:pic>
      <p:pic>
        <p:nvPicPr>
          <p:cNvPr id="6148" name="Picture 4" descr="C:\Temp\Dočasné soubory Internetu\Content.IE5\44BTR92M\MP90043316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2996952"/>
            <a:ext cx="3456384" cy="2587350"/>
          </a:xfrm>
          <a:prstGeom prst="rect">
            <a:avLst/>
          </a:prstGeom>
          <a:noFill/>
        </p:spPr>
      </p:pic>
      <p:sp>
        <p:nvSpPr>
          <p:cNvPr id="11" name="Šipka doleva 10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Legs</a:t>
            </a:r>
            <a:r>
              <a:rPr lang="cs-CZ" b="1" dirty="0" smtClean="0"/>
              <a:t> </a:t>
            </a:r>
            <a:r>
              <a:rPr lang="cs-CZ" b="1" dirty="0" err="1" smtClean="0"/>
              <a:t>and</a:t>
            </a:r>
            <a:r>
              <a:rPr lang="cs-CZ" b="1" dirty="0" smtClean="0"/>
              <a:t> </a:t>
            </a:r>
            <a:r>
              <a:rPr lang="cs-CZ" b="1" dirty="0" err="1" smtClean="0"/>
              <a:t>feet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860032" y="1988840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feet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043608" y="501317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legs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Tlačítko akce: Nápověda 9">
            <a:hlinkClick r:id="" action="ppaction://noaction" highlightClick="1"/>
          </p:cNvPr>
          <p:cNvSpPr/>
          <p:nvPr/>
        </p:nvSpPr>
        <p:spPr>
          <a:xfrm>
            <a:off x="7596336" y="5085184"/>
            <a:ext cx="1042416" cy="1042416"/>
          </a:xfrm>
          <a:prstGeom prst="actionButtonHelp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170" name="Picture 2" descr="C:\Temp\Dočasné soubory Internetu\Content.IE5\DHQMYV7H\MP9004308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636912"/>
            <a:ext cx="3330160" cy="2232248"/>
          </a:xfrm>
          <a:prstGeom prst="rect">
            <a:avLst/>
          </a:prstGeom>
          <a:noFill/>
        </p:spPr>
      </p:pic>
      <p:pic>
        <p:nvPicPr>
          <p:cNvPr id="7171" name="Picture 3" descr="C:\Temp\Dočasné soubory Internetu\Content.IE5\JU2LUQQP\MP90040939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996952"/>
            <a:ext cx="2520280" cy="2520280"/>
          </a:xfrm>
          <a:prstGeom prst="rect">
            <a:avLst/>
          </a:prstGeom>
          <a:noFill/>
        </p:spPr>
      </p:pic>
      <p:pic>
        <p:nvPicPr>
          <p:cNvPr id="7172" name="Picture 4" descr="C:\Temp\Dočasné soubory Internetu\Content.IE5\JU2LUQQP\MM90023636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04664"/>
            <a:ext cx="7344816" cy="157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/>
              <a:t>Do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remember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3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My body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4860032" y="1988840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043608" y="5013176"/>
            <a:ext cx="1994520" cy="86409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7170" name="Picture 2" descr="C:\Temp\Dočasné soubory Internetu\Content.IE5\DHQMYV7H\MP90043080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636912"/>
            <a:ext cx="3330160" cy="2232248"/>
          </a:xfrm>
          <a:prstGeom prst="rect">
            <a:avLst/>
          </a:prstGeom>
          <a:noFill/>
        </p:spPr>
      </p:pic>
      <p:pic>
        <p:nvPicPr>
          <p:cNvPr id="7171" name="Picture 3" descr="C:\Temp\Dočasné soubory Internetu\Content.IE5\JU2LUQQP\MP900409395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996952"/>
            <a:ext cx="2520280" cy="2520280"/>
          </a:xfrm>
          <a:prstGeom prst="rect">
            <a:avLst/>
          </a:prstGeom>
          <a:noFill/>
        </p:spPr>
      </p:pic>
      <p:pic>
        <p:nvPicPr>
          <p:cNvPr id="7172" name="Picture 4" descr="C:\Temp\Dočasné soubory Internetu\Content.IE5\JU2LUQQP\MM90023636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404664"/>
            <a:ext cx="7344816" cy="157108"/>
          </a:xfrm>
          <a:prstGeom prst="rect">
            <a:avLst/>
          </a:prstGeom>
          <a:noFill/>
        </p:spPr>
      </p:pic>
      <p:sp>
        <p:nvSpPr>
          <p:cNvPr id="11" name="Šipka doleva 10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Football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err="1" smtClean="0"/>
              <a:t>Write</a:t>
            </a:r>
            <a:r>
              <a:rPr lang="cs-CZ" sz="2400" dirty="0" smtClean="0"/>
              <a:t>!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  <p:pic>
        <p:nvPicPr>
          <p:cNvPr id="8194" name="Picture 2" descr="C:\Temp\Dočasné soubory Internetu\Content.IE5\AHIPWXPW\MP90043127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420888"/>
            <a:ext cx="1313384" cy="1313384"/>
          </a:xfrm>
          <a:prstGeom prst="rect">
            <a:avLst/>
          </a:prstGeom>
          <a:noFill/>
        </p:spPr>
      </p:pic>
      <p:pic>
        <p:nvPicPr>
          <p:cNvPr id="8195" name="Picture 3" descr="C:\Temp\Dočasné soubory Internetu\Content.IE5\44BTR92M\MP90040010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32656"/>
            <a:ext cx="680852" cy="1020780"/>
          </a:xfrm>
          <a:prstGeom prst="rect">
            <a:avLst/>
          </a:prstGeom>
          <a:noFill/>
        </p:spPr>
      </p:pic>
      <p:pic>
        <p:nvPicPr>
          <p:cNvPr id="8196" name="Picture 4" descr="C:\Temp\Dočasné soubory Internetu\Content.IE5\DHQMYV7H\MP90043315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564904"/>
            <a:ext cx="1580220" cy="1053480"/>
          </a:xfrm>
          <a:prstGeom prst="rect">
            <a:avLst/>
          </a:prstGeom>
          <a:noFill/>
        </p:spPr>
      </p:pic>
      <p:sp>
        <p:nvSpPr>
          <p:cNvPr id="10" name="Plus 9"/>
          <p:cNvSpPr/>
          <p:nvPr/>
        </p:nvSpPr>
        <p:spPr>
          <a:xfrm>
            <a:off x="2267744" y="2564904"/>
            <a:ext cx="914400" cy="914400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Je rovno 10"/>
          <p:cNvSpPr/>
          <p:nvPr/>
        </p:nvSpPr>
        <p:spPr>
          <a:xfrm>
            <a:off x="5292080" y="2708920"/>
            <a:ext cx="576064" cy="770384"/>
          </a:xfrm>
          <a:prstGeom prst="mathEqua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8197" name="Picture 5" descr="C:\Temp\Dočasné soubory Internetu\Content.IE5\JU2LUQQP\MP900400097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1772816"/>
            <a:ext cx="1649736" cy="2473396"/>
          </a:xfrm>
          <a:prstGeom prst="rect">
            <a:avLst/>
          </a:prstGeom>
          <a:noFill/>
        </p:spPr>
      </p:pic>
      <p:sp>
        <p:nvSpPr>
          <p:cNvPr id="12" name="Zaoblený obdélník 11"/>
          <p:cNvSpPr/>
          <p:nvPr/>
        </p:nvSpPr>
        <p:spPr>
          <a:xfrm>
            <a:off x="611560" y="4797152"/>
            <a:ext cx="1944216" cy="62636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347864" y="4797152"/>
            <a:ext cx="1944216" cy="62636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372200" y="4797152"/>
            <a:ext cx="1944216" cy="62636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us 14"/>
          <p:cNvSpPr/>
          <p:nvPr/>
        </p:nvSpPr>
        <p:spPr>
          <a:xfrm>
            <a:off x="2483768" y="4653136"/>
            <a:ext cx="914400" cy="914400"/>
          </a:xfrm>
          <a:prstGeom prst="mathPlus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5508104" y="4725144"/>
            <a:ext cx="576064" cy="770384"/>
          </a:xfrm>
          <a:prstGeom prst="mathEqual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err="1" smtClean="0"/>
              <a:t>Translation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  <a:blipFill>
            <a:blip r:embed="rId2" cstate="print"/>
            <a:tile tx="0" ty="0" sx="100000" sy="100000" flip="none" algn="tl"/>
          </a:blipFill>
          <a:effectLst>
            <a:glow rad="228600">
              <a:schemeClr val="accent6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I </a:t>
            </a:r>
            <a:r>
              <a:rPr lang="cs-CZ" sz="2400" dirty="0" err="1" smtClean="0"/>
              <a:t>like</a:t>
            </a:r>
            <a:r>
              <a:rPr lang="cs-CZ" sz="2400" dirty="0" smtClean="0"/>
              <a:t> </a:t>
            </a:r>
            <a:r>
              <a:rPr lang="cs-CZ" sz="2400" dirty="0" err="1" smtClean="0"/>
              <a:t>football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two</a:t>
            </a:r>
            <a:r>
              <a:rPr lang="cs-CZ" sz="2400" dirty="0" smtClean="0"/>
              <a:t> </a:t>
            </a:r>
            <a:r>
              <a:rPr lang="cs-CZ" sz="2400" dirty="0" err="1" smtClean="0"/>
              <a:t>legs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smtClean="0"/>
              <a:t>My dog has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four</a:t>
            </a:r>
            <a:r>
              <a:rPr lang="cs-CZ" sz="2400" dirty="0" smtClean="0"/>
              <a:t> </a:t>
            </a:r>
            <a:r>
              <a:rPr lang="cs-CZ" sz="2400" dirty="0" err="1" smtClean="0"/>
              <a:t>legs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has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two</a:t>
            </a:r>
            <a:r>
              <a:rPr lang="cs-CZ" sz="2400" dirty="0" smtClean="0"/>
              <a:t> </a:t>
            </a:r>
            <a:r>
              <a:rPr lang="cs-CZ" sz="2400" dirty="0" err="1" smtClean="0"/>
              <a:t>shoulders</a:t>
            </a:r>
            <a:r>
              <a:rPr lang="cs-CZ" sz="2400" dirty="0" smtClean="0"/>
              <a:t>.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  <a:p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two</a:t>
            </a:r>
            <a:r>
              <a:rPr lang="cs-CZ" sz="2400" dirty="0" smtClean="0"/>
              <a:t> </a:t>
            </a:r>
            <a:r>
              <a:rPr lang="cs-CZ" sz="2400" dirty="0" err="1" smtClean="0"/>
              <a:t>eyes</a:t>
            </a:r>
            <a:r>
              <a:rPr lang="cs-CZ" sz="2400" dirty="0" smtClean="0"/>
              <a:t>?</a:t>
            </a:r>
          </a:p>
          <a:p>
            <a:pPr>
              <a:buNone/>
            </a:pPr>
            <a:r>
              <a:rPr lang="cs-CZ" sz="2400" dirty="0" smtClean="0"/>
              <a:t>____________________________________</a:t>
            </a:r>
          </a:p>
        </p:txBody>
      </p:sp>
      <p:sp>
        <p:nvSpPr>
          <p:cNvPr id="9" name="Šipka doleva 8"/>
          <p:cNvSpPr/>
          <p:nvPr/>
        </p:nvSpPr>
        <p:spPr>
          <a:xfrm>
            <a:off x="1619672" y="6093296"/>
            <a:ext cx="2232248" cy="62068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Použij skryté pero!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36712"/>
            <a:ext cx="85689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/>
              <a:t>Zdroj obrázků</a:t>
            </a:r>
            <a:r>
              <a:rPr lang="cs-CZ" dirty="0" smtClean="0"/>
              <a:t>:</a:t>
            </a:r>
          </a:p>
          <a:p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/klipart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30689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553</Words>
  <Application>Microsoft Office PowerPoint</Application>
  <PresentationFormat>Předvádění na obrazovce (4:3)</PresentationFormat>
  <Paragraphs>130</Paragraphs>
  <Slides>18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Lidské tělo VY_32_INOVACE_2B_16 Číslo projektu: CZ.1.07/1.4.00/21.1101</vt:lpstr>
      <vt:lpstr>Snímek 2</vt:lpstr>
      <vt:lpstr>Body</vt:lpstr>
      <vt:lpstr>My body</vt:lpstr>
      <vt:lpstr>Do you remember?</vt:lpstr>
      <vt:lpstr>Knees and toes</vt:lpstr>
      <vt:lpstr>Knees and toes</vt:lpstr>
      <vt:lpstr>Ears, eyes,mouth and nose</vt:lpstr>
      <vt:lpstr>Sing a song!</vt:lpstr>
      <vt:lpstr>Head and shoulders, knees and toes</vt:lpstr>
      <vt:lpstr>Listen and complete the text!</vt:lpstr>
      <vt:lpstr>Arms and hands</vt:lpstr>
      <vt:lpstr>Do you remember?</vt:lpstr>
      <vt:lpstr>Legs and feet</vt:lpstr>
      <vt:lpstr>Do you remember?</vt:lpstr>
      <vt:lpstr>Football</vt:lpstr>
      <vt:lpstr>Translation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Lidské tělo VY_32_INOVACE_2B_16 Číslo projektu: CZ.1.07/1.4.00/21.1101</dc:title>
  <dc:creator>Iva</dc:creator>
  <cp:lastModifiedBy>Iva</cp:lastModifiedBy>
  <cp:revision>4</cp:revision>
  <dcterms:created xsi:type="dcterms:W3CDTF">2011-09-07T15:04:30Z</dcterms:created>
  <dcterms:modified xsi:type="dcterms:W3CDTF">2013-01-27T09:58:33Z</dcterms:modified>
</cp:coreProperties>
</file>