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44A54C-D6E0-41B2-9681-CDE02F66525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F6B6F-27D6-4E4D-81D8-147CB7E63B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2664E-15DB-4E3C-BED0-7B9FCE218CE6}" type="datetimeFigureOut">
              <a:rPr lang="cs-CZ" smtClean="0"/>
              <a:pPr/>
              <a:t>10.9.2011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F8B25-EB7A-49BC-BDFD-D5DE9501AA2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7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7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hyperlink" Target="http://www.youtube.com/watch?v=fsIb5L0_pGY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Škola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VY_32_INOVACE_2B_18</a:t>
            </a:r>
            <a:br>
              <a:rPr lang="cs-CZ" dirty="0" smtClean="0"/>
            </a:br>
            <a:r>
              <a:rPr lang="cs-CZ" sz="3100" dirty="0" smtClean="0"/>
              <a:t>Číslo projektu: 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2</a:t>
            </a:r>
            <a:endParaRPr lang="cs-CZ" dirty="0"/>
          </a:p>
          <a:p>
            <a:r>
              <a:rPr lang="cs-CZ" dirty="0" smtClean="0"/>
              <a:t>Jazyk a jazyková komunikace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5192535"/>
              </p:ext>
            </p:extLst>
          </p:nvPr>
        </p:nvGraphicFramePr>
        <p:xfrm>
          <a:off x="539552" y="836712"/>
          <a:ext cx="8280920" cy="59597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16561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pracují s anglickými výrazy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school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classroom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pencilcase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crayons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pen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pencil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ruler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rubber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sharpener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blackboard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desk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chair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“„a pupil“,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teacher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Žáci na základě obrázku anglicky popisují věc, kterou vidí na fotografii. Své odpovědi porovnávají se správným řešením, které se objeví po kliknutí myší na červené pole s otazníkem. Žáci sami zapisují správné odpovědi skrytým perem do fialových obdélníků. Žáci na fotografiích poznávají učitele a žáka. Zapisují svou odpověď skrytým perem na vyhrazené místo. Pro kontrolu mohou kliknout na fialové obdélníky. Obdélník se správnou odpovědí dolétne na vyhrazené místo, ostatní zmizí. Žáci skrytým perem spojují obrázek s příslušným anglickým výrazem. Žáci poslouchají písničku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This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way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we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go to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school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 (písnička je vložena jako hypertextový odkaz, příslušná webová stránka se objeví po kliknutí myší na modré pole s notou). Žáci překládají věty z anglického do českého jazyka a zapisují je skrytým  perem.</a:t>
                      </a:r>
                      <a:endParaRPr lang="cs-CZ" sz="12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Ivana Jordánová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dysortografie, 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Anglický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15 – 17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39552" y="332656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36704"/>
          </a:xfrm>
          <a:blipFill>
            <a:blip r:embed="rId2" cstate="print"/>
            <a:tile tx="0" ty="0" sx="100000" sy="100000" flip="none" algn="tl"/>
          </a:blip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School</a:t>
            </a: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School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School</a:t>
            </a:r>
            <a:endParaRPr lang="cs-CZ" sz="2400" dirty="0" smtClean="0"/>
          </a:p>
        </p:txBody>
      </p:sp>
      <p:pic>
        <p:nvPicPr>
          <p:cNvPr id="1026" name="Picture 2" descr="C:\Temp\Dočasné soubory Internetu\Content.IE5\44BTR92M\MP90043956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161" y="1988840"/>
            <a:ext cx="5969367" cy="3985263"/>
          </a:xfrm>
          <a:prstGeom prst="rect">
            <a:avLst/>
          </a:prstGeom>
          <a:noFill/>
        </p:spPr>
      </p:pic>
      <p:pic>
        <p:nvPicPr>
          <p:cNvPr id="4" name="Picture 3" descr="C:\Temp\Dočasné soubory Internetu\Content.IE5\AHIPWXPW\MM91000107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276872"/>
            <a:ext cx="1392315" cy="682372"/>
          </a:xfrm>
          <a:prstGeom prst="rect">
            <a:avLst/>
          </a:prstGeom>
          <a:noFill/>
        </p:spPr>
      </p:pic>
      <p:sp>
        <p:nvSpPr>
          <p:cNvPr id="11" name="Šipka nahoru 10"/>
          <p:cNvSpPr/>
          <p:nvPr/>
        </p:nvSpPr>
        <p:spPr>
          <a:xfrm>
            <a:off x="971600" y="3140968"/>
            <a:ext cx="864096" cy="1584176"/>
          </a:xfrm>
          <a:prstGeom prst="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00B0F0"/>
                </a:solidFill>
              </a:rPr>
              <a:t>K</a:t>
            </a:r>
          </a:p>
          <a:p>
            <a:pPr algn="ctr"/>
            <a:r>
              <a:rPr lang="cs-CZ" sz="2000" b="1" dirty="0" smtClean="0">
                <a:solidFill>
                  <a:srgbClr val="00B0F0"/>
                </a:solidFill>
              </a:rPr>
              <a:t>L</a:t>
            </a:r>
          </a:p>
          <a:p>
            <a:pPr algn="ctr"/>
            <a:r>
              <a:rPr lang="cs-CZ" sz="2000" b="1" dirty="0" smtClean="0">
                <a:solidFill>
                  <a:srgbClr val="00B0F0"/>
                </a:solidFill>
              </a:rPr>
              <a:t>I</a:t>
            </a:r>
          </a:p>
          <a:p>
            <a:pPr algn="ctr"/>
            <a:r>
              <a:rPr lang="cs-CZ" sz="2000" b="1" dirty="0" smtClean="0">
                <a:solidFill>
                  <a:srgbClr val="00B0F0"/>
                </a:solidFill>
              </a:rPr>
              <a:t>K</a:t>
            </a:r>
          </a:p>
          <a:p>
            <a:pPr algn="ctr"/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classroom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classroom</a:t>
            </a:r>
            <a:endParaRPr lang="cs-CZ" sz="2400" dirty="0" smtClean="0"/>
          </a:p>
        </p:txBody>
      </p:sp>
      <p:sp>
        <p:nvSpPr>
          <p:cNvPr id="9" name="Zaoblený obdélník 8"/>
          <p:cNvSpPr/>
          <p:nvPr/>
        </p:nvSpPr>
        <p:spPr>
          <a:xfrm>
            <a:off x="1115616" y="4941168"/>
            <a:ext cx="216024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blackboard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796136" y="2204864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chalk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" name="Picture 2" descr="C:\Temp\Dočasné soubory Internetu\Content.IE5\DHQMYV7H\MP9003414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132856"/>
            <a:ext cx="3657600" cy="2609088"/>
          </a:xfrm>
          <a:prstGeom prst="rect">
            <a:avLst/>
          </a:prstGeom>
          <a:noFill/>
        </p:spPr>
      </p:pic>
      <p:pic>
        <p:nvPicPr>
          <p:cNvPr id="2051" name="Picture 3" descr="C:\Temp\Dočasné soubory Internetu\Content.IE5\JU2LUQQP\MP9004000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356992"/>
            <a:ext cx="3914488" cy="2608639"/>
          </a:xfrm>
          <a:prstGeom prst="rect">
            <a:avLst/>
          </a:prstGeom>
          <a:noFill/>
        </p:spPr>
      </p:pic>
      <p:sp>
        <p:nvSpPr>
          <p:cNvPr id="12" name="Tlačítko akce: Nápověda 11">
            <a:hlinkClick r:id="" action="ppaction://noaction" highlightClick="1"/>
          </p:cNvPr>
          <p:cNvSpPr/>
          <p:nvPr/>
        </p:nvSpPr>
        <p:spPr>
          <a:xfrm>
            <a:off x="7668344" y="5085184"/>
            <a:ext cx="1042416" cy="1042416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classroom</a:t>
            </a:r>
            <a:endParaRPr lang="cs-CZ" sz="2400" dirty="0" smtClean="0"/>
          </a:p>
        </p:txBody>
      </p:sp>
      <p:sp>
        <p:nvSpPr>
          <p:cNvPr id="9" name="Zaoblený obdélník 8"/>
          <p:cNvSpPr/>
          <p:nvPr/>
        </p:nvSpPr>
        <p:spPr>
          <a:xfrm>
            <a:off x="1115616" y="4941168"/>
            <a:ext cx="216024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724128" y="2132856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" name="Picture 2" descr="C:\Temp\Dočasné soubory Internetu\Content.IE5\DHQMYV7H\MP9003414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132856"/>
            <a:ext cx="3657600" cy="2609088"/>
          </a:xfrm>
          <a:prstGeom prst="rect">
            <a:avLst/>
          </a:prstGeom>
          <a:noFill/>
        </p:spPr>
      </p:pic>
      <p:pic>
        <p:nvPicPr>
          <p:cNvPr id="2051" name="Picture 3" descr="C:\Temp\Dočasné soubory Internetu\Content.IE5\JU2LUQQP\MP9004000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356992"/>
            <a:ext cx="3914488" cy="2608639"/>
          </a:xfrm>
          <a:prstGeom prst="rect">
            <a:avLst/>
          </a:prstGeom>
          <a:noFill/>
        </p:spPr>
      </p:pic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classroom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classroom</a:t>
            </a:r>
            <a:endParaRPr lang="cs-CZ" sz="2400" dirty="0" smtClean="0"/>
          </a:p>
        </p:txBody>
      </p:sp>
      <p:sp>
        <p:nvSpPr>
          <p:cNvPr id="9" name="Zaoblený obdélník 8"/>
          <p:cNvSpPr/>
          <p:nvPr/>
        </p:nvSpPr>
        <p:spPr>
          <a:xfrm>
            <a:off x="1115616" y="4941168"/>
            <a:ext cx="216024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chair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724128" y="1844824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desk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Tlačítko akce: Nápověda 11">
            <a:hlinkClick r:id="" action="ppaction://noaction" highlightClick="1"/>
          </p:cNvPr>
          <p:cNvSpPr/>
          <p:nvPr/>
        </p:nvSpPr>
        <p:spPr>
          <a:xfrm>
            <a:off x="7668344" y="5085184"/>
            <a:ext cx="1042416" cy="1042416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Temp\Dočasné soubory Internetu\Content.IE5\JU2LUQQP\MC9003838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204864"/>
            <a:ext cx="1715485" cy="2430270"/>
          </a:xfrm>
          <a:prstGeom prst="rect">
            <a:avLst/>
          </a:prstGeom>
          <a:noFill/>
        </p:spPr>
      </p:pic>
      <p:pic>
        <p:nvPicPr>
          <p:cNvPr id="3075" name="Picture 3" descr="C:\Temp\Dočasné soubory Internetu\Content.IE5\JU2LUQQP\MC90035513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260648"/>
            <a:ext cx="763869" cy="1121737"/>
          </a:xfrm>
          <a:prstGeom prst="rect">
            <a:avLst/>
          </a:prstGeom>
          <a:noFill/>
        </p:spPr>
      </p:pic>
      <p:pic>
        <p:nvPicPr>
          <p:cNvPr id="3076" name="Picture 4" descr="C:\Temp\Dočasné soubory Internetu\Content.IE5\DHQMYV7H\MC90036084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3212976"/>
            <a:ext cx="2672538" cy="27691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classroom</a:t>
            </a:r>
            <a:endParaRPr lang="cs-CZ" sz="2400" dirty="0" smtClean="0"/>
          </a:p>
        </p:txBody>
      </p:sp>
      <p:sp>
        <p:nvSpPr>
          <p:cNvPr id="9" name="Zaoblený obdélník 8"/>
          <p:cNvSpPr/>
          <p:nvPr/>
        </p:nvSpPr>
        <p:spPr>
          <a:xfrm>
            <a:off x="1115616" y="4941168"/>
            <a:ext cx="216024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724128" y="1844824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Temp\Dočasné soubory Internetu\Content.IE5\JU2LUQQP\MC9003838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204864"/>
            <a:ext cx="1715485" cy="2430270"/>
          </a:xfrm>
          <a:prstGeom prst="rect">
            <a:avLst/>
          </a:prstGeom>
          <a:noFill/>
        </p:spPr>
      </p:pic>
      <p:pic>
        <p:nvPicPr>
          <p:cNvPr id="3075" name="Picture 3" descr="C:\Temp\Dočasné soubory Internetu\Content.IE5\JU2LUQQP\MC90035513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260648"/>
            <a:ext cx="763869" cy="1121737"/>
          </a:xfrm>
          <a:prstGeom prst="rect">
            <a:avLst/>
          </a:prstGeom>
          <a:noFill/>
        </p:spPr>
      </p:pic>
      <p:pic>
        <p:nvPicPr>
          <p:cNvPr id="3076" name="Picture 4" descr="C:\Temp\Dočasné soubory Internetu\Content.IE5\DHQMYV7H\MC90036084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3212976"/>
            <a:ext cx="2672538" cy="2769187"/>
          </a:xfrm>
          <a:prstGeom prst="rect">
            <a:avLst/>
          </a:prstGeom>
          <a:noFill/>
        </p:spPr>
      </p:pic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pencilcase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pencilcase</a:t>
            </a:r>
            <a:endParaRPr lang="cs-CZ" sz="2400" dirty="0" smtClean="0"/>
          </a:p>
        </p:txBody>
      </p:sp>
      <p:sp>
        <p:nvSpPr>
          <p:cNvPr id="9" name="Zaoblený obdélník 8"/>
          <p:cNvSpPr/>
          <p:nvPr/>
        </p:nvSpPr>
        <p:spPr>
          <a:xfrm>
            <a:off x="1115616" y="4941168"/>
            <a:ext cx="216024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pen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347864" y="1916832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pencil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Temp\Dočasné soubory Internetu\Content.IE5\44BTR92M\MC90044172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204864"/>
            <a:ext cx="2304256" cy="2304256"/>
          </a:xfrm>
          <a:prstGeom prst="rect">
            <a:avLst/>
          </a:prstGeom>
          <a:noFill/>
        </p:spPr>
      </p:pic>
      <p:pic>
        <p:nvPicPr>
          <p:cNvPr id="4101" name="Picture 5" descr="C:\Temp\Dočasné soubory Internetu\Content.IE5\AHIPWXPW\MM90039576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548680"/>
            <a:ext cx="1447800" cy="609600"/>
          </a:xfrm>
          <a:prstGeom prst="rect">
            <a:avLst/>
          </a:prstGeom>
          <a:noFill/>
        </p:spPr>
      </p:pic>
      <p:pic>
        <p:nvPicPr>
          <p:cNvPr id="4102" name="Picture 6" descr="C:\Temp\Dočasné soubory Internetu\Content.IE5\AHIPWXPW\MP90034151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3212976"/>
            <a:ext cx="1849165" cy="2592288"/>
          </a:xfrm>
          <a:prstGeom prst="rect">
            <a:avLst/>
          </a:prstGeom>
          <a:noFill/>
        </p:spPr>
      </p:pic>
      <p:sp>
        <p:nvSpPr>
          <p:cNvPr id="15" name="Zaoblený obdélník 14"/>
          <p:cNvSpPr/>
          <p:nvPr/>
        </p:nvSpPr>
        <p:spPr>
          <a:xfrm>
            <a:off x="5796136" y="1916832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crayons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6" name="Picture 2" descr="C:\Temp\Dočasné soubory Internetu\Content.IE5\44BTR92M\MP90040119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3212976"/>
            <a:ext cx="2850820" cy="2280656"/>
          </a:xfrm>
          <a:prstGeom prst="rect">
            <a:avLst/>
          </a:prstGeom>
          <a:noFill/>
        </p:spPr>
      </p:pic>
      <p:sp>
        <p:nvSpPr>
          <p:cNvPr id="12" name="Tlačítko akce: Nápověda 11">
            <a:hlinkClick r:id="" action="ppaction://noaction" highlightClick="1"/>
          </p:cNvPr>
          <p:cNvSpPr/>
          <p:nvPr/>
        </p:nvSpPr>
        <p:spPr>
          <a:xfrm>
            <a:off x="7668344" y="5085184"/>
            <a:ext cx="1042416" cy="1042416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pencilcase</a:t>
            </a:r>
            <a:endParaRPr lang="cs-CZ" sz="2400" dirty="0" smtClean="0"/>
          </a:p>
        </p:txBody>
      </p:sp>
      <p:sp>
        <p:nvSpPr>
          <p:cNvPr id="9" name="Zaoblený obdélník 8"/>
          <p:cNvSpPr/>
          <p:nvPr/>
        </p:nvSpPr>
        <p:spPr>
          <a:xfrm>
            <a:off x="899592" y="4941168"/>
            <a:ext cx="216024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347864" y="1916832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Temp\Dočasné soubory Internetu\Content.IE5\44BTR92M\MC90044172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204864"/>
            <a:ext cx="2304256" cy="2304256"/>
          </a:xfrm>
          <a:prstGeom prst="rect">
            <a:avLst/>
          </a:prstGeom>
          <a:noFill/>
        </p:spPr>
      </p:pic>
      <p:pic>
        <p:nvPicPr>
          <p:cNvPr id="4101" name="Picture 5" descr="C:\Temp\Dočasné soubory Internetu\Content.IE5\AHIPWXPW\MM90039576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548680"/>
            <a:ext cx="1447800" cy="609600"/>
          </a:xfrm>
          <a:prstGeom prst="rect">
            <a:avLst/>
          </a:prstGeom>
          <a:noFill/>
        </p:spPr>
      </p:pic>
      <p:pic>
        <p:nvPicPr>
          <p:cNvPr id="4102" name="Picture 6" descr="C:\Temp\Dočasné soubory Internetu\Content.IE5\AHIPWXPW\MP90034151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3212976"/>
            <a:ext cx="1849165" cy="2592288"/>
          </a:xfrm>
          <a:prstGeom prst="rect">
            <a:avLst/>
          </a:prstGeom>
          <a:noFill/>
        </p:spPr>
      </p:pic>
      <p:sp>
        <p:nvSpPr>
          <p:cNvPr id="15" name="Zaoblený obdélník 14"/>
          <p:cNvSpPr/>
          <p:nvPr/>
        </p:nvSpPr>
        <p:spPr>
          <a:xfrm>
            <a:off x="6300192" y="1916832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6" name="Picture 2" descr="C:\Temp\Dočasné soubory Internetu\Content.IE5\44BTR92M\MP90040119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3212976"/>
            <a:ext cx="2850820" cy="2280656"/>
          </a:xfrm>
          <a:prstGeom prst="rect">
            <a:avLst/>
          </a:prstGeom>
          <a:noFill/>
        </p:spPr>
      </p:pic>
      <p:sp>
        <p:nvSpPr>
          <p:cNvPr id="13" name="Šipka doleva 12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pencilcase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pencilcase</a:t>
            </a:r>
            <a:endParaRPr lang="cs-CZ" sz="2400" dirty="0" smtClean="0"/>
          </a:p>
        </p:txBody>
      </p:sp>
      <p:sp>
        <p:nvSpPr>
          <p:cNvPr id="9" name="Zaoblený obdélník 8"/>
          <p:cNvSpPr/>
          <p:nvPr/>
        </p:nvSpPr>
        <p:spPr>
          <a:xfrm>
            <a:off x="755576" y="4725144"/>
            <a:ext cx="216024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sharpener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635896" y="1916832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rubber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300192" y="1916832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ruler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Tlačítko akce: Nápověda 11">
            <a:hlinkClick r:id="" action="ppaction://noaction" highlightClick="1"/>
          </p:cNvPr>
          <p:cNvSpPr/>
          <p:nvPr/>
        </p:nvSpPr>
        <p:spPr>
          <a:xfrm>
            <a:off x="7668344" y="5085184"/>
            <a:ext cx="1042416" cy="1042416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 descr="C:\Temp\Dočasné soubory Internetu\Content.IE5\AHIPWXPW\MM9002836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548680"/>
            <a:ext cx="936104" cy="804464"/>
          </a:xfrm>
          <a:prstGeom prst="rect">
            <a:avLst/>
          </a:prstGeom>
          <a:noFill/>
        </p:spPr>
      </p:pic>
      <p:pic>
        <p:nvPicPr>
          <p:cNvPr id="6147" name="Picture 3" descr="C:\Temp\Dočasné soubory Internetu\Content.IE5\JU2LUQQP\MC90019936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2924944"/>
            <a:ext cx="2160478" cy="1487112"/>
          </a:xfrm>
          <a:prstGeom prst="rect">
            <a:avLst/>
          </a:prstGeom>
          <a:noFill/>
        </p:spPr>
      </p:pic>
      <p:pic>
        <p:nvPicPr>
          <p:cNvPr id="6148" name="Picture 4" descr="C:\Temp\Dočasné soubory Internetu\Content.IE5\JU2LUQQP\MC90019936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429000"/>
            <a:ext cx="2409231" cy="1653068"/>
          </a:xfrm>
          <a:prstGeom prst="rect">
            <a:avLst/>
          </a:prstGeom>
          <a:noFill/>
        </p:spPr>
      </p:pic>
      <p:pic>
        <p:nvPicPr>
          <p:cNvPr id="6149" name="Picture 5" descr="C:\Temp\Dočasné soubory Internetu\Content.IE5\AHIPWXPW\MC90030464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3356992"/>
            <a:ext cx="1849831" cy="15261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pencilcase</a:t>
            </a:r>
            <a:endParaRPr lang="cs-CZ" sz="2400" dirty="0" smtClean="0"/>
          </a:p>
        </p:txBody>
      </p:sp>
      <p:sp>
        <p:nvSpPr>
          <p:cNvPr id="9" name="Zaoblený obdélník 8"/>
          <p:cNvSpPr/>
          <p:nvPr/>
        </p:nvSpPr>
        <p:spPr>
          <a:xfrm>
            <a:off x="755576" y="4725144"/>
            <a:ext cx="216024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635896" y="1916832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300192" y="1916832"/>
            <a:ext cx="1994520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Temp\Dočasné soubory Internetu\Content.IE5\AHIPWXPW\MM9002836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548680"/>
            <a:ext cx="936104" cy="804464"/>
          </a:xfrm>
          <a:prstGeom prst="rect">
            <a:avLst/>
          </a:prstGeom>
          <a:noFill/>
        </p:spPr>
      </p:pic>
      <p:pic>
        <p:nvPicPr>
          <p:cNvPr id="6147" name="Picture 3" descr="C:\Temp\Dočasné soubory Internetu\Content.IE5\JU2LUQQP\MC90019936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2924944"/>
            <a:ext cx="2160478" cy="1487112"/>
          </a:xfrm>
          <a:prstGeom prst="rect">
            <a:avLst/>
          </a:prstGeom>
          <a:noFill/>
        </p:spPr>
      </p:pic>
      <p:pic>
        <p:nvPicPr>
          <p:cNvPr id="6148" name="Picture 4" descr="C:\Temp\Dočasné soubory Internetu\Content.IE5\JU2LUQQP\MC90019936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429000"/>
            <a:ext cx="2409231" cy="1653068"/>
          </a:xfrm>
          <a:prstGeom prst="rect">
            <a:avLst/>
          </a:prstGeom>
          <a:noFill/>
        </p:spPr>
      </p:pic>
      <p:pic>
        <p:nvPicPr>
          <p:cNvPr id="6149" name="Picture 5" descr="C:\Temp\Dočasné soubory Internetu\Content.IE5\AHIPWXPW\MC90030464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3356992"/>
            <a:ext cx="1849831" cy="1526134"/>
          </a:xfrm>
          <a:prstGeom prst="rect">
            <a:avLst/>
          </a:prstGeom>
          <a:noFill/>
        </p:spPr>
      </p:pic>
      <p:sp>
        <p:nvSpPr>
          <p:cNvPr id="13" name="Šipka doleva 12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Who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she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Write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check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!</a:t>
            </a:r>
          </a:p>
          <a:p>
            <a:r>
              <a:rPr lang="cs-CZ" sz="4800" dirty="0" err="1" smtClean="0"/>
              <a:t>She</a:t>
            </a:r>
            <a:r>
              <a:rPr lang="cs-CZ" sz="4800" dirty="0" smtClean="0"/>
              <a:t> </a:t>
            </a:r>
            <a:r>
              <a:rPr lang="cs-CZ" sz="4800" dirty="0" err="1" smtClean="0"/>
              <a:t>is</a:t>
            </a:r>
            <a:r>
              <a:rPr lang="cs-CZ" sz="4800" dirty="0" smtClean="0"/>
              <a:t> a ________.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827584" y="5085184"/>
            <a:ext cx="1850504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teacher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6" name="Zaoblený obdélník 5"/>
          <p:cNvSpPr/>
          <p:nvPr/>
        </p:nvSpPr>
        <p:spPr>
          <a:xfrm>
            <a:off x="3347864" y="5085184"/>
            <a:ext cx="1850504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dentist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940152" y="5013176"/>
            <a:ext cx="1850504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joiner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8194" name="Picture 2" descr="C:\Temp\Dočasné soubory Internetu\Content.IE5\44BTR92M\MP90043174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700808"/>
            <a:ext cx="280831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3.7037E-7 C 0.00555 0.00185 0.00937 0.00532 0.01492 0.00717 C 0.01857 0.00648 0.02222 0.00694 0.02569 0.00532 C 0.03437 0.00116 0.04652 -0.01297 0.05399 -0.01991 C 0.05676 -0.02547 0.05798 -0.02986 0.05937 -0.03611 C 0.05902 -0.06551 0.05937 -0.09491 0.05815 -0.12431 C 0.05798 -0.12755 0.05607 -0.13033 0.05538 -0.13334 C 0.05277 -0.14445 0.05104 -0.15718 0.04722 -0.16759 C 0.04166 -0.18264 0.03437 -0.19375 0.02708 -0.20718 C 0.02048 -0.21945 0.01475 -0.23287 0.00815 -0.24514 C -0.00122 -0.2625 -0.01702 -0.26736 -0.03108 -0.27384 C -0.0356 -0.27315 -0.04028 -0.27408 -0.04462 -0.27199 C -0.04601 -0.2713 -0.04549 -0.26829 -0.04601 -0.26667 C -0.04671 -0.26412 -0.04792 -0.26204 -0.04862 -0.25949 C -0.05174 -0.24908 -0.05365 -0.23797 -0.05539 -0.22709 C -0.05417 -0.19259 -0.05469 -0.18102 -0.04063 -0.15486 C -0.03855 -0.14699 -0.0356 -0.14306 -0.02969 -0.14051 C -0.0158 -0.12593 -0.00365 -0.1169 0.01354 -0.11181 C 0.01406 -0.11181 0.02638 -0.11227 0.02968 -0.11528 C 0.03402 -0.11922 0.03524 -0.125 0.03923 -0.12986 C 0.04982 -0.14283 0.06545 -0.15023 0.0743 -0.16574 C 0.07621 -0.16898 0.07951 -0.17778 0.08107 -0.18195 C 0.08333 -0.21482 0.08298 -0.24792 0.07569 -0.2794 C 0.07413 -0.28634 0.06996 -0.29931 0.06614 -0.30463 C 0.06388 -0.30764 0.05815 -0.31181 0.05815 -0.31181 C 0.05538 -0.31111 0.05225 -0.31227 0.04999 -0.30996 C 0.04808 -0.3081 0.04808 -0.30394 0.04722 -0.30093 C 0.04513 -0.29352 0.04322 -0.28542 0.04183 -0.27755 C 0.04097 -0.27222 0.03923 -0.26134 0.03923 -0.26134 C 0.03958 -0.25347 0.03975 -0.24584 0.04045 -0.23797 C 0.04097 -0.23264 0.04426 -0.22755 0.046 -0.22338 C 0.05138 -0.21042 0.05694 -0.19607 0.06492 -0.18565 C 0.06788 -0.17199 0.07638 -0.16551 0.08506 -0.15857 C 0.09704 -0.14884 0.1092 -0.14121 0.12291 -0.13704 C 0.13506 -0.1375 0.14704 -0.13681 0.15937 -0.13866 C 0.16371 -0.13935 0.16753 -0.14236 0.1717 -0.14422 C 0.17465 -0.1456 0.17951 -0.15139 0.17951 -0.15139 C 0.18923 -0.16991 0.1993 -0.18912 0.20399 -0.21088 C 0.20312 -0.22477 0.20399 -0.23889 0.20138 -0.25232 C 0.19878 -0.26597 0.18836 -0.26898 0.18107 -0.2757 C 0.17117 -0.27222 0.17465 -0.26829 0.17031 -0.25764 C 0.1651 -0.2456 0.16145 -0.2419 0.15937 -0.22709 C 0.15972 -0.21991 0.15937 -0.21227 0.16076 -0.20533 C 0.16128 -0.20232 0.16354 -0.2007 0.16492 -0.19815 C 0.17708 -0.17523 0.19635 -0.16829 0.21614 -0.16227 C 0.2236 -0.1632 0.24149 -0.15903 0.2486 -0.1713 C 0.25433 -0.18125 0.25798 -0.19259 0.26215 -0.20371 C 0.26301 -0.20602 0.26492 -0.21088 0.26492 -0.21088 C 0.26406 -0.23889 0.26979 -0.25625 0.25277 -0.27037 C 0.2493 -0.27315 0.24548 -0.275 0.24183 -0.27755 C 0.23593 -0.27639 0.22985 -0.27639 0.2243 -0.27384 C 0.22291 -0.27315 0.22291 -0.27037 0.22291 -0.26852 C 0.22291 -0.23704 0.22204 -0.24051 0.24045 -0.23426 C 0.24999 -0.22593 0.26458 -0.22176 0.27569 -0.21806 C 0.30225 -0.22176 0.30086 -0.2125 0.30399 -0.23611 C 0.30364 -0.24746 0.30416 -0.25903 0.30277 -0.27037 C 0.30208 -0.27616 0.29322 -0.28634 0.29045 -0.29005 C 0.28836 -0.29283 0.28715 -0.2963 0.28506 -0.29908 C 0.27621 -0.31111 0.26475 -0.31922 0.25399 -0.32801 C 0.24843 -0.33241 0.23732 -0.33218 0.22968 -0.33866 C 0.22916 -0.34121 0.22829 -0.34352 0.22829 -0.34607 C 0.22829 -0.3544 0.22847 -0.36297 0.22968 -0.3713 C 0.23072 -0.37917 0.24045 -0.38195 0.24461 -0.38565 C 0.25225 -0.38496 0.25989 -0.38519 0.26753 -0.3838 C 0.27308 -0.38287 0.2835 -0.37547 0.28923 -0.37292 C 0.28871 -0.38195 0.28854 -0.39097 0.28784 -0.4 C 0.28732 -0.40556 0.28558 -0.40579 0.28385 -0.41088 C 0.28038 -0.42153 0.28107 -0.42014 0.28107 -0.43056 " pathEditMode="relative" ptsTypes="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Who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she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Write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check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!</a:t>
            </a:r>
          </a:p>
          <a:p>
            <a:r>
              <a:rPr lang="cs-CZ" sz="4800" dirty="0" err="1" smtClean="0"/>
              <a:t>She</a:t>
            </a:r>
            <a:r>
              <a:rPr lang="cs-CZ" sz="4800" dirty="0" smtClean="0"/>
              <a:t> </a:t>
            </a:r>
            <a:r>
              <a:rPr lang="cs-CZ" sz="4800" dirty="0" err="1" smtClean="0"/>
              <a:t>is</a:t>
            </a:r>
            <a:r>
              <a:rPr lang="cs-CZ" sz="4800" dirty="0" smtClean="0"/>
              <a:t> a ________.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3347864" y="5013176"/>
            <a:ext cx="1850504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pupil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6" name="Zaoblený obdélník 5"/>
          <p:cNvSpPr/>
          <p:nvPr/>
        </p:nvSpPr>
        <p:spPr>
          <a:xfrm>
            <a:off x="1043608" y="5013176"/>
            <a:ext cx="1850504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teacher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940152" y="5013176"/>
            <a:ext cx="1850504" cy="864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joiner</a:t>
            </a:r>
            <a:endParaRPr lang="cs-CZ" sz="4000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Temp\Dočasné soubory Internetu\Content.IE5\AHIPWXPW\MP90043948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700808"/>
            <a:ext cx="2064640" cy="30925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12 -0.00069 0.01441 -0.00046 0.02153 -0.00185 C 0.03038 -0.00347 0.0276 -0.00578 0.03229 -0.01435 C 0.03715 -0.02291 0.03576 -0.01643 0.03906 -0.02523 C 0.04306 -0.03565 0.04462 -0.04722 0.04861 -0.05764 C 0.05399 -0.09953 0.05625 -0.14491 0.04583 -0.18565 C 0.04445 -0.19074 0.04149 -0.19236 0.03906 -0.19629 C 0.03073 -0.20972 0.0217 -0.21805 0.01076 -0.22708 C 0.0026 -0.23379 0.0007 -0.23819 -0.00816 -0.24328 C -0.02292 -0.25185 -0.03906 -0.25463 -0.05417 -0.26134 C -0.06771 -0.26736 -0.06042 -0.26782 -0.07708 -0.27199 C -0.08507 -0.27407 -0.0934 -0.27407 -0.10139 -0.27569 C -0.13715 -0.27361 -0.14826 -0.27824 -0.17309 -0.26852 C -0.17969 -0.2625 -0.18229 -0.25717 -0.18385 -0.24676 C -0.18333 -0.23842 -0.18403 -0.22963 -0.18246 -0.22153 C -0.17951 -0.20671 -0.15642 -0.18264 -0.14878 -0.17662 C -0.11667 -0.15092 -0.13055 -0.16227 -0.10677 -0.14236 C -0.09167 -0.12963 -0.07274 -0.12754 -0.05555 -0.1206 C -0.02153 -0.10694 -0.04896 -0.11203 -0.01215 -0.09907 C 0.00382 -0.09352 0.01493 -0.09328 0.03108 -0.0919 C 0.07969 -0.09375 0.11424 -0.07176 0.14045 -0.11898 C 0.14358 -0.13981 0.14688 -0.14398 0.14184 -0.17291 C 0.1408 -0.1787 0.13646 -0.18241 0.13368 -0.18727 C 0.13247 -0.18935 0.13229 -0.19236 0.13108 -0.19467 C 0.12813 -0.20023 0.12465 -0.20555 0.12153 -0.21088 C 0.11823 -0.21643 0.1125 -0.21805 0.10799 -0.22153 C 0.10156 -0.22662 0.09531 -0.23241 0.08906 -0.23773 C 0.05 -0.27083 0.0033 -0.28472 -0.04062 -0.30278 C -0.08299 -0.30069 -0.12743 -0.31319 -0.16771 -0.29537 C -0.19444 -0.28356 -0.15555 -0.29514 -0.18108 -0.28819 C -0.19496 -0.27963 -0.20399 -0.27824 -0.20955 -0.25578 C -0.20903 -0.24259 -0.20955 -0.22916 -0.20816 -0.2162 C -0.20729 -0.2081 -0.20312 -0.20717 -0.2 -0.20185 C -0.19149 -0.18703 -0.18472 -0.17153 -0.17569 -0.15671 C -0.17378 -0.1537 -0.17031 -0.15347 -0.16771 -0.15139 C -0.1625 -0.14722 -0.15087 -0.13703 -0.14462 -0.13148 C -0.14201 -0.12916 -0.14045 -0.125 -0.13785 -0.12245 C -0.1283 -0.11273 -0.11788 -0.10463 -0.10816 -0.09537 C -0.09948 -0.08703 -0.09062 -0.07222 -0.08108 -0.06666 C -0.07205 -0.06157 -0.06319 -0.05555 -0.05417 -0.05046 C -0.04878 -0.04352 -0.0467 -0.04166 -0.03924 -0.03958 C -0.02726 -0.03287 -0.02552 -0.03217 -0.01215 -0.03426 C -0.00573 -0.04282 -0.00451 -0.05139 -0.00278 -0.06296 C -0.00365 -0.09004 -0.00399 -0.11713 -0.00555 -0.14421 C -0.00625 -0.15486 -0.01615 -0.16273 -0.0217 -0.16759 C -0.03351 -0.17824 -0.04948 -0.18588 -0.06354 -0.18912 C -0.0691 -0.19282 -0.07378 -0.19444 -0.07986 -0.19629 C -0.08524 -0.20139 -0.09097 -0.20254 -0.0974 -0.20532 C -0.09878 -0.20602 -0.10139 -0.20717 -0.10139 -0.20717 C -0.10868 -0.22129 -0.10503 -0.2118 -0.10139 -0.24514 C -0.09913 -0.26551 -0.07483 -0.27315 -0.06215 -0.27384 C -0.04062 -0.275 -0.01892 -0.275 0.0026 -0.27569 C 0.00799 -0.28495 0.00938 -0.29305 0.01076 -0.3044 C 0.00972 -0.32268 0.01042 -0.32338 0.00799 -0.3368 C 0.00695 -0.34236 0.00399 -0.35324 0.00399 -0.35324 C 0.00347 -0.36412 0.00417 -0.375 0.0026 -0.38565 C 0.00191 -0.3912 -0.00833 -0.39768 -0.01215 -0.39815 C -0.02292 -0.3993 -0.03385 -0.3993 -0.04462 -0.4 C -0.03507 -0.4044 -0.04722 -0.39815 -0.03524 -0.40717 C -0.03316 -0.40879 -0.03055 -0.40926 -0.02847 -0.41088 " pathEditMode="relative" ptsTypes="fffffffffffffffffffffffffffffffffffffffffffffffffffffffffff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Match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Match</a:t>
            </a:r>
            <a:r>
              <a:rPr lang="cs-CZ" sz="2400" dirty="0" smtClean="0"/>
              <a:t>!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1259632" y="5229200"/>
            <a:ext cx="1778496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pen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6" name="Zaoblený obdélník 5"/>
          <p:cNvSpPr/>
          <p:nvPr/>
        </p:nvSpPr>
        <p:spPr>
          <a:xfrm>
            <a:off x="3995936" y="3573016"/>
            <a:ext cx="1778496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rubbers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732240" y="1844824"/>
            <a:ext cx="1778496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crayons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660232" y="5157192"/>
            <a:ext cx="1778496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rulers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83768" y="2132856"/>
            <a:ext cx="1778496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desk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7170" name="Picture 2" descr="C:\Temp\Dočasné soubory Internetu\Content.IE5\44BTR92M\MC90030457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501008"/>
            <a:ext cx="1610313" cy="1578943"/>
          </a:xfrm>
          <a:prstGeom prst="rect">
            <a:avLst/>
          </a:prstGeom>
          <a:noFill/>
        </p:spPr>
      </p:pic>
      <p:pic>
        <p:nvPicPr>
          <p:cNvPr id="7171" name="Picture 3" descr="C:\Temp\Dočasné soubory Internetu\Content.IE5\DHQMYV7H\MC9003495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2780928"/>
            <a:ext cx="1821485" cy="1530706"/>
          </a:xfrm>
          <a:prstGeom prst="rect">
            <a:avLst/>
          </a:prstGeom>
          <a:noFill/>
        </p:spPr>
      </p:pic>
      <p:pic>
        <p:nvPicPr>
          <p:cNvPr id="7172" name="Picture 4" descr="C:\Temp\Dočasné soubory Internetu\Content.IE5\JU2LUQQP\MC90035514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4293096"/>
            <a:ext cx="1829714" cy="1811426"/>
          </a:xfrm>
          <a:prstGeom prst="rect">
            <a:avLst/>
          </a:prstGeom>
          <a:noFill/>
        </p:spPr>
      </p:pic>
      <p:pic>
        <p:nvPicPr>
          <p:cNvPr id="7173" name="Picture 5" descr="C:\Temp\Dočasné soubory Internetu\Content.IE5\AHIPWXPW\MP900439581[2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2204863"/>
            <a:ext cx="1800200" cy="1201849"/>
          </a:xfrm>
          <a:prstGeom prst="rect">
            <a:avLst/>
          </a:prstGeom>
          <a:noFill/>
        </p:spPr>
      </p:pic>
      <p:pic>
        <p:nvPicPr>
          <p:cNvPr id="7174" name="Picture 6" descr="C:\Temp\Dočasné soubory Internetu\Content.IE5\44BTR92M\MC900441726[2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1916832"/>
            <a:ext cx="1241296" cy="1241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Listen to </a:t>
            </a:r>
            <a:r>
              <a:rPr lang="cs-CZ" b="1" dirty="0" err="1" smtClean="0"/>
              <a:t>the</a:t>
            </a:r>
            <a:r>
              <a:rPr lang="cs-CZ" b="1" dirty="0" smtClean="0"/>
              <a:t> song!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way</a:t>
            </a:r>
            <a:r>
              <a:rPr lang="cs-CZ" sz="2400" dirty="0" smtClean="0"/>
              <a:t> </a:t>
            </a:r>
            <a:r>
              <a:rPr lang="cs-CZ" sz="2400" dirty="0" err="1" smtClean="0"/>
              <a:t>we</a:t>
            </a:r>
            <a:r>
              <a:rPr lang="cs-CZ" sz="2400" dirty="0" smtClean="0"/>
              <a:t> go to </a:t>
            </a:r>
            <a:r>
              <a:rPr lang="cs-CZ" sz="2400" dirty="0" err="1" smtClean="0"/>
              <a:t>school</a:t>
            </a:r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9218" name="Picture 2" descr="C:\Temp\Dočasné soubory Internetu\Content.IE5\JU2LUQQP\MC90034332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77072"/>
            <a:ext cx="1805940" cy="1785823"/>
          </a:xfrm>
          <a:prstGeom prst="rect">
            <a:avLst/>
          </a:prstGeom>
          <a:noFill/>
        </p:spPr>
      </p:pic>
      <p:pic>
        <p:nvPicPr>
          <p:cNvPr id="6" name="Picture 3" descr="C:\Temp\Dočasné soubory Internetu\Content.IE5\44BTR92M\MC900442148[1]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708920"/>
            <a:ext cx="1872208" cy="1948108"/>
          </a:xfrm>
          <a:prstGeom prst="rect">
            <a:avLst/>
          </a:prstGeom>
          <a:noFill/>
        </p:spPr>
      </p:pic>
      <p:sp>
        <p:nvSpPr>
          <p:cNvPr id="7" name="Šipka doleva 6"/>
          <p:cNvSpPr/>
          <p:nvPr/>
        </p:nvSpPr>
        <p:spPr>
          <a:xfrm>
            <a:off x="5796136" y="3284984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Klikni pro písničku!</a:t>
            </a:r>
            <a:endParaRPr lang="cs-CZ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Translation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school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two</a:t>
            </a:r>
            <a:r>
              <a:rPr lang="cs-CZ" sz="2400" dirty="0" smtClean="0"/>
              <a:t> </a:t>
            </a:r>
            <a:r>
              <a:rPr lang="cs-CZ" sz="2400" dirty="0" err="1" smtClean="0"/>
              <a:t>rulers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My sister has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four</a:t>
            </a:r>
            <a:r>
              <a:rPr lang="cs-CZ" sz="2400" dirty="0" smtClean="0"/>
              <a:t> pens.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has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two</a:t>
            </a:r>
            <a:r>
              <a:rPr lang="cs-CZ" sz="2400" dirty="0" smtClean="0"/>
              <a:t> </a:t>
            </a:r>
            <a:r>
              <a:rPr lang="cs-CZ" sz="2400" dirty="0" err="1" smtClean="0"/>
              <a:t>crayons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two</a:t>
            </a:r>
            <a:r>
              <a:rPr lang="cs-CZ" sz="2400" dirty="0" smtClean="0"/>
              <a:t> </a:t>
            </a:r>
            <a:r>
              <a:rPr lang="cs-CZ" sz="2400" dirty="0" err="1" smtClean="0"/>
              <a:t>desks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36712"/>
            <a:ext cx="856895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Zdroj obrázků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/klipart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611560" y="306896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543</Words>
  <Application>Microsoft Office PowerPoint</Application>
  <PresentationFormat>Předvádění na obrazovce (4:3)</PresentationFormat>
  <Paragraphs>137</Paragraphs>
  <Slides>18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Škola VY_32_INOVACE_2B_18 Číslo projektu: CZ.1.07/1.4.00/21.1101</vt:lpstr>
      <vt:lpstr>Snímek 2</vt:lpstr>
      <vt:lpstr>School</vt:lpstr>
      <vt:lpstr>School</vt:lpstr>
      <vt:lpstr>In the classroom</vt:lpstr>
      <vt:lpstr>Do you remember?</vt:lpstr>
      <vt:lpstr>In the classroom</vt:lpstr>
      <vt:lpstr>Do you remember?</vt:lpstr>
      <vt:lpstr>In the pencilcase</vt:lpstr>
      <vt:lpstr>Do you remember?</vt:lpstr>
      <vt:lpstr>In the pencilcase</vt:lpstr>
      <vt:lpstr>Do you remember?</vt:lpstr>
      <vt:lpstr>Who is she?</vt:lpstr>
      <vt:lpstr>Who is she?</vt:lpstr>
      <vt:lpstr>Match!</vt:lpstr>
      <vt:lpstr>Listen to the song!</vt:lpstr>
      <vt:lpstr>Translation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Škola VY_32_INOVACE_2B_18 Číslo projektu: CZ.1.07/1.4.00/21.1101</dc:title>
  <dc:creator>Iva</dc:creator>
  <cp:lastModifiedBy>Iva</cp:lastModifiedBy>
  <cp:revision>1</cp:revision>
  <dcterms:created xsi:type="dcterms:W3CDTF">2011-09-10T09:03:24Z</dcterms:created>
  <dcterms:modified xsi:type="dcterms:W3CDTF">2011-09-10T09:08:38Z</dcterms:modified>
</cp:coreProperties>
</file>