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9212AD-3DC6-4990-88E4-0CBB7D564EE8}" type="doc">
      <dgm:prSet loTypeId="urn:microsoft.com/office/officeart/2005/8/layout/list1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cs-CZ"/>
        </a:p>
      </dgm:t>
    </dgm:pt>
    <dgm:pt modelId="{2585C575-2D10-4CC0-AC79-79E58976A899}">
      <dgm:prSet phldrT="[Text]"/>
      <dgm:spPr>
        <a:solidFill>
          <a:schemeClr val="tx2">
            <a:lumMod val="40000"/>
            <a:lumOff val="6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pPr algn="ctr"/>
          <a:r>
            <a:rPr lang="cs-CZ" dirty="0" smtClean="0">
              <a:solidFill>
                <a:schemeClr val="tx1"/>
              </a:solidFill>
            </a:rPr>
            <a:t>Já mám rád.</a:t>
          </a:r>
          <a:endParaRPr lang="cs-CZ" dirty="0">
            <a:solidFill>
              <a:schemeClr val="tx1"/>
            </a:solidFill>
          </a:endParaRPr>
        </a:p>
      </dgm:t>
    </dgm:pt>
    <dgm:pt modelId="{1866136E-0A7B-4E6F-877B-066DB0C4E7D4}" type="parTrans" cxnId="{03567D9C-64D5-44FA-BF15-CE7807212792}">
      <dgm:prSet/>
      <dgm:spPr/>
      <dgm:t>
        <a:bodyPr/>
        <a:lstStyle/>
        <a:p>
          <a:endParaRPr lang="cs-CZ"/>
        </a:p>
      </dgm:t>
    </dgm:pt>
    <dgm:pt modelId="{C9008FC3-929A-4578-AD1E-702F27D748B0}" type="sibTrans" cxnId="{03567D9C-64D5-44FA-BF15-CE7807212792}">
      <dgm:prSet/>
      <dgm:spPr/>
      <dgm:t>
        <a:bodyPr/>
        <a:lstStyle/>
        <a:p>
          <a:endParaRPr lang="cs-CZ"/>
        </a:p>
      </dgm:t>
    </dgm:pt>
    <dgm:pt modelId="{9880E379-1F52-45AC-94BE-5D13DB898377}" type="pres">
      <dgm:prSet presAssocID="{629212AD-3DC6-4990-88E4-0CBB7D564E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5B6E68-5481-4DF8-B2E9-91CC94CCD968}" type="pres">
      <dgm:prSet presAssocID="{2585C575-2D10-4CC0-AC79-79E58976A899}" presName="parentLin" presStyleCnt="0"/>
      <dgm:spPr/>
    </dgm:pt>
    <dgm:pt modelId="{826C517E-67C2-4BD3-83DB-A496EEF819F1}" type="pres">
      <dgm:prSet presAssocID="{2585C575-2D10-4CC0-AC79-79E58976A899}" presName="parentLeftMargin" presStyleLbl="node1" presStyleIdx="0" presStyleCnt="1"/>
      <dgm:spPr/>
      <dgm:t>
        <a:bodyPr/>
        <a:lstStyle/>
        <a:p>
          <a:endParaRPr lang="cs-CZ"/>
        </a:p>
      </dgm:t>
    </dgm:pt>
    <dgm:pt modelId="{6D869549-9382-4B2F-B529-2B6B96FC0D60}" type="pres">
      <dgm:prSet presAssocID="{2585C575-2D10-4CC0-AC79-79E58976A899}" presName="parentText" presStyleLbl="node1" presStyleIdx="0" presStyleCnt="1" custLinFactNeighborX="-815" custLinFactNeighborY="-42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31F9B0-7742-4B0D-B1D4-E7CC2662A352}" type="pres">
      <dgm:prSet presAssocID="{2585C575-2D10-4CC0-AC79-79E58976A899}" presName="negativeSpace" presStyleCnt="0"/>
      <dgm:spPr/>
    </dgm:pt>
    <dgm:pt modelId="{83D70B46-F145-4DBD-8AB0-4F02FA497789}" type="pres">
      <dgm:prSet presAssocID="{2585C575-2D10-4CC0-AC79-79E58976A899}" presName="childText" presStyleLbl="conFgAcc1" presStyleIdx="0" presStyleCnt="1">
        <dgm:presLayoutVars>
          <dgm:bulletEnabled val="1"/>
        </dgm:presLayoutVars>
      </dgm:prSet>
      <dgm:spPr>
        <a:solidFill>
          <a:schemeClr val="accent4">
            <a:lumMod val="40000"/>
            <a:lumOff val="60000"/>
            <a:alpha val="90000"/>
          </a:schemeClr>
        </a:solidFill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endParaRPr lang="cs-CZ"/>
        </a:p>
      </dgm:t>
    </dgm:pt>
  </dgm:ptLst>
  <dgm:cxnLst>
    <dgm:cxn modelId="{D88214B9-D471-455D-8F74-3E5DAB4ED085}" type="presOf" srcId="{629212AD-3DC6-4990-88E4-0CBB7D564EE8}" destId="{9880E379-1F52-45AC-94BE-5D13DB898377}" srcOrd="0" destOrd="0" presId="urn:microsoft.com/office/officeart/2005/8/layout/list1"/>
    <dgm:cxn modelId="{90AB883A-0CC1-4AE2-AD31-E48ED3F6EA69}" type="presOf" srcId="{2585C575-2D10-4CC0-AC79-79E58976A899}" destId="{6D869549-9382-4B2F-B529-2B6B96FC0D60}" srcOrd="1" destOrd="0" presId="urn:microsoft.com/office/officeart/2005/8/layout/list1"/>
    <dgm:cxn modelId="{03567D9C-64D5-44FA-BF15-CE7807212792}" srcId="{629212AD-3DC6-4990-88E4-0CBB7D564EE8}" destId="{2585C575-2D10-4CC0-AC79-79E58976A899}" srcOrd="0" destOrd="0" parTransId="{1866136E-0A7B-4E6F-877B-066DB0C4E7D4}" sibTransId="{C9008FC3-929A-4578-AD1E-702F27D748B0}"/>
    <dgm:cxn modelId="{7BCA4CFF-A9BF-4CD9-8382-9A8B878F4508}" type="presOf" srcId="{2585C575-2D10-4CC0-AC79-79E58976A899}" destId="{826C517E-67C2-4BD3-83DB-A496EEF819F1}" srcOrd="0" destOrd="0" presId="urn:microsoft.com/office/officeart/2005/8/layout/list1"/>
    <dgm:cxn modelId="{09DC2DF4-8448-4D82-864E-467EEF0ECA8A}" type="presParOf" srcId="{9880E379-1F52-45AC-94BE-5D13DB898377}" destId="{945B6E68-5481-4DF8-B2E9-91CC94CCD968}" srcOrd="0" destOrd="0" presId="urn:microsoft.com/office/officeart/2005/8/layout/list1"/>
    <dgm:cxn modelId="{1CE09D90-2E85-4C29-A25D-F78752B141D7}" type="presParOf" srcId="{945B6E68-5481-4DF8-B2E9-91CC94CCD968}" destId="{826C517E-67C2-4BD3-83DB-A496EEF819F1}" srcOrd="0" destOrd="0" presId="urn:microsoft.com/office/officeart/2005/8/layout/list1"/>
    <dgm:cxn modelId="{9B53BA48-2B06-4209-85C7-224FE5A68BAE}" type="presParOf" srcId="{945B6E68-5481-4DF8-B2E9-91CC94CCD968}" destId="{6D869549-9382-4B2F-B529-2B6B96FC0D60}" srcOrd="1" destOrd="0" presId="urn:microsoft.com/office/officeart/2005/8/layout/list1"/>
    <dgm:cxn modelId="{FFDEC38C-EE43-4185-8F1B-4E564D63AE1A}" type="presParOf" srcId="{9880E379-1F52-45AC-94BE-5D13DB898377}" destId="{3C31F9B0-7742-4B0D-B1D4-E7CC2662A352}" srcOrd="1" destOrd="0" presId="urn:microsoft.com/office/officeart/2005/8/layout/list1"/>
    <dgm:cxn modelId="{7713C6E3-96F2-45CA-9F2A-5500B6164367}" type="presParOf" srcId="{9880E379-1F52-45AC-94BE-5D13DB898377}" destId="{83D70B46-F145-4DBD-8AB0-4F02FA497789}" srcOrd="2" destOrd="0" presId="urn:microsoft.com/office/officeart/2005/8/layout/list1"/>
  </dgm:cxnLst>
  <dgm:bg>
    <a:solidFill>
      <a:srgbClr val="00B0F0"/>
    </a:solid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9212AD-3DC6-4990-88E4-0CBB7D564EE8}" type="doc">
      <dgm:prSet loTypeId="urn:microsoft.com/office/officeart/2005/8/layout/list1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cs-CZ"/>
        </a:p>
      </dgm:t>
    </dgm:pt>
    <dgm:pt modelId="{2585C575-2D10-4CC0-AC79-79E58976A899}">
      <dgm:prSet phldrT="[Text]"/>
      <dgm:spPr>
        <a:solidFill>
          <a:schemeClr val="tx2">
            <a:lumMod val="40000"/>
            <a:lumOff val="60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pPr algn="ctr"/>
          <a:r>
            <a:rPr lang="cs-CZ" dirty="0" smtClean="0">
              <a:solidFill>
                <a:schemeClr val="tx1"/>
              </a:solidFill>
            </a:rPr>
            <a:t>Já mám rád plavání.</a:t>
          </a:r>
          <a:endParaRPr lang="cs-CZ" dirty="0">
            <a:solidFill>
              <a:schemeClr val="tx1"/>
            </a:solidFill>
          </a:endParaRPr>
        </a:p>
      </dgm:t>
    </dgm:pt>
    <dgm:pt modelId="{1866136E-0A7B-4E6F-877B-066DB0C4E7D4}" type="parTrans" cxnId="{03567D9C-64D5-44FA-BF15-CE7807212792}">
      <dgm:prSet/>
      <dgm:spPr/>
      <dgm:t>
        <a:bodyPr/>
        <a:lstStyle/>
        <a:p>
          <a:endParaRPr lang="cs-CZ"/>
        </a:p>
      </dgm:t>
    </dgm:pt>
    <dgm:pt modelId="{C9008FC3-929A-4578-AD1E-702F27D748B0}" type="sibTrans" cxnId="{03567D9C-64D5-44FA-BF15-CE7807212792}">
      <dgm:prSet/>
      <dgm:spPr/>
      <dgm:t>
        <a:bodyPr/>
        <a:lstStyle/>
        <a:p>
          <a:endParaRPr lang="cs-CZ"/>
        </a:p>
      </dgm:t>
    </dgm:pt>
    <dgm:pt modelId="{9880E379-1F52-45AC-94BE-5D13DB898377}" type="pres">
      <dgm:prSet presAssocID="{629212AD-3DC6-4990-88E4-0CBB7D564E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5B6E68-5481-4DF8-B2E9-91CC94CCD968}" type="pres">
      <dgm:prSet presAssocID="{2585C575-2D10-4CC0-AC79-79E58976A899}" presName="parentLin" presStyleCnt="0"/>
      <dgm:spPr/>
    </dgm:pt>
    <dgm:pt modelId="{826C517E-67C2-4BD3-83DB-A496EEF819F1}" type="pres">
      <dgm:prSet presAssocID="{2585C575-2D10-4CC0-AC79-79E58976A899}" presName="parentLeftMargin" presStyleLbl="node1" presStyleIdx="0" presStyleCnt="1"/>
      <dgm:spPr/>
      <dgm:t>
        <a:bodyPr/>
        <a:lstStyle/>
        <a:p>
          <a:endParaRPr lang="cs-CZ"/>
        </a:p>
      </dgm:t>
    </dgm:pt>
    <dgm:pt modelId="{6D869549-9382-4B2F-B529-2B6B96FC0D60}" type="pres">
      <dgm:prSet presAssocID="{2585C575-2D10-4CC0-AC79-79E58976A899}" presName="parentText" presStyleLbl="node1" presStyleIdx="0" presStyleCnt="1" custLinFactNeighborX="-815" custLinFactNeighborY="-42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31F9B0-7742-4B0D-B1D4-E7CC2662A352}" type="pres">
      <dgm:prSet presAssocID="{2585C575-2D10-4CC0-AC79-79E58976A899}" presName="negativeSpace" presStyleCnt="0"/>
      <dgm:spPr/>
    </dgm:pt>
    <dgm:pt modelId="{83D70B46-F145-4DBD-8AB0-4F02FA497789}" type="pres">
      <dgm:prSet presAssocID="{2585C575-2D10-4CC0-AC79-79E58976A899}" presName="childText" presStyleLbl="conFgAcc1" presStyleIdx="0" presStyleCnt="1">
        <dgm:presLayoutVars>
          <dgm:bulletEnabled val="1"/>
        </dgm:presLayoutVars>
      </dgm:prSet>
      <dgm:spPr>
        <a:solidFill>
          <a:schemeClr val="accent4">
            <a:lumMod val="40000"/>
            <a:lumOff val="60000"/>
            <a:alpha val="90000"/>
          </a:schemeClr>
        </a:solidFill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endParaRPr lang="cs-CZ"/>
        </a:p>
      </dgm:t>
    </dgm:pt>
  </dgm:ptLst>
  <dgm:cxnLst>
    <dgm:cxn modelId="{03567D9C-64D5-44FA-BF15-CE7807212792}" srcId="{629212AD-3DC6-4990-88E4-0CBB7D564EE8}" destId="{2585C575-2D10-4CC0-AC79-79E58976A899}" srcOrd="0" destOrd="0" parTransId="{1866136E-0A7B-4E6F-877B-066DB0C4E7D4}" sibTransId="{C9008FC3-929A-4578-AD1E-702F27D748B0}"/>
    <dgm:cxn modelId="{32832569-BB4F-458F-A282-ADA090FD5598}" type="presOf" srcId="{2585C575-2D10-4CC0-AC79-79E58976A899}" destId="{6D869549-9382-4B2F-B529-2B6B96FC0D60}" srcOrd="1" destOrd="0" presId="urn:microsoft.com/office/officeart/2005/8/layout/list1"/>
    <dgm:cxn modelId="{C72593DC-9B05-429B-8B85-847233F1F1A2}" type="presOf" srcId="{2585C575-2D10-4CC0-AC79-79E58976A899}" destId="{826C517E-67C2-4BD3-83DB-A496EEF819F1}" srcOrd="0" destOrd="0" presId="urn:microsoft.com/office/officeart/2005/8/layout/list1"/>
    <dgm:cxn modelId="{BBBF1051-7591-441E-AEC7-ADE5CD6E3E8C}" type="presOf" srcId="{629212AD-3DC6-4990-88E4-0CBB7D564EE8}" destId="{9880E379-1F52-45AC-94BE-5D13DB898377}" srcOrd="0" destOrd="0" presId="urn:microsoft.com/office/officeart/2005/8/layout/list1"/>
    <dgm:cxn modelId="{141A52F9-C4E8-4E55-9026-39D34A9460C4}" type="presParOf" srcId="{9880E379-1F52-45AC-94BE-5D13DB898377}" destId="{945B6E68-5481-4DF8-B2E9-91CC94CCD968}" srcOrd="0" destOrd="0" presId="urn:microsoft.com/office/officeart/2005/8/layout/list1"/>
    <dgm:cxn modelId="{C28C3C96-1F74-4C42-8E00-6E9A814B8991}" type="presParOf" srcId="{945B6E68-5481-4DF8-B2E9-91CC94CCD968}" destId="{826C517E-67C2-4BD3-83DB-A496EEF819F1}" srcOrd="0" destOrd="0" presId="urn:microsoft.com/office/officeart/2005/8/layout/list1"/>
    <dgm:cxn modelId="{9F7248A3-7229-4265-ABDD-F74E7A8C0E94}" type="presParOf" srcId="{945B6E68-5481-4DF8-B2E9-91CC94CCD968}" destId="{6D869549-9382-4B2F-B529-2B6B96FC0D60}" srcOrd="1" destOrd="0" presId="urn:microsoft.com/office/officeart/2005/8/layout/list1"/>
    <dgm:cxn modelId="{737B4BFB-35B4-4DD1-BAC0-4D77E963499D}" type="presParOf" srcId="{9880E379-1F52-45AC-94BE-5D13DB898377}" destId="{3C31F9B0-7742-4B0D-B1D4-E7CC2662A352}" srcOrd="1" destOrd="0" presId="urn:microsoft.com/office/officeart/2005/8/layout/list1"/>
    <dgm:cxn modelId="{35FF4665-50D9-4B92-8940-411B1ADEB76A}" type="presParOf" srcId="{9880E379-1F52-45AC-94BE-5D13DB898377}" destId="{83D70B46-F145-4DBD-8AB0-4F02FA497789}" srcOrd="2" destOrd="0" presId="urn:microsoft.com/office/officeart/2005/8/layout/list1"/>
  </dgm:cxnLst>
  <dgm:bg>
    <a:solidFill>
      <a:srgbClr val="00B0F0"/>
    </a:solid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3D70B46-F145-4DBD-8AB0-4F02FA497789}">
      <dsp:nvSpPr>
        <dsp:cNvPr id="0" name=""/>
        <dsp:cNvSpPr/>
      </dsp:nvSpPr>
      <dsp:spPr>
        <a:xfrm>
          <a:off x="0" y="1115576"/>
          <a:ext cx="4392488" cy="1083600"/>
        </a:xfrm>
        <a:prstGeom prst="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869549-9382-4B2F-B529-2B6B96FC0D60}">
      <dsp:nvSpPr>
        <dsp:cNvPr id="0" name=""/>
        <dsp:cNvSpPr/>
      </dsp:nvSpPr>
      <dsp:spPr>
        <a:xfrm>
          <a:off x="217834" y="475539"/>
          <a:ext cx="3074741" cy="1269360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218" tIns="0" rIns="116218" bIns="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>
              <a:solidFill>
                <a:schemeClr val="tx1"/>
              </a:solidFill>
            </a:rPr>
            <a:t>Já mám rád.</a:t>
          </a:r>
          <a:endParaRPr lang="cs-CZ" sz="4300" kern="1200" dirty="0">
            <a:solidFill>
              <a:schemeClr val="tx1"/>
            </a:solidFill>
          </a:endParaRPr>
        </a:p>
      </dsp:txBody>
      <dsp:txXfrm>
        <a:off x="217834" y="475539"/>
        <a:ext cx="3074741" cy="12693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3D70B46-F145-4DBD-8AB0-4F02FA497789}">
      <dsp:nvSpPr>
        <dsp:cNvPr id="0" name=""/>
        <dsp:cNvSpPr/>
      </dsp:nvSpPr>
      <dsp:spPr>
        <a:xfrm>
          <a:off x="0" y="1199096"/>
          <a:ext cx="4392488" cy="680400"/>
        </a:xfrm>
        <a:prstGeom prst="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869549-9382-4B2F-B529-2B6B96FC0D60}">
      <dsp:nvSpPr>
        <dsp:cNvPr id="0" name=""/>
        <dsp:cNvSpPr/>
      </dsp:nvSpPr>
      <dsp:spPr>
        <a:xfrm>
          <a:off x="217834" y="797212"/>
          <a:ext cx="3074741" cy="797040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218" tIns="0" rIns="116218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solidFill>
                <a:schemeClr val="tx1"/>
              </a:solidFill>
            </a:rPr>
            <a:t>Já mám rád plavání.</a:t>
          </a:r>
          <a:endParaRPr lang="cs-CZ" sz="2700" kern="1200" dirty="0">
            <a:solidFill>
              <a:schemeClr val="tx1"/>
            </a:solidFill>
          </a:endParaRPr>
        </a:p>
      </dsp:txBody>
      <dsp:txXfrm>
        <a:off x="217834" y="797212"/>
        <a:ext cx="3074741" cy="797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BB407-CB69-456A-ACD2-4B9BA672072D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BA914-E415-40B9-865D-CF18D13693D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Hobby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VY_32_INOVACE_2B_20</a:t>
            </a:r>
            <a:br>
              <a:rPr lang="cs-CZ" dirty="0" smtClean="0"/>
            </a:br>
            <a:r>
              <a:rPr lang="cs-CZ" sz="3100" dirty="0" smtClean="0"/>
              <a:t>Číslo projektu: 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2</a:t>
            </a:r>
            <a:endParaRPr lang="cs-CZ" dirty="0"/>
          </a:p>
          <a:p>
            <a:r>
              <a:rPr lang="cs-CZ" dirty="0" smtClean="0"/>
              <a:t>Jazyk a jazyková komunikace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5192535"/>
              </p:ext>
            </p:extLst>
          </p:nvPr>
        </p:nvGraphicFramePr>
        <p:xfrm>
          <a:off x="518161" y="1052736"/>
          <a:ext cx="8280920" cy="528430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si prohlížejí fotografie,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na kterých jsou představeny lidské záliby. Po kliknutí myší na modré pole se objeví stručná replika v anglickém jazyce. Žáci odhadují význam jednotlivých vět s použitím „I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+ …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</a:t>
                      </a:r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na základě informací v přehledném diagramu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pozorují význam vazby „I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+ …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 (diagram se objeví po kliknutí myší na červené pole s otazníkem). Žáci studují anglické výrazy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skiing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cooking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swimming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playing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cards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playing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violin“,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playing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piano“,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singing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eating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drinking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Žáci podle příkladu vytvářejí podstatná jména ze sloves pomocí přípony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Žáci skrytým perem zapisují české ekvivalenty k anglickým výrazům do modrého obdélníku. Je jim k dispozici nápověda v podobě obrázku, který se objeví po kliknutí myší na modrý obdélník s anglickým slovíčkem. Žáci studují vznik záporu „I don´t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+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ing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Správná odpověď se objeví po kliknutí myší na červené pole s otazníkem. Žáci podle obrázků doplňují vhodné výrazy do záporných vět a překládají věty z anglického do českého jazyka a zapisují je skrytým perem.</a:t>
                      </a:r>
                      <a:endParaRPr lang="cs-CZ" sz="10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Ivana Jordánová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dysortografie, 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424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Anglický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15 – 17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ICT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36704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/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Hobby</a:t>
            </a:r>
            <a:endParaRPr lang="cs-CZ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62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</a:t>
            </a:r>
            <a:r>
              <a:rPr lang="cs-CZ" b="1" dirty="0" err="1" smtClean="0"/>
              <a:t>like</a:t>
            </a:r>
            <a:r>
              <a:rPr lang="cs-CZ" b="1" dirty="0" smtClean="0"/>
              <a:t> + … </a:t>
            </a:r>
            <a:r>
              <a:rPr lang="cs-CZ" b="1" dirty="0" err="1" smtClean="0"/>
              <a:t>ing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endParaRPr lang="cs-CZ" sz="2400" dirty="0" smtClean="0"/>
          </a:p>
        </p:txBody>
      </p:sp>
      <p:pic>
        <p:nvPicPr>
          <p:cNvPr id="1027" name="Picture 3" descr="C:\Temp\Dočasné soubory Internetu\Content.IE5\JU2LUQQP\MP900430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060848"/>
            <a:ext cx="2924944" cy="2924944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860032" y="2060848"/>
            <a:ext cx="3384376" cy="2808312"/>
          </a:xfrm>
          <a:prstGeom prst="wedgeEllipseCallout">
            <a:avLst>
              <a:gd name="adj1" fmla="val -116468"/>
              <a:gd name="adj2" fmla="val 937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I </a:t>
            </a:r>
            <a:r>
              <a:rPr lang="cs-CZ" sz="3600" dirty="0" err="1" smtClean="0">
                <a:solidFill>
                  <a:schemeClr val="tx1"/>
                </a:solidFill>
              </a:rPr>
              <a:t>like</a:t>
            </a:r>
            <a:r>
              <a:rPr lang="cs-CZ" sz="3600" dirty="0" smtClean="0">
                <a:solidFill>
                  <a:schemeClr val="tx1"/>
                </a:solidFill>
              </a:rPr>
              <a:t> </a:t>
            </a:r>
            <a:r>
              <a:rPr lang="cs-CZ" sz="3600" dirty="0" err="1" smtClean="0">
                <a:solidFill>
                  <a:schemeClr val="tx1"/>
                </a:solidFill>
              </a:rPr>
              <a:t>swimming</a:t>
            </a:r>
            <a:r>
              <a:rPr lang="cs-CZ" sz="3600" dirty="0" smtClean="0">
                <a:solidFill>
                  <a:schemeClr val="tx1"/>
                </a:solidFill>
              </a:rPr>
              <a:t>!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Veselý obličej 8"/>
          <p:cNvSpPr/>
          <p:nvPr/>
        </p:nvSpPr>
        <p:spPr>
          <a:xfrm>
            <a:off x="683568" y="5229200"/>
            <a:ext cx="792088" cy="792088"/>
          </a:xfrm>
          <a:prstGeom prst="smileyFace">
            <a:avLst>
              <a:gd name="adj" fmla="val 465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1763688" y="5373216"/>
            <a:ext cx="2232248" cy="620688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K L I K !</a:t>
            </a:r>
            <a:endParaRPr lang="cs-CZ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62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</a:t>
            </a:r>
            <a:r>
              <a:rPr lang="cs-CZ" b="1" dirty="0" err="1" smtClean="0"/>
              <a:t>like</a:t>
            </a:r>
            <a:r>
              <a:rPr lang="cs-CZ" b="1" dirty="0" smtClean="0"/>
              <a:t> + … </a:t>
            </a:r>
            <a:r>
              <a:rPr lang="cs-CZ" b="1" dirty="0" err="1" smtClean="0"/>
              <a:t>ing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endParaRPr lang="cs-CZ" sz="2400" dirty="0" smtClean="0"/>
          </a:p>
        </p:txBody>
      </p:sp>
      <p:sp>
        <p:nvSpPr>
          <p:cNvPr id="9" name="Veselý obličej 8"/>
          <p:cNvSpPr/>
          <p:nvPr/>
        </p:nvSpPr>
        <p:spPr>
          <a:xfrm>
            <a:off x="683568" y="5229200"/>
            <a:ext cx="792088" cy="792088"/>
          </a:xfrm>
          <a:prstGeom prst="smileyFace">
            <a:avLst>
              <a:gd name="adj" fmla="val 465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1763688" y="5373216"/>
            <a:ext cx="2232248" cy="620688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K L I K !</a:t>
            </a:r>
            <a:endParaRPr lang="cs-CZ" sz="1600" b="1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Temp\Dočasné soubory Internetu\Content.IE5\JU2LUQQP\MP9004421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4247964" cy="2831976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860032" y="2060848"/>
            <a:ext cx="3384376" cy="2808312"/>
          </a:xfrm>
          <a:prstGeom prst="wedgeEllipseCallout">
            <a:avLst>
              <a:gd name="adj1" fmla="val -88355"/>
              <a:gd name="adj2" fmla="val -162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I </a:t>
            </a:r>
            <a:r>
              <a:rPr lang="cs-CZ" sz="3600" dirty="0" err="1" smtClean="0">
                <a:solidFill>
                  <a:schemeClr val="tx1"/>
                </a:solidFill>
              </a:rPr>
              <a:t>like</a:t>
            </a:r>
            <a:r>
              <a:rPr lang="cs-CZ" sz="3600" dirty="0" smtClean="0">
                <a:solidFill>
                  <a:schemeClr val="tx1"/>
                </a:solidFill>
              </a:rPr>
              <a:t> </a:t>
            </a:r>
            <a:r>
              <a:rPr lang="cs-CZ" sz="3600" dirty="0" err="1" smtClean="0">
                <a:solidFill>
                  <a:schemeClr val="tx1"/>
                </a:solidFill>
              </a:rPr>
              <a:t>cooking</a:t>
            </a:r>
            <a:r>
              <a:rPr lang="cs-CZ" sz="3600" dirty="0" smtClean="0">
                <a:solidFill>
                  <a:schemeClr val="tx1"/>
                </a:solidFill>
              </a:rPr>
              <a:t>!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62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</a:t>
            </a:r>
            <a:r>
              <a:rPr lang="cs-CZ" b="1" dirty="0" err="1" smtClean="0"/>
              <a:t>like</a:t>
            </a:r>
            <a:r>
              <a:rPr lang="cs-CZ" b="1" dirty="0" smtClean="0"/>
              <a:t> + … </a:t>
            </a:r>
            <a:r>
              <a:rPr lang="cs-CZ" b="1" dirty="0" err="1" smtClean="0"/>
              <a:t>ing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endParaRPr lang="cs-CZ" sz="2400" dirty="0" smtClean="0"/>
          </a:p>
        </p:txBody>
      </p:sp>
      <p:sp>
        <p:nvSpPr>
          <p:cNvPr id="9" name="Veselý obličej 8"/>
          <p:cNvSpPr/>
          <p:nvPr/>
        </p:nvSpPr>
        <p:spPr>
          <a:xfrm>
            <a:off x="683568" y="5229200"/>
            <a:ext cx="792088" cy="792088"/>
          </a:xfrm>
          <a:prstGeom prst="smileyFace">
            <a:avLst>
              <a:gd name="adj" fmla="val 465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1763688" y="5373216"/>
            <a:ext cx="2232248" cy="620688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K L I K !</a:t>
            </a:r>
            <a:endParaRPr lang="cs-CZ" sz="16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Temp\Dočasné soubory Internetu\Content.IE5\44BTR92M\MP9004090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3024336" cy="3024336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788024" y="1916832"/>
            <a:ext cx="3384376" cy="2808312"/>
          </a:xfrm>
          <a:prstGeom prst="wedgeEllipseCallout">
            <a:avLst>
              <a:gd name="adj1" fmla="val -109897"/>
              <a:gd name="adj2" fmla="val -294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I </a:t>
            </a:r>
            <a:r>
              <a:rPr lang="cs-CZ" sz="3600" dirty="0" err="1" smtClean="0">
                <a:solidFill>
                  <a:schemeClr val="tx1"/>
                </a:solidFill>
              </a:rPr>
              <a:t>like</a:t>
            </a:r>
            <a:r>
              <a:rPr lang="cs-CZ" sz="3600" dirty="0" smtClean="0">
                <a:solidFill>
                  <a:schemeClr val="tx1"/>
                </a:solidFill>
              </a:rPr>
              <a:t> </a:t>
            </a:r>
            <a:r>
              <a:rPr lang="cs-CZ" sz="3600" dirty="0" err="1" smtClean="0">
                <a:solidFill>
                  <a:schemeClr val="tx1"/>
                </a:solidFill>
              </a:rPr>
              <a:t>listening</a:t>
            </a:r>
            <a:r>
              <a:rPr lang="cs-CZ" sz="3600" dirty="0" smtClean="0">
                <a:solidFill>
                  <a:schemeClr val="tx1"/>
                </a:solidFill>
              </a:rPr>
              <a:t> to music!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5400" b="1" dirty="0" smtClean="0"/>
              <a:t>Do </a:t>
            </a:r>
            <a:r>
              <a:rPr lang="cs-CZ" sz="5400" b="1" dirty="0" err="1" smtClean="0"/>
              <a:t>you</a:t>
            </a:r>
            <a:r>
              <a:rPr lang="cs-CZ" sz="5400" b="1" dirty="0" smtClean="0"/>
              <a:t> </a:t>
            </a:r>
            <a:r>
              <a:rPr lang="cs-CZ" sz="5400" b="1" dirty="0" err="1" smtClean="0"/>
              <a:t>remember</a:t>
            </a:r>
            <a:r>
              <a:rPr lang="cs-CZ" sz="5400" b="1" dirty="0" smtClean="0"/>
              <a:t>?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5040560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endParaRPr lang="cs-CZ" sz="2400" dirty="0" smtClean="0"/>
          </a:p>
        </p:txBody>
      </p:sp>
      <p:pic>
        <p:nvPicPr>
          <p:cNvPr id="6" name="Picture 3" descr="C:\Temp\Dočasné soubory Internetu\Content.IE5\JU2LUQQP\MP900430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060848"/>
            <a:ext cx="1872208" cy="1872208"/>
          </a:xfrm>
          <a:prstGeom prst="rect">
            <a:avLst/>
          </a:prstGeom>
          <a:noFill/>
        </p:spPr>
      </p:pic>
      <p:sp>
        <p:nvSpPr>
          <p:cNvPr id="9" name="Oválný popisek 8"/>
          <p:cNvSpPr/>
          <p:nvPr/>
        </p:nvSpPr>
        <p:spPr>
          <a:xfrm>
            <a:off x="3275856" y="2132856"/>
            <a:ext cx="1872208" cy="1512168"/>
          </a:xfrm>
          <a:prstGeom prst="wedgeEllipseCallout">
            <a:avLst>
              <a:gd name="adj1" fmla="val -116468"/>
              <a:gd name="adj2" fmla="val 937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0" name="Picture 3" descr="C:\Temp\Dočasné soubory Internetu\Content.IE5\JU2LUQQP\MP90044219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437112"/>
            <a:ext cx="3096344" cy="2064229"/>
          </a:xfrm>
          <a:prstGeom prst="rect">
            <a:avLst/>
          </a:prstGeom>
          <a:noFill/>
        </p:spPr>
      </p:pic>
      <p:sp>
        <p:nvSpPr>
          <p:cNvPr id="11" name="Oválný popisek 10"/>
          <p:cNvSpPr/>
          <p:nvPr/>
        </p:nvSpPr>
        <p:spPr>
          <a:xfrm>
            <a:off x="4139952" y="4437112"/>
            <a:ext cx="1872208" cy="1512168"/>
          </a:xfrm>
          <a:prstGeom prst="wedgeEllipseCallout">
            <a:avLst>
              <a:gd name="adj1" fmla="val -116468"/>
              <a:gd name="adj2" fmla="val 937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2" name="Picture 2" descr="C:\Temp\Dočasné soubory Internetu\Content.IE5\44BTR92M\MP90040906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149080"/>
            <a:ext cx="2448272" cy="2448272"/>
          </a:xfrm>
          <a:prstGeom prst="rect">
            <a:avLst/>
          </a:prstGeom>
          <a:noFill/>
        </p:spPr>
      </p:pic>
      <p:sp>
        <p:nvSpPr>
          <p:cNvPr id="13" name="Šipka doleva 12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4" name="Oválný popisek 13"/>
          <p:cNvSpPr/>
          <p:nvPr/>
        </p:nvSpPr>
        <p:spPr>
          <a:xfrm>
            <a:off x="6372200" y="1916832"/>
            <a:ext cx="1872208" cy="1512168"/>
          </a:xfrm>
          <a:prstGeom prst="wedgeEllipseCallout">
            <a:avLst>
              <a:gd name="adj1" fmla="val 27948"/>
              <a:gd name="adj2" fmla="val 152344"/>
            </a:avLst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7200" b="1" dirty="0" smtClean="0"/>
              <a:t>I </a:t>
            </a:r>
            <a:r>
              <a:rPr lang="cs-CZ" sz="7200" b="1" dirty="0" err="1" smtClean="0"/>
              <a:t>like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6600" dirty="0" smtClean="0"/>
              <a:t>I </a:t>
            </a:r>
            <a:r>
              <a:rPr lang="cs-CZ" sz="6600" dirty="0" err="1" smtClean="0"/>
              <a:t>like</a:t>
            </a:r>
            <a:r>
              <a:rPr lang="cs-CZ" sz="6600" dirty="0" smtClean="0"/>
              <a:t>. 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3203848" y="3140968"/>
          <a:ext cx="4392488" cy="2680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lačítko akce: Nápověda 7">
            <a:hlinkClick r:id="" action="ppaction://noaction" highlightClick="1"/>
          </p:cNvPr>
          <p:cNvSpPr/>
          <p:nvPr/>
        </p:nvSpPr>
        <p:spPr>
          <a:xfrm>
            <a:off x="7956376" y="5373216"/>
            <a:ext cx="754384" cy="826392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7200" b="1" dirty="0" smtClean="0"/>
              <a:t>I </a:t>
            </a:r>
            <a:r>
              <a:rPr lang="cs-CZ" sz="7200" b="1" dirty="0" err="1" smtClean="0"/>
              <a:t>like</a:t>
            </a:r>
            <a:r>
              <a:rPr lang="cs-CZ" sz="7200" b="1" dirty="0" smtClean="0"/>
              <a:t> + …</a:t>
            </a:r>
            <a:r>
              <a:rPr lang="cs-CZ" sz="7200" b="1" dirty="0" err="1" smtClean="0"/>
              <a:t>ing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5400" dirty="0" smtClean="0"/>
              <a:t>I </a:t>
            </a:r>
            <a:r>
              <a:rPr lang="cs-CZ" sz="5400" dirty="0" err="1" smtClean="0"/>
              <a:t>like</a:t>
            </a:r>
            <a:r>
              <a:rPr lang="cs-CZ" sz="5400" dirty="0" smtClean="0"/>
              <a:t> </a:t>
            </a:r>
            <a:r>
              <a:rPr lang="cs-CZ" sz="5400" dirty="0" err="1" smtClean="0"/>
              <a:t>swimming</a:t>
            </a:r>
            <a:r>
              <a:rPr lang="cs-CZ" sz="5400" dirty="0" smtClean="0"/>
              <a:t>. 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3203848" y="3140968"/>
          <a:ext cx="4392488" cy="2680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lačítko akce: Nápověda 7">
            <a:hlinkClick r:id="" action="ppaction://noaction" highlightClick="1"/>
          </p:cNvPr>
          <p:cNvSpPr/>
          <p:nvPr/>
        </p:nvSpPr>
        <p:spPr>
          <a:xfrm>
            <a:off x="7956376" y="5373216"/>
            <a:ext cx="754384" cy="826392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Sloveso + </a:t>
            </a:r>
            <a:r>
              <a:rPr lang="cs-CZ" b="1" dirty="0" err="1" smtClean="0"/>
              <a:t>ing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Write</a:t>
            </a:r>
            <a:r>
              <a:rPr lang="cs-CZ" sz="2400" dirty="0" smtClean="0"/>
              <a:t>!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11" name="Je rovno 10"/>
          <p:cNvSpPr/>
          <p:nvPr/>
        </p:nvSpPr>
        <p:spPr>
          <a:xfrm>
            <a:off x="5436096" y="1988840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11560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eat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491880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228184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eating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Plus 14"/>
          <p:cNvSpPr/>
          <p:nvPr/>
        </p:nvSpPr>
        <p:spPr>
          <a:xfrm>
            <a:off x="2555776" y="4653136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5508104" y="4725144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347864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11560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drink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11560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sing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3347864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Je rovno 21"/>
          <p:cNvSpPr/>
          <p:nvPr/>
        </p:nvSpPr>
        <p:spPr>
          <a:xfrm>
            <a:off x="5436096" y="3356992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lus 22"/>
          <p:cNvSpPr/>
          <p:nvPr/>
        </p:nvSpPr>
        <p:spPr>
          <a:xfrm>
            <a:off x="2483768" y="1988840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lus 23"/>
          <p:cNvSpPr/>
          <p:nvPr/>
        </p:nvSpPr>
        <p:spPr>
          <a:xfrm>
            <a:off x="2483768" y="3212976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6156176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drinking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6156176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singing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Tlačítko akce: Nápověda 26">
            <a:hlinkClick r:id="" action="ppaction://noaction" highlightClick="1"/>
          </p:cNvPr>
          <p:cNvSpPr/>
          <p:nvPr/>
        </p:nvSpPr>
        <p:spPr>
          <a:xfrm>
            <a:off x="7740352" y="332656"/>
            <a:ext cx="898400" cy="1008112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4" grpId="0" animBg="1"/>
      <p:bldP spid="2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Sloveso + </a:t>
            </a:r>
            <a:r>
              <a:rPr lang="cs-CZ" b="1" dirty="0" err="1" smtClean="0"/>
              <a:t>ing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Write</a:t>
            </a:r>
            <a:r>
              <a:rPr lang="cs-CZ" sz="2400" dirty="0" smtClean="0"/>
              <a:t>!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1" name="Je rovno 10"/>
          <p:cNvSpPr/>
          <p:nvPr/>
        </p:nvSpPr>
        <p:spPr>
          <a:xfrm>
            <a:off x="5436096" y="1988840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11560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play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491880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228184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lus 14"/>
          <p:cNvSpPr/>
          <p:nvPr/>
        </p:nvSpPr>
        <p:spPr>
          <a:xfrm>
            <a:off x="2555776" y="4653136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5508104" y="4725144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347864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11560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swim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11560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cook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3347864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Je rovno 21"/>
          <p:cNvSpPr/>
          <p:nvPr/>
        </p:nvSpPr>
        <p:spPr>
          <a:xfrm>
            <a:off x="5436096" y="3356992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lus 22"/>
          <p:cNvSpPr/>
          <p:nvPr/>
        </p:nvSpPr>
        <p:spPr>
          <a:xfrm>
            <a:off x="2483768" y="1988840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lus 23"/>
          <p:cNvSpPr/>
          <p:nvPr/>
        </p:nvSpPr>
        <p:spPr>
          <a:xfrm>
            <a:off x="2483768" y="3212976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6156176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6156176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Sloveso + </a:t>
            </a:r>
            <a:r>
              <a:rPr lang="cs-CZ" b="1" dirty="0" err="1" smtClean="0"/>
              <a:t>ing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Write</a:t>
            </a:r>
            <a:r>
              <a:rPr lang="cs-CZ" sz="2400" dirty="0" smtClean="0"/>
              <a:t>!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1" name="Je rovno 10"/>
          <p:cNvSpPr/>
          <p:nvPr/>
        </p:nvSpPr>
        <p:spPr>
          <a:xfrm>
            <a:off x="5436096" y="1988840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11560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run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491880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228184" y="4797152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lus 14"/>
          <p:cNvSpPr/>
          <p:nvPr/>
        </p:nvSpPr>
        <p:spPr>
          <a:xfrm>
            <a:off x="2555776" y="4653136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5508104" y="4725144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347864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11560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skate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11560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ski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3347864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</a:rPr>
              <a:t>ing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Je rovno 21"/>
          <p:cNvSpPr/>
          <p:nvPr/>
        </p:nvSpPr>
        <p:spPr>
          <a:xfrm>
            <a:off x="5436096" y="3356992"/>
            <a:ext cx="576064" cy="770384"/>
          </a:xfrm>
          <a:prstGeom prst="mathEqua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lus 22"/>
          <p:cNvSpPr/>
          <p:nvPr/>
        </p:nvSpPr>
        <p:spPr>
          <a:xfrm>
            <a:off x="2483768" y="1988840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lus 23"/>
          <p:cNvSpPr/>
          <p:nvPr/>
        </p:nvSpPr>
        <p:spPr>
          <a:xfrm>
            <a:off x="2483768" y="3212976"/>
            <a:ext cx="914400" cy="914400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6156176" y="3429000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6156176" y="2132856"/>
            <a:ext cx="1944216" cy="626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Hobbies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800" dirty="0" smtClean="0"/>
              <a:t>Přelož z angličtiny do češtiny!</a:t>
            </a:r>
          </a:p>
          <a:p>
            <a:r>
              <a:rPr lang="cs-CZ" sz="1800" dirty="0" smtClean="0"/>
              <a:t>(Nápověda se objeví po kliknutí myší na obdélník se anglickým výrazem.) 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0" name="Zaoblený obdélník 9"/>
          <p:cNvSpPr/>
          <p:nvPr/>
        </p:nvSpPr>
        <p:spPr>
          <a:xfrm>
            <a:off x="971600" y="443711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skiing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971600" y="515719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635896" y="515719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300192" y="515719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300192" y="443711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playing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</a:t>
            </a:r>
            <a:r>
              <a:rPr lang="cs-CZ" sz="2000" dirty="0" smtClean="0">
                <a:solidFill>
                  <a:schemeClr val="tx1"/>
                </a:solidFill>
              </a:rPr>
              <a:t> piano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3635896" y="443711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playing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cards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Temp\Dočasné soubory Internetu\Content.IE5\AHIPWXPW\MC90002001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20888"/>
            <a:ext cx="1960943" cy="2022525"/>
          </a:xfrm>
          <a:prstGeom prst="rect">
            <a:avLst/>
          </a:prstGeom>
          <a:noFill/>
        </p:spPr>
      </p:pic>
      <p:pic>
        <p:nvPicPr>
          <p:cNvPr id="5122" name="Picture 2" descr="C:\Temp\Dočasné soubory Internetu\Content.IE5\AHIPWXPW\MP90022775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492896"/>
            <a:ext cx="1123189" cy="1684784"/>
          </a:xfrm>
          <a:prstGeom prst="rect">
            <a:avLst/>
          </a:prstGeom>
          <a:noFill/>
        </p:spPr>
      </p:pic>
      <p:pic>
        <p:nvPicPr>
          <p:cNvPr id="5123" name="Picture 3" descr="C:\Temp\Dočasné soubory Internetu\Content.IE5\JU2LUQQP\MP90044219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564904"/>
            <a:ext cx="2304256" cy="1531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Hobbies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800" dirty="0" smtClean="0"/>
              <a:t>Přelož z angličtiny do češtiny!</a:t>
            </a:r>
          </a:p>
          <a:p>
            <a:r>
              <a:rPr lang="cs-CZ" sz="1800" dirty="0" smtClean="0"/>
              <a:t>(Nápověda se objeví po kliknutí myší na obdélník se anglickým výrazem.) 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0" name="Zaoblený obdélník 9"/>
          <p:cNvSpPr/>
          <p:nvPr/>
        </p:nvSpPr>
        <p:spPr>
          <a:xfrm>
            <a:off x="971600" y="443711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cooking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971600" y="515719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635896" y="515719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300192" y="515719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300192" y="443711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solidFill>
                  <a:schemeClr val="tx1"/>
                </a:solidFill>
              </a:rPr>
              <a:t>playing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</a:t>
            </a:r>
            <a:r>
              <a:rPr lang="cs-CZ" sz="2000" dirty="0" smtClean="0">
                <a:solidFill>
                  <a:schemeClr val="tx1"/>
                </a:solidFill>
              </a:rPr>
              <a:t> violin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3635896" y="4437112"/>
            <a:ext cx="1850504" cy="62636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playing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tennis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Temp\Dočasné soubory Internetu\Content.IE5\AHIPWXPW\MP900442192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36912"/>
            <a:ext cx="2195736" cy="1463824"/>
          </a:xfrm>
          <a:prstGeom prst="rect">
            <a:avLst/>
          </a:prstGeom>
          <a:noFill/>
        </p:spPr>
      </p:pic>
      <p:pic>
        <p:nvPicPr>
          <p:cNvPr id="6147" name="Picture 3" descr="C:\Temp\Dočasné soubory Internetu\Content.IE5\JU2LUQQP\MP90043058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636912"/>
            <a:ext cx="2168712" cy="1440160"/>
          </a:xfrm>
          <a:prstGeom prst="rect">
            <a:avLst/>
          </a:prstGeom>
          <a:noFill/>
        </p:spPr>
      </p:pic>
      <p:pic>
        <p:nvPicPr>
          <p:cNvPr id="6148" name="Picture 4" descr="C:\Temp\Dočasné soubory Internetu\Content.IE5\DHQMYV7H\MM91000113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32656"/>
            <a:ext cx="864096" cy="1044953"/>
          </a:xfrm>
          <a:prstGeom prst="rect">
            <a:avLst/>
          </a:prstGeom>
          <a:noFill/>
        </p:spPr>
      </p:pic>
      <p:pic>
        <p:nvPicPr>
          <p:cNvPr id="6149" name="Picture 5" descr="C:\Temp\Dočasné soubory Internetu\Content.IE5\44BTR92M\MP90042287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2636912"/>
            <a:ext cx="2222353" cy="149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don´t </a:t>
            </a:r>
            <a:r>
              <a:rPr lang="cs-CZ" b="1" dirty="0" err="1" smtClean="0"/>
              <a:t>like</a:t>
            </a:r>
            <a:r>
              <a:rPr lang="cs-CZ" b="1" dirty="0" smtClean="0"/>
              <a:t> + … </a:t>
            </a:r>
            <a:r>
              <a:rPr lang="cs-CZ" b="1" dirty="0" err="1" smtClean="0"/>
              <a:t>ing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dirty="0" err="1" smtClean="0"/>
              <a:t>like</a:t>
            </a:r>
            <a:r>
              <a:rPr lang="cs-CZ" sz="4000" dirty="0" smtClean="0"/>
              <a:t>	= 	mít rád</a:t>
            </a:r>
          </a:p>
          <a:p>
            <a:r>
              <a:rPr lang="cs-CZ" sz="4000" dirty="0" smtClean="0"/>
              <a:t>don´t	=	ne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4000" dirty="0" smtClean="0"/>
              <a:t>don´t + </a:t>
            </a:r>
            <a:r>
              <a:rPr lang="cs-CZ" sz="4000" dirty="0" err="1" smtClean="0"/>
              <a:t>like</a:t>
            </a:r>
            <a:r>
              <a:rPr lang="cs-CZ" sz="4000" dirty="0" smtClean="0"/>
              <a:t>	= 	____________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9" name="Tlačítko akce: Nápověda 8">
            <a:hlinkClick r:id="" action="ppaction://noaction" highlightClick="1"/>
          </p:cNvPr>
          <p:cNvSpPr/>
          <p:nvPr/>
        </p:nvSpPr>
        <p:spPr>
          <a:xfrm>
            <a:off x="7884368" y="5301208"/>
            <a:ext cx="826392" cy="826392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283968" y="4005064"/>
            <a:ext cx="2664296" cy="9144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don´t </a:t>
            </a:r>
            <a:r>
              <a:rPr lang="cs-CZ" sz="4000" dirty="0" err="1" smtClean="0">
                <a:solidFill>
                  <a:schemeClr val="tx1"/>
                </a:solidFill>
              </a:rPr>
              <a:t>like</a:t>
            </a:r>
            <a:endParaRPr lang="cs-CZ" sz="4000" dirty="0" smtClean="0">
              <a:solidFill>
                <a:schemeClr val="tx1"/>
              </a:solidFill>
            </a:endParaRPr>
          </a:p>
        </p:txBody>
      </p:sp>
      <p:sp>
        <p:nvSpPr>
          <p:cNvPr id="13" name="Šipka doleva 12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62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don´t </a:t>
            </a:r>
            <a:r>
              <a:rPr lang="cs-CZ" b="1" dirty="0" err="1" smtClean="0"/>
              <a:t>like</a:t>
            </a:r>
            <a:r>
              <a:rPr lang="cs-CZ" b="1" dirty="0" smtClean="0"/>
              <a:t> + … </a:t>
            </a:r>
            <a:r>
              <a:rPr lang="cs-CZ" b="1" dirty="0" err="1" smtClean="0"/>
              <a:t>ing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36503"/>
          </a:xfr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3600" dirty="0" smtClean="0"/>
              <a:t>I don´t </a:t>
            </a:r>
            <a:r>
              <a:rPr lang="cs-CZ" sz="3600" dirty="0" err="1" smtClean="0"/>
              <a:t>like</a:t>
            </a:r>
            <a:r>
              <a:rPr lang="cs-CZ" sz="3600" dirty="0" smtClean="0"/>
              <a:t> _________________.</a:t>
            </a:r>
          </a:p>
          <a:p>
            <a:endParaRPr lang="cs-CZ" sz="3600" dirty="0" smtClean="0"/>
          </a:p>
          <a:p>
            <a:r>
              <a:rPr lang="cs-CZ" sz="3600" dirty="0" err="1" smtClean="0"/>
              <a:t>You</a:t>
            </a:r>
            <a:r>
              <a:rPr lang="cs-CZ" sz="3600" dirty="0" smtClean="0"/>
              <a:t> don´t </a:t>
            </a:r>
            <a:r>
              <a:rPr lang="cs-CZ" sz="3600" dirty="0" err="1" smtClean="0"/>
              <a:t>like</a:t>
            </a:r>
            <a:r>
              <a:rPr lang="cs-CZ" sz="3600" dirty="0" smtClean="0"/>
              <a:t> _______________.</a:t>
            </a:r>
          </a:p>
          <a:p>
            <a:endParaRPr lang="cs-CZ" sz="3600" dirty="0" smtClean="0"/>
          </a:p>
          <a:p>
            <a:r>
              <a:rPr lang="cs-CZ" sz="3600" dirty="0" smtClean="0"/>
              <a:t>I don´t </a:t>
            </a:r>
            <a:r>
              <a:rPr lang="cs-CZ" sz="3600" dirty="0" err="1" smtClean="0"/>
              <a:t>like</a:t>
            </a:r>
            <a:r>
              <a:rPr lang="cs-CZ" sz="3600" dirty="0" smtClean="0"/>
              <a:t> _______________.</a:t>
            </a:r>
          </a:p>
          <a:p>
            <a:endParaRPr lang="cs-CZ" sz="3600" dirty="0" smtClean="0"/>
          </a:p>
          <a:p>
            <a:r>
              <a:rPr lang="cs-CZ" sz="3600" dirty="0" smtClean="0"/>
              <a:t>I don´t ____________________.</a:t>
            </a:r>
          </a:p>
          <a:p>
            <a:endParaRPr lang="cs-CZ" sz="36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4427984" y="6381328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7170" name="Picture 2" descr="C:\Program Files (x86)\Microsoft Office\MEDIA\CAGCAT10\j0285698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1916832"/>
            <a:ext cx="1008112" cy="1077228"/>
          </a:xfrm>
          <a:prstGeom prst="rect">
            <a:avLst/>
          </a:prstGeom>
          <a:noFill/>
        </p:spPr>
      </p:pic>
      <p:pic>
        <p:nvPicPr>
          <p:cNvPr id="7171" name="Picture 3" descr="C:\Temp\Dočasné soubory Internetu\Content.IE5\JU2LUQQP\MC9003328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996952"/>
            <a:ext cx="989836" cy="1059927"/>
          </a:xfrm>
          <a:prstGeom prst="rect">
            <a:avLst/>
          </a:prstGeom>
          <a:noFill/>
        </p:spPr>
      </p:pic>
      <p:pic>
        <p:nvPicPr>
          <p:cNvPr id="7172" name="Picture 4" descr="C:\Temp\Dočasné soubory Internetu\Content.IE5\AHIPWXPW\MC90005341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3889" y="4221088"/>
            <a:ext cx="968814" cy="971777"/>
          </a:xfrm>
          <a:prstGeom prst="rect">
            <a:avLst/>
          </a:prstGeom>
          <a:noFill/>
        </p:spPr>
      </p:pic>
      <p:pic>
        <p:nvPicPr>
          <p:cNvPr id="7173" name="Picture 5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5445224"/>
            <a:ext cx="897941" cy="916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62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Translation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skiing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playing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piano.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I don´t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playing</a:t>
            </a:r>
            <a:r>
              <a:rPr lang="cs-CZ" sz="2400" dirty="0" smtClean="0"/>
              <a:t> </a:t>
            </a:r>
            <a:r>
              <a:rPr lang="cs-CZ" sz="2400" dirty="0" err="1" smtClean="0"/>
              <a:t>football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I don´t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singing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I don´t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cooking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36712"/>
            <a:ext cx="856895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Zdroj obrázků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/klipart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611560" y="306896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587</Words>
  <Application>Microsoft Office PowerPoint</Application>
  <PresentationFormat>Předvádění na obrazovce (4:3)</PresentationFormat>
  <Paragraphs>151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Hobby VY_32_INOVACE_2B_20 Číslo projektu: CZ.1.07/1.4.00/21.1101</vt:lpstr>
      <vt:lpstr>Snímek 2</vt:lpstr>
      <vt:lpstr>Hobby</vt:lpstr>
      <vt:lpstr>I like + … ing</vt:lpstr>
      <vt:lpstr>I like + … ing</vt:lpstr>
      <vt:lpstr>I like + … ing</vt:lpstr>
      <vt:lpstr>Do you remember?</vt:lpstr>
      <vt:lpstr>I like</vt:lpstr>
      <vt:lpstr>I like + …ing</vt:lpstr>
      <vt:lpstr>Sloveso + ing</vt:lpstr>
      <vt:lpstr>Sloveso + ing</vt:lpstr>
      <vt:lpstr>Sloveso + ing</vt:lpstr>
      <vt:lpstr>Hobbies</vt:lpstr>
      <vt:lpstr>Hobbies</vt:lpstr>
      <vt:lpstr>I don´t like + … ing</vt:lpstr>
      <vt:lpstr>I don´t like + … ing</vt:lpstr>
      <vt:lpstr>Translation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Hobby VY_32_INOVACE_2B_20 Číslo projektu: CZ.1.07/1.4.00/21.1101</dc:title>
  <dc:creator>Iva</dc:creator>
  <cp:lastModifiedBy>Iva</cp:lastModifiedBy>
  <cp:revision>1</cp:revision>
  <dcterms:created xsi:type="dcterms:W3CDTF">2011-09-17T16:29:31Z</dcterms:created>
  <dcterms:modified xsi:type="dcterms:W3CDTF">2011-09-17T16:30:27Z</dcterms:modified>
</cp:coreProperties>
</file>