
<file path=[Content_Types].xml><?xml version="1.0" encoding="utf-8"?>
<Types xmlns="http://schemas.openxmlformats.org/package/2006/content-types">
  <Default Extension="png" ContentType="image/pn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</p:sldMasterIdLst>
  <p:notesMasterIdLst>
    <p:notesMasterId r:id="rId13"/>
  </p:notesMasterIdLst>
  <p:sldIdLst>
    <p:sldId id="280" r:id="rId4"/>
    <p:sldId id="278" r:id="rId5"/>
    <p:sldId id="271" r:id="rId6"/>
    <p:sldId id="272" r:id="rId7"/>
    <p:sldId id="274" r:id="rId8"/>
    <p:sldId id="275" r:id="rId9"/>
    <p:sldId id="276" r:id="rId10"/>
    <p:sldId id="273" r:id="rId11"/>
    <p:sldId id="260" r:id="rId12"/>
  </p:sldIdLst>
  <p:sldSz cx="9144000" cy="6858000" type="screen4x3"/>
  <p:notesSz cx="6858000" cy="9144000"/>
  <p:custShowLst>
    <p:custShow name="Vlastní prezentace _ ukázka" id="0">
      <p:sldLst>
        <p:sld r:id="rId12"/>
      </p:sldLst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1D4A687-3886-421A-9E0C-DF61D8E443E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424891B-6729-412C-9586-292DEBD5448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2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1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53D9D-4CB7-474A-8784-E61282B0674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9B51A-C71B-4054-9841-6802A6149D0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C5E24-9F0F-4DE5-978A-1CBF6887C6D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2FE7-5429-42B0-9761-518D90161885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F1B7E-3411-48D1-B769-62187511EF2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6C48-B1D1-4BB6-A3DE-EEC3675448EE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ACF68-01BB-4579-84F3-FBE4D30E9F4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5C8F-8168-4B76-B08B-456005E8E4C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6764D-B72B-468A-B04B-F520914090DF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EC90-0003-48A4-A32E-2C751180C4D3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DD9E-518A-4E71-AA82-213242F3575C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B1E5-6377-4B84-ACEA-84DF1B0BAB4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5913"/>
          </a:xfrm>
        </p:spPr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Hry dětí v zimě - sněhulák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VY_32_INOVACE_3A_01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Sada </a:t>
            </a:r>
            <a:r>
              <a:rPr lang="cs-CZ" dirty="0" smtClean="0"/>
              <a:t>3A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Člověk a jeho svět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39750" y="1052513"/>
          <a:ext cx="8280920" cy="487433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učivo: Hry dětí v zimě – stavění sněhuláka. Úvodní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pracovní list je určen k názorné ukázce hotového sněhuláka a k naučení básničky. Na dalších listech část básničky napovídá žákům postup při stavění sněhuláka – žáci přesouvají  jednotlivé prvky sněhuláka, mohou podle listů malovat nebo modelovat. Poslední pracovní list je listem opakovacím.</a:t>
                      </a:r>
                    </a:p>
                    <a:p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Prosinec 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jeho svět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jeho svět</a:t>
                      </a: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stupeň,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01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18" descr="C:\Documents and Settings\fixa\Local Settings\Temporary Internet Files\Content.IE5\UMDIJ50G\MC9003401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-9772025">
            <a:off x="7126288" y="1708150"/>
            <a:ext cx="1312862" cy="284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Vývojový diagram: spojnice 1"/>
          <p:cNvSpPr/>
          <p:nvPr/>
        </p:nvSpPr>
        <p:spPr>
          <a:xfrm>
            <a:off x="5553075" y="3860800"/>
            <a:ext cx="1800225" cy="2185988"/>
          </a:xfrm>
          <a:prstGeom prst="flowChartConnector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Vývojový diagram: spojnice 3"/>
          <p:cNvSpPr/>
          <p:nvPr/>
        </p:nvSpPr>
        <p:spPr>
          <a:xfrm>
            <a:off x="5761038" y="2441575"/>
            <a:ext cx="1385887" cy="1712913"/>
          </a:xfrm>
          <a:prstGeom prst="flowChartConnector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Vývojový diagram: spojnice 2"/>
          <p:cNvSpPr/>
          <p:nvPr/>
        </p:nvSpPr>
        <p:spPr>
          <a:xfrm>
            <a:off x="5913438" y="1196975"/>
            <a:ext cx="1079500" cy="1320800"/>
          </a:xfrm>
          <a:prstGeom prst="flowChartConnector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Vývojový diagram: spojnice 4"/>
          <p:cNvSpPr/>
          <p:nvPr/>
        </p:nvSpPr>
        <p:spPr>
          <a:xfrm rot="1101624">
            <a:off x="4699000" y="2874963"/>
            <a:ext cx="1150938" cy="585787"/>
          </a:xfrm>
          <a:prstGeom prst="flowChartConnector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Vývojový diagram: spojnice 5"/>
          <p:cNvSpPr/>
          <p:nvPr/>
        </p:nvSpPr>
        <p:spPr>
          <a:xfrm>
            <a:off x="6561138" y="4292600"/>
            <a:ext cx="215900" cy="222250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Vývojový diagram: spojnice 6"/>
          <p:cNvSpPr/>
          <p:nvPr/>
        </p:nvSpPr>
        <p:spPr>
          <a:xfrm rot="20755741">
            <a:off x="7024688" y="2874963"/>
            <a:ext cx="1152525" cy="585787"/>
          </a:xfrm>
          <a:prstGeom prst="flowChartConnector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Vývojový diagram: spojnice 7"/>
          <p:cNvSpPr/>
          <p:nvPr/>
        </p:nvSpPr>
        <p:spPr>
          <a:xfrm>
            <a:off x="6386513" y="3590925"/>
            <a:ext cx="215900" cy="222250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Vývojový diagram: spojnice 8"/>
          <p:cNvSpPr/>
          <p:nvPr/>
        </p:nvSpPr>
        <p:spPr>
          <a:xfrm>
            <a:off x="6432550" y="3098800"/>
            <a:ext cx="217488" cy="222250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Vývojový diagram: spojnice 9"/>
          <p:cNvSpPr/>
          <p:nvPr/>
        </p:nvSpPr>
        <p:spPr>
          <a:xfrm>
            <a:off x="6386513" y="2744788"/>
            <a:ext cx="215900" cy="220662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Vývojový diagram: spojnice 10"/>
          <p:cNvSpPr/>
          <p:nvPr/>
        </p:nvSpPr>
        <p:spPr>
          <a:xfrm>
            <a:off x="6602413" y="1516063"/>
            <a:ext cx="215900" cy="222250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Vývojový diagram: spojnice 11"/>
          <p:cNvSpPr/>
          <p:nvPr/>
        </p:nvSpPr>
        <p:spPr>
          <a:xfrm>
            <a:off x="6216650" y="1477963"/>
            <a:ext cx="215900" cy="222250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hnutý pruh 13"/>
          <p:cNvSpPr/>
          <p:nvPr/>
        </p:nvSpPr>
        <p:spPr>
          <a:xfrm rot="10800000">
            <a:off x="6251575" y="1865313"/>
            <a:ext cx="457200" cy="457200"/>
          </a:xfrm>
          <a:prstGeom prst="blockArc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Rovnoramenný trojúhelník 16"/>
          <p:cNvSpPr/>
          <p:nvPr/>
        </p:nvSpPr>
        <p:spPr>
          <a:xfrm rot="10800000">
            <a:off x="6372225" y="1806575"/>
            <a:ext cx="215900" cy="336550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Obdélník s odříznutým rohem na stejné straně 17"/>
          <p:cNvSpPr/>
          <p:nvPr/>
        </p:nvSpPr>
        <p:spPr>
          <a:xfrm>
            <a:off x="5995988" y="620713"/>
            <a:ext cx="914400" cy="685800"/>
          </a:xfrm>
          <a:prstGeom prst="snip2Same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684213" y="804863"/>
            <a:ext cx="3600450" cy="514508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7185" name="TextovéPole 24"/>
          <p:cNvSpPr txBox="1">
            <a:spLocks noChangeArrowheads="1"/>
          </p:cNvSpPr>
          <p:nvPr/>
        </p:nvSpPr>
        <p:spPr bwMode="auto">
          <a:xfrm>
            <a:off x="971550" y="1089025"/>
            <a:ext cx="2954338" cy="452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Padá snížek, ten nás láká,</a:t>
            </a:r>
          </a:p>
          <a:p>
            <a:pPr>
              <a:defRPr/>
            </a:pP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postavíme sněhuláka.</a:t>
            </a:r>
          </a:p>
          <a:p>
            <a:pPr>
              <a:defRPr/>
            </a:pP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defRPr/>
            </a:pP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Nejdřív velkou kouli máme,</a:t>
            </a:r>
          </a:p>
          <a:p>
            <a:pPr>
              <a:defRPr/>
            </a:pP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potom na ni menší dáme.</a:t>
            </a:r>
          </a:p>
          <a:p>
            <a:pPr>
              <a:defRPr/>
            </a:pP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  <a:p>
            <a:pPr>
              <a:defRPr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Nahoře je malá hlava,</a:t>
            </a:r>
          </a:p>
          <a:p>
            <a:pPr>
              <a:defRPr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a na ni se hrnec dává.</a:t>
            </a:r>
          </a:p>
          <a:p>
            <a:pPr>
              <a:defRPr/>
            </a:pP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  <a:p>
            <a:pPr>
              <a:defRPr/>
            </a:pP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K tělu ruce přilepíme,</a:t>
            </a:r>
          </a:p>
          <a:p>
            <a:pPr>
              <a:defRPr/>
            </a:pP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k jedné koště připevníme.</a:t>
            </a:r>
          </a:p>
          <a:p>
            <a:pPr>
              <a:defRPr/>
            </a:pP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  <a:p>
            <a:pPr>
              <a:defRPr/>
            </a:pPr>
            <a:r>
              <a:rPr lang="cs-CZ" dirty="0">
                <a:solidFill>
                  <a:srgbClr val="FF0000"/>
                </a:solidFill>
              </a:rPr>
              <a:t>Co nám tady ještě schází?</a:t>
            </a:r>
          </a:p>
          <a:p>
            <a:pPr>
              <a:defRPr/>
            </a:pPr>
            <a:r>
              <a:rPr lang="cs-CZ" dirty="0">
                <a:solidFill>
                  <a:srgbClr val="FF0000"/>
                </a:solidFill>
              </a:rPr>
              <a:t>Oči, pusa, nos a knoflíky.</a:t>
            </a:r>
          </a:p>
          <a:p>
            <a:pPr>
              <a:defRPr/>
            </a:pPr>
            <a:r>
              <a:rPr lang="cs-CZ" dirty="0">
                <a:solidFill>
                  <a:srgbClr val="FF0000"/>
                </a:solidFill>
              </a:rPr>
              <a:t>Na nos mrkev </a:t>
            </a:r>
            <a:r>
              <a:rPr lang="cs-CZ" dirty="0" err="1">
                <a:solidFill>
                  <a:srgbClr val="FF0000"/>
                </a:solidFill>
              </a:rPr>
              <a:t>potřebujem</a:t>
            </a:r>
            <a:endParaRPr lang="cs-CZ" dirty="0">
              <a:solidFill>
                <a:srgbClr val="FF0000"/>
              </a:solidFill>
            </a:endParaRPr>
          </a:p>
          <a:p>
            <a:pPr>
              <a:defRPr/>
            </a:pPr>
            <a:r>
              <a:rPr lang="cs-CZ" dirty="0">
                <a:solidFill>
                  <a:srgbClr val="FF0000"/>
                </a:solidFill>
              </a:rPr>
              <a:t>a na ostatní uhlíky.</a:t>
            </a:r>
          </a:p>
        </p:txBody>
      </p:sp>
      <p:pic>
        <p:nvPicPr>
          <p:cNvPr id="1026" name="Picture 2" descr="C:\Documents and Settings\fixa\Local Settings\Temporary Internet Files\Content.IE5\UMDIJ50G\MC90043259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15428" y="0"/>
            <a:ext cx="1828572" cy="18285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Obdélník 23"/>
          <p:cNvSpPr/>
          <p:nvPr/>
        </p:nvSpPr>
        <p:spPr>
          <a:xfrm>
            <a:off x="684213" y="804863"/>
            <a:ext cx="3600450" cy="514508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2" name="Vývojový diagram: spojnice 1"/>
          <p:cNvSpPr/>
          <p:nvPr/>
        </p:nvSpPr>
        <p:spPr>
          <a:xfrm>
            <a:off x="2411413" y="3573463"/>
            <a:ext cx="1800225" cy="2185987"/>
          </a:xfrm>
          <a:prstGeom prst="flowChartConnector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Vývojový diagram: spojnice 3"/>
          <p:cNvSpPr/>
          <p:nvPr/>
        </p:nvSpPr>
        <p:spPr>
          <a:xfrm>
            <a:off x="971550" y="3933825"/>
            <a:ext cx="1385888" cy="1712913"/>
          </a:xfrm>
          <a:prstGeom prst="flowChartConnector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185" name="TextovéPole 24"/>
          <p:cNvSpPr txBox="1">
            <a:spLocks noChangeArrowheads="1"/>
          </p:cNvSpPr>
          <p:nvPr/>
        </p:nvSpPr>
        <p:spPr bwMode="auto">
          <a:xfrm>
            <a:off x="971550" y="1089025"/>
            <a:ext cx="2954338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Padá snížek, ten nás láká,</a:t>
            </a:r>
          </a:p>
          <a:p>
            <a:pPr>
              <a:defRPr/>
            </a:pP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postavíme sněhuláka.</a:t>
            </a:r>
          </a:p>
          <a:p>
            <a:pPr>
              <a:defRPr/>
            </a:pP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defRPr/>
            </a:pP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Nejdřív velkou kouli máme,</a:t>
            </a:r>
          </a:p>
          <a:p>
            <a:pPr>
              <a:defRPr/>
            </a:pP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potom na ni menší dáme.</a:t>
            </a:r>
          </a:p>
          <a:p>
            <a:pPr>
              <a:defRPr/>
            </a:pP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2050" name="Picture 2" descr="C:\Documents and Settings\fixa\Local Settings\Temporary Internet Files\Content.IE5\UMDIJ50G\MC90043259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0"/>
            <a:ext cx="1828572" cy="18285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Obdélník 23"/>
          <p:cNvSpPr/>
          <p:nvPr/>
        </p:nvSpPr>
        <p:spPr>
          <a:xfrm>
            <a:off x="684213" y="804863"/>
            <a:ext cx="3600450" cy="514508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2" name="Vývojový diagram: spojnice 1"/>
          <p:cNvSpPr/>
          <p:nvPr/>
        </p:nvSpPr>
        <p:spPr>
          <a:xfrm>
            <a:off x="5553075" y="3860800"/>
            <a:ext cx="1800225" cy="2185988"/>
          </a:xfrm>
          <a:prstGeom prst="flowChartConnector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Vývojový diagram: spojnice 3"/>
          <p:cNvSpPr/>
          <p:nvPr/>
        </p:nvSpPr>
        <p:spPr>
          <a:xfrm>
            <a:off x="5761038" y="2441575"/>
            <a:ext cx="1385887" cy="1712913"/>
          </a:xfrm>
          <a:prstGeom prst="flowChartConnector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Vývojový diagram: spojnice 2"/>
          <p:cNvSpPr/>
          <p:nvPr/>
        </p:nvSpPr>
        <p:spPr>
          <a:xfrm>
            <a:off x="2448719" y="3917003"/>
            <a:ext cx="1079500" cy="1320800"/>
          </a:xfrm>
          <a:prstGeom prst="flowChartConnector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Obdélník s odříznutým rohem na stejné straně 17"/>
          <p:cNvSpPr/>
          <p:nvPr/>
        </p:nvSpPr>
        <p:spPr>
          <a:xfrm>
            <a:off x="755650" y="4508500"/>
            <a:ext cx="914400" cy="685800"/>
          </a:xfrm>
          <a:prstGeom prst="snip2Same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185" name="TextovéPole 24"/>
          <p:cNvSpPr txBox="1">
            <a:spLocks noChangeArrowheads="1"/>
          </p:cNvSpPr>
          <p:nvPr/>
        </p:nvSpPr>
        <p:spPr bwMode="auto">
          <a:xfrm>
            <a:off x="971550" y="1089025"/>
            <a:ext cx="2954338" cy="2586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Padá snížek, ten nás láká,</a:t>
            </a:r>
          </a:p>
          <a:p>
            <a:pPr>
              <a:defRPr/>
            </a:pP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postavíme sněhuláka.</a:t>
            </a:r>
          </a:p>
          <a:p>
            <a:pPr>
              <a:defRPr/>
            </a:pP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defRPr/>
            </a:pP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Nejdřív velkou kouli máme,</a:t>
            </a:r>
          </a:p>
          <a:p>
            <a:pPr>
              <a:defRPr/>
            </a:pP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potom na ni menší dáme.</a:t>
            </a:r>
          </a:p>
          <a:p>
            <a:pPr>
              <a:defRPr/>
            </a:pP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  <a:p>
            <a:pPr>
              <a:defRPr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Nahoře je malá hlava,</a:t>
            </a:r>
          </a:p>
          <a:p>
            <a:pPr>
              <a:defRPr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a na ni se hrnec dává.</a:t>
            </a:r>
          </a:p>
          <a:p>
            <a:pPr>
              <a:defRPr/>
            </a:pP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3074" name="Picture 2" descr="C:\Documents and Settings\fixa\Local Settings\Temporary Internet Files\Content.IE5\UMDIJ50G\MC90043259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15428" y="-171400"/>
            <a:ext cx="1828572" cy="18285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Obdélník 23"/>
          <p:cNvSpPr/>
          <p:nvPr/>
        </p:nvSpPr>
        <p:spPr>
          <a:xfrm>
            <a:off x="684213" y="804863"/>
            <a:ext cx="3600450" cy="514508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pic>
        <p:nvPicPr>
          <p:cNvPr id="8195" name="Picture 18" descr="C:\Documents and Settings\fixa\Local Settings\Temporary Internet Files\Content.IE5\UMDIJ50G\MC9003401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-9772025">
            <a:off x="65088" y="2982913"/>
            <a:ext cx="1311275" cy="284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Vývojový diagram: spojnice 1"/>
          <p:cNvSpPr/>
          <p:nvPr/>
        </p:nvSpPr>
        <p:spPr>
          <a:xfrm>
            <a:off x="5553075" y="3860800"/>
            <a:ext cx="1800225" cy="2185988"/>
          </a:xfrm>
          <a:prstGeom prst="flowChartConnector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Vývojový diagram: spojnice 3"/>
          <p:cNvSpPr/>
          <p:nvPr/>
        </p:nvSpPr>
        <p:spPr>
          <a:xfrm>
            <a:off x="5761038" y="2441575"/>
            <a:ext cx="1385887" cy="1712913"/>
          </a:xfrm>
          <a:prstGeom prst="flowChartConnector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Vývojový diagram: spojnice 2"/>
          <p:cNvSpPr/>
          <p:nvPr/>
        </p:nvSpPr>
        <p:spPr>
          <a:xfrm>
            <a:off x="5913438" y="1196975"/>
            <a:ext cx="1079500" cy="1320800"/>
          </a:xfrm>
          <a:prstGeom prst="flowChartConnector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Vývojový diagram: spojnice 4"/>
          <p:cNvSpPr/>
          <p:nvPr/>
        </p:nvSpPr>
        <p:spPr>
          <a:xfrm rot="1101624">
            <a:off x="1611313" y="5035550"/>
            <a:ext cx="1150937" cy="585788"/>
          </a:xfrm>
          <a:prstGeom prst="flowChartConnector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Vývojový diagram: spojnice 6"/>
          <p:cNvSpPr/>
          <p:nvPr/>
        </p:nvSpPr>
        <p:spPr>
          <a:xfrm rot="20755741">
            <a:off x="2897726" y="4424410"/>
            <a:ext cx="1152525" cy="585788"/>
          </a:xfrm>
          <a:prstGeom prst="flowChartConnector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Obdélník s odříznutým rohem na stejné straně 17"/>
          <p:cNvSpPr/>
          <p:nvPr/>
        </p:nvSpPr>
        <p:spPr>
          <a:xfrm>
            <a:off x="5995988" y="620713"/>
            <a:ext cx="914400" cy="685800"/>
          </a:xfrm>
          <a:prstGeom prst="snip2Same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185" name="TextovéPole 24"/>
          <p:cNvSpPr txBox="1">
            <a:spLocks noChangeArrowheads="1"/>
          </p:cNvSpPr>
          <p:nvPr/>
        </p:nvSpPr>
        <p:spPr bwMode="auto">
          <a:xfrm>
            <a:off x="971550" y="1052513"/>
            <a:ext cx="2954338" cy="3694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Padá snížek, ten nás láká,</a:t>
            </a:r>
          </a:p>
          <a:p>
            <a:pPr>
              <a:defRPr/>
            </a:pP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postavíme sněhuláka.</a:t>
            </a:r>
          </a:p>
          <a:p>
            <a:pPr>
              <a:defRPr/>
            </a:pP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defRPr/>
            </a:pP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Nejdřív velkou kouli máme,</a:t>
            </a:r>
          </a:p>
          <a:p>
            <a:pPr>
              <a:defRPr/>
            </a:pP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potom na ni menší dáme.</a:t>
            </a:r>
          </a:p>
          <a:p>
            <a:pPr>
              <a:defRPr/>
            </a:pP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  <a:p>
            <a:pPr>
              <a:defRPr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Nahoře je malá hlava,</a:t>
            </a:r>
          </a:p>
          <a:p>
            <a:pPr>
              <a:defRPr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a na ni se hrnec dává.</a:t>
            </a:r>
          </a:p>
          <a:p>
            <a:pPr>
              <a:defRPr/>
            </a:pP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  <a:p>
            <a:pPr>
              <a:defRPr/>
            </a:pP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K tělu ruce přilepíme,</a:t>
            </a:r>
          </a:p>
          <a:p>
            <a:pPr>
              <a:defRPr/>
            </a:pP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k jedné koště připevníme.</a:t>
            </a:r>
          </a:p>
          <a:p>
            <a:pPr>
              <a:defRPr/>
            </a:pP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  <a:p>
            <a:pPr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Documents and Settings\fixa\Local Settings\Temporary Internet Files\Content.IE5\UMDIJ50G\MC90043259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15428" y="-171400"/>
            <a:ext cx="1828572" cy="18285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Obdélník 23"/>
          <p:cNvSpPr/>
          <p:nvPr/>
        </p:nvSpPr>
        <p:spPr>
          <a:xfrm>
            <a:off x="684213" y="804863"/>
            <a:ext cx="3600450" cy="514508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pic>
        <p:nvPicPr>
          <p:cNvPr id="8195" name="Picture 18" descr="C:\Documents and Settings\fixa\Local Settings\Temporary Internet Files\Content.IE5\UMDIJ50G\MC9003401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-9772025">
            <a:off x="6907180" y="1774906"/>
            <a:ext cx="1311275" cy="284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Vývojový diagram: spojnice 1"/>
          <p:cNvSpPr/>
          <p:nvPr/>
        </p:nvSpPr>
        <p:spPr>
          <a:xfrm>
            <a:off x="5553075" y="3860800"/>
            <a:ext cx="1800225" cy="2185988"/>
          </a:xfrm>
          <a:prstGeom prst="flowChartConnector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Vývojový diagram: spojnice 3"/>
          <p:cNvSpPr/>
          <p:nvPr/>
        </p:nvSpPr>
        <p:spPr>
          <a:xfrm>
            <a:off x="5761038" y="2441575"/>
            <a:ext cx="1385887" cy="1712913"/>
          </a:xfrm>
          <a:prstGeom prst="flowChartConnector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Vývojový diagram: spojnice 2"/>
          <p:cNvSpPr/>
          <p:nvPr/>
        </p:nvSpPr>
        <p:spPr>
          <a:xfrm>
            <a:off x="5913438" y="1196975"/>
            <a:ext cx="1079500" cy="1320800"/>
          </a:xfrm>
          <a:prstGeom prst="flowChartConnector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Vývojový diagram: spojnice 4"/>
          <p:cNvSpPr/>
          <p:nvPr/>
        </p:nvSpPr>
        <p:spPr>
          <a:xfrm rot="1101624">
            <a:off x="6973354" y="3019178"/>
            <a:ext cx="1150937" cy="585788"/>
          </a:xfrm>
          <a:prstGeom prst="flowChartConnector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Vývojový diagram: spojnice 6"/>
          <p:cNvSpPr/>
          <p:nvPr/>
        </p:nvSpPr>
        <p:spPr>
          <a:xfrm rot="20755741">
            <a:off x="4789544" y="2942847"/>
            <a:ext cx="1152525" cy="585788"/>
          </a:xfrm>
          <a:prstGeom prst="flowChartConnector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Obdélník s odříznutým rohem na stejné straně 17"/>
          <p:cNvSpPr/>
          <p:nvPr/>
        </p:nvSpPr>
        <p:spPr>
          <a:xfrm>
            <a:off x="5995988" y="620713"/>
            <a:ext cx="914400" cy="685800"/>
          </a:xfrm>
          <a:prstGeom prst="snip2Same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185" name="TextovéPole 24"/>
          <p:cNvSpPr txBox="1">
            <a:spLocks noChangeArrowheads="1"/>
          </p:cNvSpPr>
          <p:nvPr/>
        </p:nvSpPr>
        <p:spPr bwMode="auto">
          <a:xfrm>
            <a:off x="971550" y="1052513"/>
            <a:ext cx="2954338" cy="5078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Padá snížek, ten nás láká,</a:t>
            </a:r>
          </a:p>
          <a:p>
            <a:pPr>
              <a:defRPr/>
            </a:pP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postavíme sněhuláka.</a:t>
            </a:r>
          </a:p>
          <a:p>
            <a:pPr>
              <a:defRPr/>
            </a:pP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defRPr/>
            </a:pP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Nejdřív velkou kouli máme,</a:t>
            </a:r>
          </a:p>
          <a:p>
            <a:pPr>
              <a:defRPr/>
            </a:pP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potom na ni menší dáme.</a:t>
            </a:r>
          </a:p>
          <a:p>
            <a:pPr>
              <a:defRPr/>
            </a:pP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  <a:p>
            <a:pPr>
              <a:defRPr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Nahoře je malá hlava,</a:t>
            </a:r>
          </a:p>
          <a:p>
            <a:pPr>
              <a:defRPr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a na ni se hrnec dává.</a:t>
            </a:r>
          </a:p>
          <a:p>
            <a:pPr>
              <a:defRPr/>
            </a:pP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  <a:p>
            <a:pPr>
              <a:defRPr/>
            </a:pP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K tělu ruce přilepíme,</a:t>
            </a:r>
          </a:p>
          <a:p>
            <a:pPr>
              <a:defRPr/>
            </a:pP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k jedné koště připevníme.</a:t>
            </a:r>
          </a:p>
          <a:p>
            <a:pPr>
              <a:defRPr/>
            </a:pP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  <a:p>
            <a:pPr>
              <a:defRPr/>
            </a:pPr>
            <a:r>
              <a:rPr lang="cs-CZ" dirty="0">
                <a:solidFill>
                  <a:srgbClr val="FF0000"/>
                </a:solidFill>
              </a:rPr>
              <a:t>Co nám tady ještě schází?</a:t>
            </a:r>
          </a:p>
          <a:p>
            <a:pPr>
              <a:defRPr/>
            </a:pPr>
            <a:r>
              <a:rPr lang="cs-CZ" dirty="0">
                <a:solidFill>
                  <a:srgbClr val="FF0000"/>
                </a:solidFill>
              </a:rPr>
              <a:t>Oči, pusa, nos a knoflíky.</a:t>
            </a:r>
          </a:p>
          <a:p>
            <a:pPr>
              <a:defRPr/>
            </a:pPr>
            <a:r>
              <a:rPr lang="cs-CZ" dirty="0">
                <a:solidFill>
                  <a:srgbClr val="FF0000"/>
                </a:solidFill>
              </a:rPr>
              <a:t>Na nos mrkev </a:t>
            </a:r>
            <a:r>
              <a:rPr lang="cs-CZ" dirty="0" err="1">
                <a:solidFill>
                  <a:srgbClr val="FF0000"/>
                </a:solidFill>
              </a:rPr>
              <a:t>potřebujem</a:t>
            </a:r>
            <a:endParaRPr lang="cs-CZ" dirty="0">
              <a:solidFill>
                <a:srgbClr val="FF0000"/>
              </a:solidFill>
            </a:endParaRPr>
          </a:p>
          <a:p>
            <a:pPr>
              <a:defRPr/>
            </a:pPr>
            <a:r>
              <a:rPr lang="cs-CZ" dirty="0">
                <a:solidFill>
                  <a:srgbClr val="FF0000"/>
                </a:solidFill>
              </a:rPr>
              <a:t>a na ostatní uhlíky.</a:t>
            </a:r>
          </a:p>
          <a:p>
            <a:pPr>
              <a:defRPr/>
            </a:pP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  <a:p>
            <a:pPr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Documents and Settings\fixa\Local Settings\Temporary Internet Files\Content.IE5\UMDIJ50G\MC90043259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15428" y="-171400"/>
            <a:ext cx="1828572" cy="1828572"/>
          </a:xfrm>
          <a:prstGeom prst="rect">
            <a:avLst/>
          </a:prstGeom>
          <a:noFill/>
        </p:spPr>
      </p:pic>
      <p:sp>
        <p:nvSpPr>
          <p:cNvPr id="12" name="Vývojový diagram: spojnice 11"/>
          <p:cNvSpPr/>
          <p:nvPr/>
        </p:nvSpPr>
        <p:spPr>
          <a:xfrm>
            <a:off x="4504667" y="5589240"/>
            <a:ext cx="215900" cy="222250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Vývojový diagram: spojnice 12"/>
          <p:cNvSpPr/>
          <p:nvPr/>
        </p:nvSpPr>
        <p:spPr>
          <a:xfrm>
            <a:off x="4735625" y="5983027"/>
            <a:ext cx="215900" cy="222250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Vývojový diagram: spojnice 13"/>
          <p:cNvSpPr/>
          <p:nvPr/>
        </p:nvSpPr>
        <p:spPr>
          <a:xfrm>
            <a:off x="5166232" y="5983027"/>
            <a:ext cx="215900" cy="222250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Vývojový diagram: spojnice 14"/>
          <p:cNvSpPr/>
          <p:nvPr/>
        </p:nvSpPr>
        <p:spPr>
          <a:xfrm>
            <a:off x="5653088" y="6030684"/>
            <a:ext cx="215900" cy="222250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Vývojový diagram: spojnice 15"/>
          <p:cNvSpPr/>
          <p:nvPr/>
        </p:nvSpPr>
        <p:spPr>
          <a:xfrm>
            <a:off x="6345237" y="6205277"/>
            <a:ext cx="215900" cy="222250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Vývojový diagram: spojnice 16"/>
          <p:cNvSpPr/>
          <p:nvPr/>
        </p:nvSpPr>
        <p:spPr>
          <a:xfrm>
            <a:off x="4176713" y="6046788"/>
            <a:ext cx="215900" cy="222250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" name="Rovnoramenný trojúhelník 18"/>
          <p:cNvSpPr/>
          <p:nvPr/>
        </p:nvSpPr>
        <p:spPr>
          <a:xfrm rot="10800000">
            <a:off x="7440872" y="5928413"/>
            <a:ext cx="215900" cy="336550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" name="Ohnutý pruh 19"/>
          <p:cNvSpPr/>
          <p:nvPr/>
        </p:nvSpPr>
        <p:spPr>
          <a:xfrm rot="10800000">
            <a:off x="8239643" y="5742004"/>
            <a:ext cx="457200" cy="457200"/>
          </a:xfrm>
          <a:prstGeom prst="blockArc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56331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18" descr="C:\Documents and Settings\fixa\Local Settings\Temporary Internet Files\Content.IE5\UMDIJ50G\MC9003401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-9772025">
            <a:off x="7126288" y="1708150"/>
            <a:ext cx="1312862" cy="284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Vývojový diagram: spojnice 1"/>
          <p:cNvSpPr/>
          <p:nvPr/>
        </p:nvSpPr>
        <p:spPr>
          <a:xfrm>
            <a:off x="5553075" y="3860800"/>
            <a:ext cx="1800225" cy="2185988"/>
          </a:xfrm>
          <a:prstGeom prst="flowChartConnector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Vývojový diagram: spojnice 3"/>
          <p:cNvSpPr/>
          <p:nvPr/>
        </p:nvSpPr>
        <p:spPr>
          <a:xfrm>
            <a:off x="5761038" y="2441575"/>
            <a:ext cx="1385887" cy="1712913"/>
          </a:xfrm>
          <a:prstGeom prst="flowChartConnector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Vývojový diagram: spojnice 2"/>
          <p:cNvSpPr/>
          <p:nvPr/>
        </p:nvSpPr>
        <p:spPr>
          <a:xfrm>
            <a:off x="5913438" y="1196975"/>
            <a:ext cx="1079500" cy="1320800"/>
          </a:xfrm>
          <a:prstGeom prst="flowChartConnector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Vývojový diagram: spojnice 4"/>
          <p:cNvSpPr/>
          <p:nvPr/>
        </p:nvSpPr>
        <p:spPr>
          <a:xfrm rot="1101624">
            <a:off x="4699000" y="2874963"/>
            <a:ext cx="1150938" cy="585787"/>
          </a:xfrm>
          <a:prstGeom prst="flowChartConnector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Vývojový diagram: spojnice 5"/>
          <p:cNvSpPr/>
          <p:nvPr/>
        </p:nvSpPr>
        <p:spPr>
          <a:xfrm>
            <a:off x="6561138" y="4292600"/>
            <a:ext cx="215900" cy="222250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Vývojový diagram: spojnice 6"/>
          <p:cNvSpPr/>
          <p:nvPr/>
        </p:nvSpPr>
        <p:spPr>
          <a:xfrm rot="20755741">
            <a:off x="7024688" y="2874963"/>
            <a:ext cx="1152525" cy="585787"/>
          </a:xfrm>
          <a:prstGeom prst="flowChartConnector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Vývojový diagram: spojnice 7"/>
          <p:cNvSpPr/>
          <p:nvPr/>
        </p:nvSpPr>
        <p:spPr>
          <a:xfrm>
            <a:off x="6386513" y="3590925"/>
            <a:ext cx="215900" cy="222250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Vývojový diagram: spojnice 8"/>
          <p:cNvSpPr/>
          <p:nvPr/>
        </p:nvSpPr>
        <p:spPr>
          <a:xfrm>
            <a:off x="6432550" y="3098800"/>
            <a:ext cx="217488" cy="222250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Vývojový diagram: spojnice 9"/>
          <p:cNvSpPr/>
          <p:nvPr/>
        </p:nvSpPr>
        <p:spPr>
          <a:xfrm>
            <a:off x="6386513" y="2744788"/>
            <a:ext cx="215900" cy="220662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Vývojový diagram: spojnice 10"/>
          <p:cNvSpPr/>
          <p:nvPr/>
        </p:nvSpPr>
        <p:spPr>
          <a:xfrm>
            <a:off x="6602413" y="1516063"/>
            <a:ext cx="215900" cy="222250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Vývojový diagram: spojnice 11"/>
          <p:cNvSpPr/>
          <p:nvPr/>
        </p:nvSpPr>
        <p:spPr>
          <a:xfrm>
            <a:off x="6216650" y="1477963"/>
            <a:ext cx="215900" cy="222250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hnutý pruh 13"/>
          <p:cNvSpPr/>
          <p:nvPr/>
        </p:nvSpPr>
        <p:spPr>
          <a:xfrm rot="10800000">
            <a:off x="6251575" y="1865313"/>
            <a:ext cx="457200" cy="457200"/>
          </a:xfrm>
          <a:prstGeom prst="blockArc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Rovnoramenný trojúhelník 16"/>
          <p:cNvSpPr/>
          <p:nvPr/>
        </p:nvSpPr>
        <p:spPr>
          <a:xfrm rot="10800000">
            <a:off x="6372225" y="1806575"/>
            <a:ext cx="215900" cy="336550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Obdélník s odříznutým rohem na stejné straně 17"/>
          <p:cNvSpPr/>
          <p:nvPr/>
        </p:nvSpPr>
        <p:spPr>
          <a:xfrm>
            <a:off x="5995988" y="620713"/>
            <a:ext cx="914400" cy="685800"/>
          </a:xfrm>
          <a:prstGeom prst="snip2Same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684213" y="804863"/>
            <a:ext cx="3600450" cy="514508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7185" name="TextovéPole 24"/>
          <p:cNvSpPr txBox="1">
            <a:spLocks noChangeArrowheads="1"/>
          </p:cNvSpPr>
          <p:nvPr/>
        </p:nvSpPr>
        <p:spPr bwMode="auto">
          <a:xfrm>
            <a:off x="971550" y="1089025"/>
            <a:ext cx="2954338" cy="452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Padá snížek, ten nás láká,</a:t>
            </a:r>
          </a:p>
          <a:p>
            <a:pPr>
              <a:defRPr/>
            </a:pP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postavíme sněhuláka.</a:t>
            </a:r>
          </a:p>
          <a:p>
            <a:pPr>
              <a:defRPr/>
            </a:pP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defRPr/>
            </a:pP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Nejdřív velkou kouli máme,</a:t>
            </a:r>
          </a:p>
          <a:p>
            <a:pPr>
              <a:defRPr/>
            </a:pP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potom na ni menší dáme.</a:t>
            </a:r>
          </a:p>
          <a:p>
            <a:pPr>
              <a:defRPr/>
            </a:pP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  <a:p>
            <a:pPr>
              <a:defRPr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Nahoře je malá hlava,</a:t>
            </a:r>
          </a:p>
          <a:p>
            <a:pPr>
              <a:defRPr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a na ni se hrnec dává.</a:t>
            </a:r>
          </a:p>
          <a:p>
            <a:pPr>
              <a:defRPr/>
            </a:pP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  <a:p>
            <a:pPr>
              <a:defRPr/>
            </a:pP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K tělu ruce přilepíme,</a:t>
            </a:r>
          </a:p>
          <a:p>
            <a:pPr>
              <a:defRPr/>
            </a:pP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k jedné koště připevníme.</a:t>
            </a:r>
          </a:p>
          <a:p>
            <a:pPr>
              <a:defRPr/>
            </a:pP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  <a:p>
            <a:pPr>
              <a:defRPr/>
            </a:pPr>
            <a:r>
              <a:rPr lang="cs-CZ" dirty="0">
                <a:solidFill>
                  <a:srgbClr val="FF0000"/>
                </a:solidFill>
              </a:rPr>
              <a:t>Co nám tady ještě schází?</a:t>
            </a:r>
          </a:p>
          <a:p>
            <a:pPr>
              <a:defRPr/>
            </a:pPr>
            <a:r>
              <a:rPr lang="cs-CZ" dirty="0">
                <a:solidFill>
                  <a:srgbClr val="FF0000"/>
                </a:solidFill>
              </a:rPr>
              <a:t>Oči, pusa, nos a knoflíky.</a:t>
            </a:r>
          </a:p>
          <a:p>
            <a:pPr>
              <a:defRPr/>
            </a:pPr>
            <a:r>
              <a:rPr lang="cs-CZ" dirty="0">
                <a:solidFill>
                  <a:srgbClr val="FF0000"/>
                </a:solidFill>
              </a:rPr>
              <a:t>Na nos mrkev </a:t>
            </a:r>
            <a:r>
              <a:rPr lang="cs-CZ" dirty="0" err="1">
                <a:solidFill>
                  <a:srgbClr val="FF0000"/>
                </a:solidFill>
              </a:rPr>
              <a:t>potřebujem</a:t>
            </a:r>
            <a:endParaRPr lang="cs-CZ" dirty="0">
              <a:solidFill>
                <a:srgbClr val="FF0000"/>
              </a:solidFill>
            </a:endParaRPr>
          </a:p>
          <a:p>
            <a:pPr>
              <a:defRPr/>
            </a:pPr>
            <a:r>
              <a:rPr lang="cs-CZ" dirty="0">
                <a:solidFill>
                  <a:srgbClr val="FF0000"/>
                </a:solidFill>
              </a:rPr>
              <a:t>a na ostatní uhlíky.</a:t>
            </a:r>
          </a:p>
        </p:txBody>
      </p:sp>
      <p:pic>
        <p:nvPicPr>
          <p:cNvPr id="5122" name="Picture 2" descr="C:\Documents and Settings\fixa\Local Settings\Temporary Internet Files\Content.IE5\UMDIJ50G\MC90043259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15428" y="-171400"/>
            <a:ext cx="1828572" cy="18285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MultipleChoice</Type>
  <ChoicesCount>4</ChoicesCount>
  <Orientation>Left</Orientation>
</Layout>
</file>

<file path=customXml/item2.xml><?xml version="1.0" encoding="utf-8"?>
<Layout>
  <Type>Drawing</Type>
  <ChoicesCount>0</ChoicesCount>
  <Orientation>Left</Orientation>
</Layout>
</file>

<file path=customXml/itemProps1.xml><?xml version="1.0" encoding="utf-8"?>
<ds:datastoreItem xmlns:ds="http://schemas.openxmlformats.org/officeDocument/2006/customXml" ds:itemID="{29C6A2B9-D4BC-413D-9BD6-8C205420A6C6}">
  <ds:schemaRefs/>
</ds:datastoreItem>
</file>

<file path=customXml/itemProps2.xml><?xml version="1.0" encoding="utf-8"?>
<ds:datastoreItem xmlns:ds="http://schemas.openxmlformats.org/officeDocument/2006/customXml" ds:itemID="{AAD1C82A-AB8C-4178-99AE-950A16AD8008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1502</TotalTime>
  <Words>479</Words>
  <Application>Microsoft Office PowerPoint</Application>
  <PresentationFormat>Předvádění na obrazovce (4:3)</PresentationFormat>
  <Paragraphs>103</Paragraphs>
  <Slides>9</Slides>
  <Notes>2</Notes>
  <HiddenSlides>1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  <vt:variant>
        <vt:lpstr>Vlastní prezentace</vt:lpstr>
      </vt:variant>
      <vt:variant>
        <vt:i4>2</vt:i4>
      </vt:variant>
    </vt:vector>
  </HeadingPairs>
  <TitlesOfParts>
    <vt:vector size="12" baseType="lpstr">
      <vt:lpstr>Motiv systému Office</vt:lpstr>
      <vt:lpstr>Hry dětí v zimě - sněhulák VY_32_INOVACE_3A_01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85</cp:revision>
  <dcterms:created xsi:type="dcterms:W3CDTF">2011-02-01T19:13:05Z</dcterms:created>
  <dcterms:modified xsi:type="dcterms:W3CDTF">2013-01-21T12:19:08Z</dcterms:modified>
</cp:coreProperties>
</file>