
<file path=[Content_Types].xml><?xml version="1.0" encoding="utf-8"?>
<Types xmlns="http://schemas.openxmlformats.org/package/2006/content-types"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56" r:id="rId3"/>
    <p:sldId id="257" r:id="rId4"/>
    <p:sldId id="261" r:id="rId5"/>
    <p:sldId id="262" r:id="rId6"/>
    <p:sldId id="258" r:id="rId7"/>
    <p:sldId id="259" r:id="rId8"/>
    <p:sldId id="260" r:id="rId9"/>
    <p:sldId id="263" r:id="rId10"/>
    <p:sldId id="264" r:id="rId11"/>
    <p:sldId id="274" r:id="rId12"/>
    <p:sldId id="271" r:id="rId13"/>
    <p:sldId id="272" r:id="rId14"/>
    <p:sldId id="265" r:id="rId15"/>
    <p:sldId id="266" r:id="rId16"/>
    <p:sldId id="267" r:id="rId17"/>
    <p:sldId id="270" r:id="rId18"/>
    <p:sldId id="268" r:id="rId19"/>
    <p:sldId id="269" r:id="rId20"/>
    <p:sldId id="282" r:id="rId21"/>
    <p:sldId id="276" r:id="rId22"/>
    <p:sldId id="277" r:id="rId23"/>
    <p:sldId id="278" r:id="rId24"/>
    <p:sldId id="279" r:id="rId25"/>
    <p:sldId id="280" r:id="rId26"/>
    <p:sldId id="281" r:id="rId27"/>
    <p:sldId id="273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72" y="-4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83B33-34F3-4B7F-B8E8-88F7E5BB0EE6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8FEE1-E597-43BA-948B-7B899A4B2C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42397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83B33-34F3-4B7F-B8E8-88F7E5BB0EE6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8FEE1-E597-43BA-948B-7B899A4B2C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90121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83B33-34F3-4B7F-B8E8-88F7E5BB0EE6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8FEE1-E597-43BA-948B-7B899A4B2C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30646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83B33-34F3-4B7F-B8E8-88F7E5BB0EE6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8FEE1-E597-43BA-948B-7B899A4B2C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14137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83B33-34F3-4B7F-B8E8-88F7E5BB0EE6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8FEE1-E597-43BA-948B-7B899A4B2C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22082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83B33-34F3-4B7F-B8E8-88F7E5BB0EE6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8FEE1-E597-43BA-948B-7B899A4B2C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8567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83B33-34F3-4B7F-B8E8-88F7E5BB0EE6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8FEE1-E597-43BA-948B-7B899A4B2C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97946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83B33-34F3-4B7F-B8E8-88F7E5BB0EE6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8FEE1-E597-43BA-948B-7B899A4B2C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02036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83B33-34F3-4B7F-B8E8-88F7E5BB0EE6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8FEE1-E597-43BA-948B-7B899A4B2C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43469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83B33-34F3-4B7F-B8E8-88F7E5BB0EE6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8FEE1-E597-43BA-948B-7B899A4B2C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97646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83B33-34F3-4B7F-B8E8-88F7E5BB0EE6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8FEE1-E597-43BA-948B-7B899A4B2C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41614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083B33-34F3-4B7F-B8E8-88F7E5BB0EE6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B8FEE1-E597-43BA-948B-7B899A4B2C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0371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288" y="1484313"/>
            <a:ext cx="8229600" cy="45688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2000" dirty="0"/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 školy: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Autor: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Mgr. Jana Volková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VY_32_INOVACE_01_OV9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Číslo projektu: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Téma:	</a:t>
            </a:r>
            <a:r>
              <a:rPr lang="cs-CZ" sz="1800" dirty="0" smtClean="0">
                <a:solidFill>
                  <a:schemeClr val="tx2"/>
                </a:solidFill>
              </a:rPr>
              <a:t>Manželství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algn="just"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</a:rPr>
              <a:t>Prezentace sloužící k seznámení se s	pojmy týkající se manželství, 	povinnostmi a právy vyplývajícími z manželství, pravidly vzniku a 	zániku manželství, dalšími možnosti soužití v ČR.</a:t>
            </a:r>
            <a:endParaRPr lang="cs-CZ" sz="2000" dirty="0">
              <a:solidFill>
                <a:schemeClr val="tx2"/>
              </a:solidFill>
            </a:endParaRP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5650" y="274638"/>
            <a:ext cx="7489825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18002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924944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00B050"/>
                </a:solidFill>
              </a:rPr>
              <a:t>Manželství</a:t>
            </a:r>
            <a:endParaRPr lang="cs-CZ" sz="6000" dirty="0">
              <a:solidFill>
                <a:srgbClr val="00B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437112"/>
            <a:ext cx="6400800" cy="792088"/>
          </a:xfrm>
        </p:spPr>
        <p:txBody>
          <a:bodyPr/>
          <a:lstStyle/>
          <a:p>
            <a:r>
              <a:rPr lang="cs-CZ" dirty="0" smtClean="0"/>
              <a:t>Občanské a rodinné právo</a:t>
            </a:r>
            <a:endParaRPr lang="cs-CZ" dirty="0"/>
          </a:p>
        </p:txBody>
      </p:sp>
      <p:pic>
        <p:nvPicPr>
          <p:cNvPr id="7171" name="Picture 3" descr="C:\Users\Jana\AppData\Local\Microsoft\Windows\Temporary Internet Files\Content.IE5\6FRIDCRR\MC9003472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749439"/>
            <a:ext cx="1822399" cy="1803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Jana\AppData\Local\Microsoft\Windows\Temporary Internet Files\Content.IE5\6FRIDCRR\MC90035876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908720"/>
            <a:ext cx="1719072" cy="182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9202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759341"/>
            <a:ext cx="7365504" cy="11430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Manželství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63908"/>
            <a:ext cx="8229600" cy="1108720"/>
          </a:xfrm>
        </p:spPr>
        <p:txBody>
          <a:bodyPr/>
          <a:lstStyle/>
          <a:p>
            <a:pPr algn="just"/>
            <a:r>
              <a:rPr lang="cs-CZ" dirty="0"/>
              <a:t>v</a:t>
            </a:r>
            <a:r>
              <a:rPr lang="cs-CZ" dirty="0" smtClean="0"/>
              <a:t> ČR = dobrovolný svazek mezi mužem a ženou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03648" y="4004509"/>
            <a:ext cx="2952328" cy="64633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n</a:t>
            </a:r>
            <a:r>
              <a:rPr lang="cs-CZ" dirty="0" smtClean="0"/>
              <a:t>elze si ho nijak vynutit, nikdo nám ho nemůže nařídit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2627784" y="3018268"/>
            <a:ext cx="504056" cy="7920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5076056" y="5055914"/>
            <a:ext cx="2952328" cy="64633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Pouze mezi jedinci opačného pohlaví</a:t>
            </a:r>
            <a:endParaRPr lang="cs-CZ" dirty="0"/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6552220" y="3212421"/>
            <a:ext cx="864096" cy="158417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1027" name="Picture 3" descr="C:\Users\Jana\AppData\Local\Microsoft\Windows\Temporary Internet Files\Content.IE5\CWHTJ96Z\MC9003102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8608" y="759341"/>
            <a:ext cx="1532837" cy="1517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0411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Manželství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06878" y="2463908"/>
            <a:ext cx="3897170" cy="110872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= trvalé soužití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03648" y="3980042"/>
            <a:ext cx="2952328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n</a:t>
            </a:r>
            <a:r>
              <a:rPr lang="cs-CZ" dirty="0" smtClean="0"/>
              <a:t>a celý život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2627784" y="3018268"/>
            <a:ext cx="504056" cy="7920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1026" name="Picture 2" descr="C:\Users\Jana\AppData\Local\Microsoft\Windows\Temporary Internet Files\Content.IE5\UXZDJ1U9\MC9003973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4140" y="2035953"/>
            <a:ext cx="1648663" cy="182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1055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Funkce manželství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63908"/>
            <a:ext cx="8229600" cy="1108720"/>
          </a:xfrm>
        </p:spPr>
        <p:txBody>
          <a:bodyPr>
            <a:normAutofit lnSpcReduction="10000"/>
          </a:bodyPr>
          <a:lstStyle/>
          <a:p>
            <a:pPr algn="just">
              <a:buFont typeface="Calibri" pitchFamily="34" charset="0"/>
              <a:buChar char="–"/>
            </a:pPr>
            <a:r>
              <a:rPr lang="cs-CZ" dirty="0"/>
              <a:t>z</a:t>
            </a:r>
            <a:r>
              <a:rPr lang="cs-CZ" dirty="0" smtClean="0"/>
              <a:t>aložení rodiny</a:t>
            </a:r>
          </a:p>
          <a:p>
            <a:pPr algn="just">
              <a:buFont typeface="Calibri" pitchFamily="34" charset="0"/>
              <a:buChar char="–"/>
            </a:pPr>
            <a:r>
              <a:rPr lang="cs-CZ" dirty="0"/>
              <a:t>v</a:t>
            </a:r>
            <a:r>
              <a:rPr lang="cs-CZ" dirty="0" smtClean="0"/>
              <a:t>ýchova dětí</a:t>
            </a:r>
            <a:endParaRPr lang="cs-CZ" dirty="0"/>
          </a:p>
        </p:txBody>
      </p:sp>
      <p:pic>
        <p:nvPicPr>
          <p:cNvPr id="2050" name="Picture 2" descr="C:\Users\Jana\AppData\Local\Microsoft\Windows\Temporary Internet Files\Content.IE5\CWHTJ96Z\MC9004134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083673"/>
            <a:ext cx="1666914" cy="1651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na\AppData\Local\Microsoft\Windows\Temporary Internet Files\Content.IE5\UXZDJ1U9\MC9001861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077072"/>
            <a:ext cx="1859890" cy="1649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1055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Uzavření manželství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alibri" pitchFamily="34" charset="0"/>
              <a:buChar char="–"/>
            </a:pPr>
            <a:r>
              <a:rPr lang="cs-CZ" u="sng" dirty="0" smtClean="0"/>
              <a:t>Sňatek</a:t>
            </a:r>
            <a:r>
              <a:rPr lang="cs-CZ" dirty="0" smtClean="0"/>
              <a:t>	 = veřejný slib</a:t>
            </a:r>
          </a:p>
          <a:p>
            <a:pPr lvl="1"/>
            <a:r>
              <a:rPr lang="cs-CZ" dirty="0"/>
              <a:t>z</a:t>
            </a:r>
            <a:r>
              <a:rPr lang="cs-CZ" dirty="0" smtClean="0"/>
              <a:t>odpovědnost jeden za druhého</a:t>
            </a:r>
          </a:p>
          <a:p>
            <a:pPr lvl="1"/>
            <a:r>
              <a:rPr lang="cs-CZ" dirty="0"/>
              <a:t>z</a:t>
            </a:r>
            <a:r>
              <a:rPr lang="cs-CZ" dirty="0" smtClean="0"/>
              <a:t>odpovědnost za děti</a:t>
            </a:r>
          </a:p>
          <a:p>
            <a:pPr lvl="1"/>
            <a:r>
              <a:rPr lang="cs-CZ" dirty="0" smtClean="0"/>
              <a:t>dva svědci</a:t>
            </a:r>
          </a:p>
          <a:p>
            <a:pPr marL="457200" lvl="1" indent="0">
              <a:buNone/>
            </a:pPr>
            <a:endParaRPr lang="cs-CZ" dirty="0" smtClean="0"/>
          </a:p>
          <a:p>
            <a:pPr lvl="1"/>
            <a:r>
              <a:rPr lang="cs-CZ" u="sng" dirty="0" smtClean="0"/>
              <a:t>2 druhy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a) civilní (občanský)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b) církevní (náboženský)</a:t>
            </a:r>
            <a:endParaRPr lang="cs-CZ" dirty="0"/>
          </a:p>
        </p:txBody>
      </p:sp>
      <p:pic>
        <p:nvPicPr>
          <p:cNvPr id="3076" name="Picture 4" descr="C:\Users\Jana\AppData\Local\Microsoft\Windows\Temporary Internet Files\Content.IE5\HHRU5X0L\MC9002856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916832"/>
            <a:ext cx="1381658" cy="182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9505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Civilní sňatek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alibri" pitchFamily="34" charset="0"/>
              <a:buChar char="–"/>
            </a:pPr>
            <a:r>
              <a:rPr lang="cs-CZ" dirty="0"/>
              <a:t>p</a:t>
            </a:r>
            <a:r>
              <a:rPr lang="cs-CZ" dirty="0" smtClean="0"/>
              <a:t>řed starostou či pověřeným členem obecního zastupitelstva</a:t>
            </a:r>
          </a:p>
          <a:p>
            <a:pPr>
              <a:buFont typeface="Calibri" pitchFamily="34" charset="0"/>
              <a:buChar char="–"/>
            </a:pPr>
            <a:r>
              <a:rPr lang="cs-CZ" dirty="0" smtClean="0"/>
              <a:t>v obřadní síni</a:t>
            </a:r>
          </a:p>
          <a:p>
            <a:pPr>
              <a:buFont typeface="Calibri" pitchFamily="34" charset="0"/>
              <a:buChar char="–"/>
            </a:pPr>
            <a:r>
              <a:rPr lang="cs-CZ" dirty="0"/>
              <a:t>m</a:t>
            </a:r>
            <a:r>
              <a:rPr lang="cs-CZ" dirty="0" smtClean="0"/>
              <a:t>ožno i mimo obřadní síň - poplatek</a:t>
            </a:r>
            <a:endParaRPr lang="cs-CZ" dirty="0"/>
          </a:p>
        </p:txBody>
      </p:sp>
      <p:pic>
        <p:nvPicPr>
          <p:cNvPr id="4099" name="Picture 3" descr="C:\Users\Jana\AppData\Local\Microsoft\Windows\Temporary Internet Files\Content.IE5\PTIBSZ9P\MC9000834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861047"/>
            <a:ext cx="1512168" cy="2261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9817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Církevní sňatek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132856"/>
            <a:ext cx="5698976" cy="2592288"/>
          </a:xfrm>
        </p:spPr>
        <p:txBody>
          <a:bodyPr>
            <a:normAutofit/>
          </a:bodyPr>
          <a:lstStyle/>
          <a:p>
            <a:pPr>
              <a:buFont typeface="Calibri" pitchFamily="34" charset="0"/>
              <a:buChar char="–"/>
            </a:pPr>
            <a:r>
              <a:rPr lang="cs-CZ" dirty="0"/>
              <a:t>p</a:t>
            </a:r>
            <a:r>
              <a:rPr lang="cs-CZ" dirty="0" smtClean="0"/>
              <a:t>řed knězem, rabínem či jinou osobou pověřenou církví</a:t>
            </a:r>
          </a:p>
          <a:p>
            <a:pPr>
              <a:buFont typeface="Calibri" pitchFamily="34" charset="0"/>
              <a:buChar char="–"/>
            </a:pPr>
            <a:r>
              <a:rPr lang="cs-CZ" dirty="0"/>
              <a:t>z</a:t>
            </a:r>
            <a:r>
              <a:rPr lang="cs-CZ" dirty="0" smtClean="0"/>
              <a:t>pravidla v kostele, modlitebně či jiné církevní budově </a:t>
            </a:r>
            <a:endParaRPr lang="cs-CZ" dirty="0"/>
          </a:p>
        </p:txBody>
      </p:sp>
      <p:pic>
        <p:nvPicPr>
          <p:cNvPr id="5122" name="Picture 2" descr="C:\Users\Jana\AppData\Local\Microsoft\Windows\Temporary Internet Files\Content.IE5\CWHTJ96Z\MC9003103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068960"/>
            <a:ext cx="1336853" cy="181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7524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Překážky sňatku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92500" lnSpcReduction="20000"/>
          </a:bodyPr>
          <a:lstStyle/>
          <a:p>
            <a:pPr>
              <a:buFontTx/>
              <a:buChar char="-"/>
            </a:pPr>
            <a:r>
              <a:rPr lang="cs-CZ" dirty="0">
                <a:solidFill>
                  <a:srgbClr val="00B050"/>
                </a:solidFill>
              </a:rPr>
              <a:t>m</a:t>
            </a:r>
            <a:r>
              <a:rPr lang="cs-CZ" dirty="0" smtClean="0">
                <a:solidFill>
                  <a:srgbClr val="00B050"/>
                </a:solidFill>
              </a:rPr>
              <a:t>ladiství</a:t>
            </a:r>
            <a:r>
              <a:rPr lang="cs-CZ" dirty="0" smtClean="0"/>
              <a:t> (do 18 let)</a:t>
            </a:r>
          </a:p>
          <a:p>
            <a:pPr lvl="2">
              <a:buFontTx/>
              <a:buChar char="-"/>
            </a:pPr>
            <a:r>
              <a:rPr lang="cs-CZ" dirty="0"/>
              <a:t>o</a:t>
            </a:r>
            <a:r>
              <a:rPr lang="cs-CZ" dirty="0" smtClean="0"/>
              <a:t>d 16 do 18 – možno se souhlasem soudu</a:t>
            </a:r>
          </a:p>
          <a:p>
            <a:pPr>
              <a:buFontTx/>
              <a:buChar char="-"/>
            </a:pPr>
            <a:r>
              <a:rPr lang="cs-CZ" dirty="0">
                <a:solidFill>
                  <a:srgbClr val="00B050"/>
                </a:solidFill>
              </a:rPr>
              <a:t>b</a:t>
            </a:r>
            <a:r>
              <a:rPr lang="cs-CZ" dirty="0" smtClean="0">
                <a:solidFill>
                  <a:srgbClr val="00B050"/>
                </a:solidFill>
              </a:rPr>
              <a:t>igamie</a:t>
            </a:r>
          </a:p>
          <a:p>
            <a:pPr lvl="2">
              <a:buFontTx/>
              <a:buChar char="-"/>
            </a:pPr>
            <a:r>
              <a:rPr lang="cs-CZ" dirty="0"/>
              <a:t>n</a:t>
            </a:r>
            <a:r>
              <a:rPr lang="cs-CZ" dirty="0" smtClean="0"/>
              <a:t>evěsta či ženich žijí již v jiném manželství / registrovaném partnerství</a:t>
            </a:r>
          </a:p>
          <a:p>
            <a:pPr>
              <a:buFontTx/>
              <a:buChar char="-"/>
            </a:pPr>
            <a:r>
              <a:rPr lang="cs-CZ" dirty="0">
                <a:solidFill>
                  <a:srgbClr val="00B050"/>
                </a:solidFill>
              </a:rPr>
              <a:t>n</a:t>
            </a:r>
            <a:r>
              <a:rPr lang="cs-CZ" dirty="0" smtClean="0">
                <a:solidFill>
                  <a:srgbClr val="00B050"/>
                </a:solidFill>
              </a:rPr>
              <a:t>esvéprávnost</a:t>
            </a:r>
          </a:p>
          <a:p>
            <a:pPr lvl="2">
              <a:buFontTx/>
              <a:buChar char="-"/>
            </a:pPr>
            <a:r>
              <a:rPr lang="cs-CZ" dirty="0"/>
              <a:t>z</a:t>
            </a:r>
            <a:r>
              <a:rPr lang="cs-CZ" dirty="0" smtClean="0"/>
              <a:t>bavení svéprávnosti soudem (duševní porucha)</a:t>
            </a:r>
          </a:p>
          <a:p>
            <a:pPr>
              <a:buFontTx/>
              <a:buChar char="-"/>
            </a:pPr>
            <a:r>
              <a:rPr lang="cs-CZ" dirty="0">
                <a:solidFill>
                  <a:srgbClr val="00B050"/>
                </a:solidFill>
              </a:rPr>
              <a:t>p</a:t>
            </a:r>
            <a:r>
              <a:rPr lang="cs-CZ" dirty="0" smtClean="0">
                <a:solidFill>
                  <a:srgbClr val="00B050"/>
                </a:solidFill>
              </a:rPr>
              <a:t>říbuzenský vztah</a:t>
            </a:r>
          </a:p>
          <a:p>
            <a:pPr lvl="2">
              <a:buFontTx/>
              <a:buChar char="-"/>
            </a:pPr>
            <a:r>
              <a:rPr lang="cs-CZ" dirty="0"/>
              <a:t>s</a:t>
            </a:r>
            <a:r>
              <a:rPr lang="cs-CZ" dirty="0" smtClean="0"/>
              <a:t>ourozenci</a:t>
            </a:r>
          </a:p>
          <a:p>
            <a:pPr lvl="2">
              <a:buFontTx/>
              <a:buChar char="-"/>
            </a:pPr>
            <a:r>
              <a:rPr lang="cs-CZ" dirty="0"/>
              <a:t>r</a:t>
            </a:r>
            <a:r>
              <a:rPr lang="cs-CZ" dirty="0" smtClean="0"/>
              <a:t>odiče a děti</a:t>
            </a:r>
          </a:p>
          <a:p>
            <a:pPr lvl="2">
              <a:buFontTx/>
              <a:buChar char="-"/>
            </a:pPr>
            <a:r>
              <a:rPr lang="cs-CZ" dirty="0" smtClean="0"/>
              <a:t>adopce – nejprve zrušit adopci, pak teprve sňatek </a:t>
            </a:r>
          </a:p>
          <a:p>
            <a:pPr>
              <a:buFontTx/>
              <a:buChar char="-"/>
            </a:pPr>
            <a:r>
              <a:rPr lang="cs-CZ" dirty="0">
                <a:solidFill>
                  <a:srgbClr val="00B050"/>
                </a:solidFill>
              </a:rPr>
              <a:t>n</a:t>
            </a:r>
            <a:r>
              <a:rPr lang="cs-CZ" dirty="0" smtClean="0">
                <a:solidFill>
                  <a:srgbClr val="00B050"/>
                </a:solidFill>
              </a:rPr>
              <a:t>edobrovolnost</a:t>
            </a:r>
          </a:p>
          <a:p>
            <a:pPr lvl="2">
              <a:buFontTx/>
              <a:buChar char="-"/>
            </a:pPr>
            <a:r>
              <a:rPr lang="cs-CZ" dirty="0"/>
              <a:t>n</a:t>
            </a:r>
            <a:r>
              <a:rPr lang="cs-CZ" dirty="0" smtClean="0"/>
              <a:t>átlak, neinformovanost</a:t>
            </a:r>
            <a:endParaRPr lang="cs-CZ" dirty="0"/>
          </a:p>
        </p:txBody>
      </p:sp>
      <p:pic>
        <p:nvPicPr>
          <p:cNvPr id="6146" name="Picture 2" descr="C:\Users\Jana\AppData\Local\Microsoft\Windows\Temporary Internet Files\Content.IE5\90FK01R9\MC9002510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764704"/>
            <a:ext cx="1452720" cy="1639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7020272" y="548680"/>
            <a:ext cx="1656184" cy="194421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6876256" y="566446"/>
            <a:ext cx="1800200" cy="190868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8051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Doklady potřebné k uzavření sňatku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alibri" pitchFamily="34" charset="0"/>
              <a:buChar char="–"/>
            </a:pPr>
            <a:r>
              <a:rPr lang="cs-CZ" dirty="0"/>
              <a:t>v</a:t>
            </a:r>
            <a:r>
              <a:rPr lang="cs-CZ" dirty="0" smtClean="0"/>
              <a:t>yřizuje matrika</a:t>
            </a:r>
          </a:p>
          <a:p>
            <a:pPr>
              <a:buFont typeface="Calibri" pitchFamily="34" charset="0"/>
              <a:buChar char="–"/>
            </a:pPr>
            <a:endParaRPr lang="cs-CZ" dirty="0"/>
          </a:p>
          <a:p>
            <a:pPr>
              <a:buFont typeface="Calibri" pitchFamily="34" charset="0"/>
              <a:buChar char="–"/>
            </a:pPr>
            <a:r>
              <a:rPr lang="cs-CZ" dirty="0">
                <a:solidFill>
                  <a:srgbClr val="FF0000"/>
                </a:solidFill>
              </a:rPr>
              <a:t>o</a:t>
            </a:r>
            <a:r>
              <a:rPr lang="cs-CZ" dirty="0" smtClean="0">
                <a:solidFill>
                  <a:srgbClr val="FF0000"/>
                </a:solidFill>
              </a:rPr>
              <a:t>bčanský průkaz</a:t>
            </a:r>
          </a:p>
          <a:p>
            <a:pPr>
              <a:buFont typeface="Calibri" pitchFamily="34" charset="0"/>
              <a:buChar char="–"/>
            </a:pPr>
            <a:r>
              <a:rPr lang="cs-CZ" dirty="0">
                <a:solidFill>
                  <a:srgbClr val="FF0000"/>
                </a:solidFill>
              </a:rPr>
              <a:t>r</a:t>
            </a:r>
            <a:r>
              <a:rPr lang="cs-CZ" dirty="0" smtClean="0">
                <a:solidFill>
                  <a:srgbClr val="FF0000"/>
                </a:solidFill>
              </a:rPr>
              <a:t>odný list</a:t>
            </a:r>
          </a:p>
          <a:p>
            <a:pPr>
              <a:buFont typeface="Calibri" pitchFamily="34" charset="0"/>
              <a:buChar char="–"/>
            </a:pPr>
            <a:endParaRPr lang="cs-CZ" dirty="0"/>
          </a:p>
          <a:p>
            <a:pPr>
              <a:buFont typeface="Calibri" pitchFamily="34" charset="0"/>
              <a:buChar char="–"/>
            </a:pPr>
            <a:r>
              <a:rPr lang="cs-CZ" dirty="0"/>
              <a:t>d</a:t>
            </a:r>
            <a:r>
              <a:rPr lang="cs-CZ" dirty="0" smtClean="0"/>
              <a:t>oklad o zrušení předchozího manželství</a:t>
            </a:r>
          </a:p>
          <a:p>
            <a:pPr>
              <a:buFont typeface="Calibri" pitchFamily="34" charset="0"/>
              <a:buChar char="–"/>
            </a:pPr>
            <a:r>
              <a:rPr lang="cs-CZ" dirty="0"/>
              <a:t>ú</a:t>
            </a:r>
            <a:r>
              <a:rPr lang="cs-CZ" dirty="0" smtClean="0"/>
              <a:t>mrtní list </a:t>
            </a:r>
            <a:endParaRPr lang="cs-CZ" dirty="0"/>
          </a:p>
        </p:txBody>
      </p:sp>
      <p:pic>
        <p:nvPicPr>
          <p:cNvPr id="8194" name="Picture 2" descr="C:\Users\Jana\AppData\Local\Microsoft\Windows\Temporary Internet Files\Content.IE5\90FK01R9\MC900212719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844824"/>
            <a:ext cx="1817827" cy="1697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6788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Uzavření sňatku v zahraničí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12568"/>
          </a:xfrm>
        </p:spPr>
        <p:txBody>
          <a:bodyPr>
            <a:normAutofit fontScale="77500" lnSpcReduction="20000"/>
          </a:bodyPr>
          <a:lstStyle/>
          <a:p>
            <a:pPr>
              <a:buFont typeface="Calibri" pitchFamily="34" charset="0"/>
              <a:buChar char="–"/>
            </a:pPr>
            <a:r>
              <a:rPr lang="cs-CZ" dirty="0">
                <a:solidFill>
                  <a:srgbClr val="00B050"/>
                </a:solidFill>
              </a:rPr>
              <a:t>p</a:t>
            </a:r>
            <a:r>
              <a:rPr lang="cs-CZ" dirty="0" smtClean="0">
                <a:solidFill>
                  <a:srgbClr val="00B050"/>
                </a:solidFill>
              </a:rPr>
              <a:t>řed tamním orgánem </a:t>
            </a:r>
          </a:p>
          <a:p>
            <a:pPr lvl="1">
              <a:buFont typeface="Calibri" pitchFamily="34" charset="0"/>
              <a:buChar char="–"/>
            </a:pPr>
            <a:r>
              <a:rPr lang="cs-CZ" dirty="0" smtClean="0"/>
              <a:t>civilní i církevní </a:t>
            </a:r>
          </a:p>
          <a:p>
            <a:pPr lvl="1">
              <a:buFont typeface="Calibri" pitchFamily="34" charset="0"/>
              <a:buChar char="–"/>
            </a:pPr>
            <a:r>
              <a:rPr lang="cs-CZ" dirty="0" smtClean="0"/>
              <a:t>řídí se pravidly dané země </a:t>
            </a:r>
          </a:p>
          <a:p>
            <a:pPr lvl="1">
              <a:buFont typeface="Calibri" pitchFamily="34" charset="0"/>
              <a:buChar char="–"/>
            </a:pPr>
            <a:r>
              <a:rPr lang="cs-CZ" dirty="0"/>
              <a:t>n</a:t>
            </a:r>
            <a:r>
              <a:rPr lang="cs-CZ" dirty="0" smtClean="0"/>
              <a:t>utnost tlumočníka, překladu dokumentů</a:t>
            </a:r>
          </a:p>
          <a:p>
            <a:pPr lvl="1">
              <a:buFont typeface="Calibri" pitchFamily="34" charset="0"/>
              <a:buChar char="–"/>
            </a:pPr>
            <a:r>
              <a:rPr lang="cs-CZ" dirty="0" smtClean="0">
                <a:solidFill>
                  <a:srgbClr val="FF0000"/>
                </a:solidFill>
              </a:rPr>
              <a:t>zjistit si, je-li tento úkon platný v ČR!</a:t>
            </a:r>
          </a:p>
          <a:p>
            <a:pPr>
              <a:buFont typeface="Calibri" pitchFamily="34" charset="0"/>
              <a:buChar char="–"/>
            </a:pPr>
            <a:r>
              <a:rPr lang="cs-CZ" dirty="0">
                <a:solidFill>
                  <a:srgbClr val="00B050"/>
                </a:solidFill>
              </a:rPr>
              <a:t>p</a:t>
            </a:r>
            <a:r>
              <a:rPr lang="cs-CZ" dirty="0" smtClean="0">
                <a:solidFill>
                  <a:srgbClr val="00B050"/>
                </a:solidFill>
              </a:rPr>
              <a:t>řed zastupitelským úřadem ČR </a:t>
            </a:r>
          </a:p>
          <a:p>
            <a:pPr lvl="1">
              <a:buFont typeface="Calibri" pitchFamily="34" charset="0"/>
              <a:buChar char="–"/>
            </a:pPr>
            <a:r>
              <a:rPr lang="cs-CZ" dirty="0" smtClean="0"/>
              <a:t>velvyslanectví, generální konzulát </a:t>
            </a:r>
          </a:p>
          <a:p>
            <a:pPr lvl="1">
              <a:buFont typeface="Calibri" pitchFamily="34" charset="0"/>
              <a:buChar char="–"/>
            </a:pPr>
            <a:r>
              <a:rPr lang="cs-CZ" dirty="0" smtClean="0"/>
              <a:t>pouze civilní</a:t>
            </a:r>
          </a:p>
          <a:p>
            <a:pPr lvl="1">
              <a:buFont typeface="Calibri" pitchFamily="34" charset="0"/>
              <a:buChar char="–"/>
            </a:pPr>
            <a:r>
              <a:rPr lang="cs-CZ" dirty="0"/>
              <a:t>d</a:t>
            </a:r>
            <a:r>
              <a:rPr lang="cs-CZ" dirty="0" smtClean="0"/>
              <a:t>ohodnout předem</a:t>
            </a:r>
          </a:p>
          <a:p>
            <a:pPr lvl="1">
              <a:buFont typeface="Calibri" pitchFamily="34" charset="0"/>
              <a:buChar char="–"/>
            </a:pPr>
            <a:r>
              <a:rPr lang="cs-CZ" dirty="0" smtClean="0"/>
              <a:t>Doklady:</a:t>
            </a:r>
          </a:p>
          <a:p>
            <a:pPr lvl="2">
              <a:buFont typeface="Calibri" pitchFamily="34" charset="0"/>
              <a:buChar char="–"/>
            </a:pPr>
            <a:r>
              <a:rPr lang="cs-CZ" dirty="0" smtClean="0"/>
              <a:t>dotazník</a:t>
            </a:r>
          </a:p>
          <a:p>
            <a:pPr lvl="2">
              <a:buFont typeface="Calibri" pitchFamily="34" charset="0"/>
              <a:buChar char="–"/>
            </a:pPr>
            <a:r>
              <a:rPr lang="cs-CZ" dirty="0"/>
              <a:t>r</a:t>
            </a:r>
            <a:r>
              <a:rPr lang="cs-CZ" dirty="0" smtClean="0"/>
              <a:t>odné listy</a:t>
            </a:r>
          </a:p>
          <a:p>
            <a:pPr lvl="2">
              <a:buFont typeface="Calibri" pitchFamily="34" charset="0"/>
              <a:buChar char="–"/>
            </a:pPr>
            <a:r>
              <a:rPr lang="cs-CZ" dirty="0"/>
              <a:t>d</a:t>
            </a:r>
            <a:r>
              <a:rPr lang="cs-CZ" dirty="0" smtClean="0"/>
              <a:t>oklady o státním občanství</a:t>
            </a:r>
          </a:p>
          <a:p>
            <a:pPr lvl="2">
              <a:buFont typeface="Calibri" pitchFamily="34" charset="0"/>
              <a:buChar char="–"/>
            </a:pPr>
            <a:r>
              <a:rPr lang="cs-CZ" dirty="0"/>
              <a:t>v</a:t>
            </a:r>
            <a:r>
              <a:rPr lang="cs-CZ" dirty="0" smtClean="0"/>
              <a:t>ysvědčení o právní způsobilosti uzavřít manželství</a:t>
            </a:r>
          </a:p>
          <a:p>
            <a:pPr>
              <a:buFont typeface="Calibri" pitchFamily="34" charset="0"/>
              <a:buChar char="–"/>
            </a:pPr>
            <a:r>
              <a:rPr lang="cs-CZ" dirty="0" smtClean="0"/>
              <a:t>zvláštní matriční kniha - Brno</a:t>
            </a:r>
            <a:endParaRPr lang="cs-CZ" dirty="0"/>
          </a:p>
        </p:txBody>
      </p:sp>
      <p:pic>
        <p:nvPicPr>
          <p:cNvPr id="16386" name="Picture 2" descr="C:\Users\Jana\AppData\Local\Microsoft\Windows\Temporary Internet Files\Content.IE5\90FK01R9\MC9003246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420888"/>
            <a:ext cx="1576426" cy="181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2080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Práva manželů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alibri" pitchFamily="34" charset="0"/>
              <a:buChar char="–"/>
            </a:pPr>
            <a:r>
              <a:rPr lang="cs-CZ" dirty="0"/>
              <a:t>s</a:t>
            </a:r>
            <a:r>
              <a:rPr lang="cs-CZ" dirty="0" smtClean="0"/>
              <a:t>polečná výchova dětí</a:t>
            </a:r>
          </a:p>
          <a:p>
            <a:pPr>
              <a:buFont typeface="Calibri" pitchFamily="34" charset="0"/>
              <a:buChar char="–"/>
            </a:pPr>
            <a:r>
              <a:rPr lang="cs-CZ" dirty="0"/>
              <a:t>s</a:t>
            </a:r>
            <a:r>
              <a:rPr lang="cs-CZ" dirty="0" smtClean="0"/>
              <a:t>polečné vlastnictví</a:t>
            </a:r>
          </a:p>
          <a:p>
            <a:pPr>
              <a:buFont typeface="Calibri" pitchFamily="34" charset="0"/>
              <a:buChar char="–"/>
            </a:pPr>
            <a:r>
              <a:rPr lang="cs-CZ" dirty="0"/>
              <a:t>d</a:t>
            </a:r>
            <a:r>
              <a:rPr lang="cs-CZ" dirty="0" smtClean="0"/>
              <a:t>ědictví</a:t>
            </a:r>
          </a:p>
          <a:p>
            <a:pPr>
              <a:buFont typeface="Calibri" pitchFamily="34" charset="0"/>
              <a:buChar char="–"/>
            </a:pPr>
            <a:r>
              <a:rPr lang="cs-CZ" dirty="0"/>
              <a:t>i</a:t>
            </a:r>
            <a:r>
              <a:rPr lang="cs-CZ" dirty="0" smtClean="0"/>
              <a:t>nstitut osoby blízké</a:t>
            </a:r>
          </a:p>
          <a:p>
            <a:pPr>
              <a:buFont typeface="Calibri" pitchFamily="34" charset="0"/>
              <a:buChar char="–"/>
            </a:pPr>
            <a:r>
              <a:rPr lang="cs-CZ" dirty="0"/>
              <a:t>m</a:t>
            </a:r>
            <a:r>
              <a:rPr lang="cs-CZ" dirty="0" smtClean="0"/>
              <a:t>ožnost zastupování se (převzetí důchodu, dopisu, …)</a:t>
            </a:r>
          </a:p>
          <a:p>
            <a:pPr>
              <a:buFont typeface="Calibri" pitchFamily="34" charset="0"/>
              <a:buChar char="–"/>
            </a:pPr>
            <a:r>
              <a:rPr lang="cs-CZ" dirty="0"/>
              <a:t>p</a:t>
            </a:r>
            <a:r>
              <a:rPr lang="cs-CZ" dirty="0" smtClean="0"/>
              <a:t>rávo na informace (u lékaře, …)</a:t>
            </a:r>
          </a:p>
          <a:p>
            <a:pPr>
              <a:buFont typeface="Calibri" pitchFamily="34" charset="0"/>
              <a:buChar char="–"/>
            </a:pPr>
            <a:endParaRPr lang="cs-CZ" dirty="0"/>
          </a:p>
        </p:txBody>
      </p:sp>
      <p:pic>
        <p:nvPicPr>
          <p:cNvPr id="14338" name="Picture 2" descr="C:\Users\Jana\AppData\Local\Microsoft\Windows\Temporary Internet Files\Content.IE5\HHRU5X0L\MC9003552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844824"/>
            <a:ext cx="2073359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8273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Povinnosti manželů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867517"/>
            <a:ext cx="8229600" cy="3009755"/>
          </a:xfrm>
        </p:spPr>
        <p:txBody>
          <a:bodyPr>
            <a:normAutofit fontScale="70000" lnSpcReduction="20000"/>
          </a:bodyPr>
          <a:lstStyle/>
          <a:p>
            <a:pPr>
              <a:buFont typeface="Calibri" pitchFamily="34" charset="0"/>
              <a:buChar char="–"/>
            </a:pPr>
            <a:r>
              <a:rPr lang="cs-CZ" sz="4600" dirty="0"/>
              <a:t>s</a:t>
            </a:r>
            <a:r>
              <a:rPr lang="cs-CZ" sz="4600" dirty="0" smtClean="0"/>
              <a:t>polečná výchova dětí</a:t>
            </a:r>
          </a:p>
          <a:p>
            <a:pPr>
              <a:buFont typeface="Calibri" pitchFamily="34" charset="0"/>
              <a:buChar char="–"/>
            </a:pPr>
            <a:r>
              <a:rPr lang="cs-CZ" sz="4600" dirty="0"/>
              <a:t>p</a:t>
            </a:r>
            <a:r>
              <a:rPr lang="cs-CZ" sz="4600" dirty="0" smtClean="0"/>
              <a:t>oskytnutí pomoci</a:t>
            </a:r>
          </a:p>
          <a:p>
            <a:pPr>
              <a:buFont typeface="Calibri" pitchFamily="34" charset="0"/>
              <a:buChar char="–"/>
            </a:pPr>
            <a:r>
              <a:rPr lang="cs-CZ" sz="4600" dirty="0"/>
              <a:t>v</a:t>
            </a:r>
            <a:r>
              <a:rPr lang="cs-CZ" sz="4600" dirty="0" smtClean="0"/>
              <a:t>yživovací povinnost</a:t>
            </a:r>
          </a:p>
          <a:p>
            <a:pPr>
              <a:buFont typeface="Calibri" pitchFamily="34" charset="0"/>
              <a:buChar char="–"/>
            </a:pPr>
            <a:r>
              <a:rPr lang="cs-CZ" sz="4600" dirty="0"/>
              <a:t>i</a:t>
            </a:r>
            <a:r>
              <a:rPr lang="cs-CZ" sz="4600" dirty="0" smtClean="0"/>
              <a:t>nformovat se o závažných chorobách</a:t>
            </a:r>
          </a:p>
          <a:p>
            <a:pPr marL="0" indent="0">
              <a:buNone/>
            </a:pPr>
            <a:r>
              <a:rPr lang="cs-CZ" dirty="0" smtClean="0"/>
              <a:t>		</a:t>
            </a:r>
          </a:p>
          <a:p>
            <a:pPr marL="0" indent="0">
              <a:buNone/>
            </a:pPr>
            <a:r>
              <a:rPr lang="cs-CZ" dirty="0" smtClean="0"/>
              <a:t>		</a:t>
            </a:r>
          </a:p>
          <a:p>
            <a:pPr marL="0" indent="0">
              <a:buNone/>
            </a:pPr>
            <a:r>
              <a:rPr lang="cs-CZ" dirty="0" smtClean="0"/>
              <a:t>		</a:t>
            </a:r>
          </a:p>
          <a:p>
            <a:pPr>
              <a:buFont typeface="Calibri" pitchFamily="34" charset="0"/>
              <a:buChar char="–"/>
            </a:pPr>
            <a:endParaRPr lang="cs-CZ" dirty="0"/>
          </a:p>
        </p:txBody>
      </p:sp>
      <p:pic>
        <p:nvPicPr>
          <p:cNvPr id="13314" name="Picture 2" descr="C:\Users\Jana\AppData\Local\Microsoft\Windows\Temporary Internet Files\Content.IE5\CWHTJ96Z\MC9000787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121815"/>
            <a:ext cx="2024402" cy="2997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203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Předmanželská smlouva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Calibri" pitchFamily="34" charset="0"/>
              <a:buChar char="–"/>
            </a:pPr>
            <a:r>
              <a:rPr lang="cs-CZ" dirty="0" smtClean="0"/>
              <a:t>dobrovolná</a:t>
            </a:r>
          </a:p>
          <a:p>
            <a:pPr>
              <a:buFont typeface="Calibri" pitchFamily="34" charset="0"/>
              <a:buChar char="–"/>
            </a:pPr>
            <a:r>
              <a:rPr lang="cs-CZ" dirty="0"/>
              <a:t>s</a:t>
            </a:r>
            <a:r>
              <a:rPr lang="cs-CZ" dirty="0" smtClean="0"/>
              <a:t>tále častější</a:t>
            </a:r>
          </a:p>
          <a:p>
            <a:pPr>
              <a:buFont typeface="Calibri" pitchFamily="34" charset="0"/>
              <a:buChar char="–"/>
            </a:pPr>
            <a:r>
              <a:rPr lang="cs-CZ" dirty="0"/>
              <a:t>m</a:t>
            </a:r>
            <a:r>
              <a:rPr lang="cs-CZ" dirty="0" smtClean="0"/>
              <a:t>ajetkové poměry manželů po svatbě</a:t>
            </a:r>
          </a:p>
          <a:p>
            <a:pPr marL="457200" lvl="1" indent="-457200">
              <a:buFont typeface="Calibri" pitchFamily="34" charset="0"/>
              <a:buChar char="–"/>
            </a:pPr>
            <a:r>
              <a:rPr lang="cs-CZ" sz="3200" dirty="0"/>
              <a:t>z</a:t>
            </a:r>
            <a:r>
              <a:rPr lang="cs-CZ" sz="3200" dirty="0" smtClean="0"/>
              <a:t>jednoduší dělení majetku po rozvodu manželství</a:t>
            </a:r>
          </a:p>
          <a:p>
            <a:pPr marL="457200" lvl="1" indent="-457200">
              <a:buFont typeface="Calibri" pitchFamily="34" charset="0"/>
              <a:buChar char="–"/>
            </a:pPr>
            <a:r>
              <a:rPr lang="cs-CZ" sz="3200" dirty="0"/>
              <a:t>p</a:t>
            </a:r>
            <a:r>
              <a:rPr lang="cs-CZ" sz="3200" dirty="0" smtClean="0"/>
              <a:t>latná až po uzavření manželství</a:t>
            </a:r>
          </a:p>
          <a:p>
            <a:pPr>
              <a:buFont typeface="Calibri" pitchFamily="34" charset="0"/>
              <a:buChar char="–"/>
            </a:pPr>
            <a:r>
              <a:rPr lang="cs-CZ" u="sng" dirty="0"/>
              <a:t>f</a:t>
            </a:r>
            <a:r>
              <a:rPr lang="cs-CZ" u="sng" dirty="0" smtClean="0"/>
              <a:t>orma</a:t>
            </a:r>
            <a:r>
              <a:rPr lang="cs-CZ" dirty="0" smtClean="0"/>
              <a:t>:</a:t>
            </a:r>
          </a:p>
          <a:p>
            <a:pPr lvl="2">
              <a:buFont typeface="Calibri" pitchFamily="34" charset="0"/>
              <a:buChar char="–"/>
            </a:pPr>
            <a:r>
              <a:rPr lang="cs-CZ" sz="3200" dirty="0"/>
              <a:t>n</a:t>
            </a:r>
            <a:r>
              <a:rPr lang="cs-CZ" sz="3200" dirty="0" smtClean="0"/>
              <a:t>otářský zápis</a:t>
            </a:r>
          </a:p>
        </p:txBody>
      </p:sp>
      <p:pic>
        <p:nvPicPr>
          <p:cNvPr id="9218" name="Picture 2" descr="C:\Users\Jana\AppData\Local\Microsoft\Windows\Temporary Internet Files\Content.IE5\D8WAM9BZ\MC900280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149080"/>
            <a:ext cx="1923782" cy="2003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8896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Zánik manželství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700808"/>
            <a:ext cx="8229600" cy="4680520"/>
          </a:xfrm>
        </p:spPr>
        <p:txBody>
          <a:bodyPr>
            <a:normAutofit fontScale="92500" lnSpcReduction="20000"/>
          </a:bodyPr>
          <a:lstStyle/>
          <a:p>
            <a:pPr>
              <a:buFont typeface="Calibri" pitchFamily="34" charset="0"/>
              <a:buChar char="–"/>
            </a:pPr>
            <a:r>
              <a:rPr lang="cs-CZ" sz="3800" dirty="0" smtClean="0">
                <a:solidFill>
                  <a:srgbClr val="00B050"/>
                </a:solidFill>
              </a:rPr>
              <a:t>rozvod</a:t>
            </a:r>
          </a:p>
          <a:p>
            <a:pPr lvl="2">
              <a:buFont typeface="Calibri" pitchFamily="34" charset="0"/>
              <a:buChar char="–"/>
            </a:pPr>
            <a:r>
              <a:rPr lang="cs-CZ" sz="3800" dirty="0" smtClean="0"/>
              <a:t>soud</a:t>
            </a:r>
          </a:p>
          <a:p>
            <a:pPr>
              <a:buFont typeface="Calibri" pitchFamily="34" charset="0"/>
              <a:buChar char="–"/>
            </a:pPr>
            <a:r>
              <a:rPr lang="cs-CZ" sz="3800" dirty="0">
                <a:solidFill>
                  <a:srgbClr val="00B050"/>
                </a:solidFill>
              </a:rPr>
              <a:t>ú</a:t>
            </a:r>
            <a:r>
              <a:rPr lang="cs-CZ" sz="3800" dirty="0" smtClean="0">
                <a:solidFill>
                  <a:srgbClr val="00B050"/>
                </a:solidFill>
              </a:rPr>
              <a:t>mrtí jednoho z manželů</a:t>
            </a:r>
          </a:p>
          <a:p>
            <a:pPr>
              <a:buFont typeface="Calibri" pitchFamily="34" charset="0"/>
              <a:buChar char="–"/>
            </a:pPr>
            <a:r>
              <a:rPr lang="cs-CZ" sz="3800" dirty="0">
                <a:solidFill>
                  <a:srgbClr val="00B050"/>
                </a:solidFill>
              </a:rPr>
              <a:t>p</a:t>
            </a:r>
            <a:r>
              <a:rPr lang="cs-CZ" sz="3800" dirty="0" smtClean="0">
                <a:solidFill>
                  <a:srgbClr val="00B050"/>
                </a:solidFill>
              </a:rPr>
              <a:t>rohlášení jednoho z manželů za mrtvého</a:t>
            </a:r>
          </a:p>
          <a:p>
            <a:pPr lvl="2">
              <a:buFont typeface="Calibri" pitchFamily="34" charset="0"/>
              <a:buChar char="–"/>
            </a:pPr>
            <a:r>
              <a:rPr lang="cs-CZ" sz="3800" dirty="0"/>
              <a:t>s</a:t>
            </a:r>
            <a:r>
              <a:rPr lang="cs-CZ" sz="3800" dirty="0" smtClean="0"/>
              <a:t>oud</a:t>
            </a:r>
          </a:p>
          <a:p>
            <a:pPr lvl="2">
              <a:buFont typeface="Calibri" pitchFamily="34" charset="0"/>
              <a:buChar char="–"/>
            </a:pPr>
            <a:r>
              <a:rPr lang="cs-CZ" sz="3800" dirty="0"/>
              <a:t>š</a:t>
            </a:r>
            <a:r>
              <a:rPr lang="cs-CZ" sz="3800" dirty="0" smtClean="0"/>
              <a:t>etření, úřední deska soudu, případně média, přihlášení se do 1 roku</a:t>
            </a:r>
          </a:p>
          <a:p>
            <a:pPr lvl="2">
              <a:buFont typeface="Calibri" pitchFamily="34" charset="0"/>
              <a:buChar char="–"/>
            </a:pPr>
            <a:endParaRPr lang="cs-CZ" dirty="0"/>
          </a:p>
          <a:p>
            <a:pPr lvl="2">
              <a:buFont typeface="Calibri" pitchFamily="34" charset="0"/>
              <a:buChar char="–"/>
            </a:pPr>
            <a:r>
              <a:rPr lang="cs-CZ" sz="2100" dirty="0" smtClean="0"/>
              <a:t>pokud se dodatečně objeví a manžel/</a:t>
            </a:r>
            <a:r>
              <a:rPr lang="cs-CZ" sz="2100" dirty="0" err="1" smtClean="0"/>
              <a:t>ka</a:t>
            </a:r>
            <a:r>
              <a:rPr lang="cs-CZ" sz="2100" dirty="0" smtClean="0"/>
              <a:t> již uzavřel/a jiné manželství – původní se neobnovuje</a:t>
            </a:r>
            <a:endParaRPr lang="cs-CZ" sz="21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46611" y="2132856"/>
            <a:ext cx="2448272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manželství</a:t>
            </a:r>
            <a:endParaRPr lang="cs-CZ" sz="4000" dirty="0">
              <a:solidFill>
                <a:srgbClr val="FF0000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5761962" y="2132856"/>
            <a:ext cx="2448272" cy="70788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9478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Rozvod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cs-CZ" dirty="0"/>
              <a:t>u</a:t>
            </a:r>
            <a:r>
              <a:rPr lang="cs-CZ" dirty="0" smtClean="0"/>
              <a:t> soudu</a:t>
            </a:r>
          </a:p>
          <a:p>
            <a:pPr lvl="1"/>
            <a:r>
              <a:rPr lang="cs-CZ" dirty="0"/>
              <a:t>p</a:t>
            </a:r>
            <a:r>
              <a:rPr lang="cs-CZ" dirty="0" smtClean="0"/>
              <a:t>ráva a povinnosti rodičů k dítěti</a:t>
            </a:r>
          </a:p>
          <a:p>
            <a:pPr lvl="1"/>
            <a:r>
              <a:rPr lang="cs-CZ" dirty="0"/>
              <a:t>v</a:t>
            </a:r>
            <a:r>
              <a:rPr lang="cs-CZ" dirty="0" smtClean="0"/>
              <a:t>ýchova a výživa dítěte</a:t>
            </a:r>
          </a:p>
          <a:p>
            <a:pPr lvl="4"/>
            <a:r>
              <a:rPr lang="cs-CZ" dirty="0" smtClean="0"/>
              <a:t>„alimenty“</a:t>
            </a:r>
          </a:p>
          <a:p>
            <a:pPr lvl="1"/>
            <a:r>
              <a:rPr lang="cs-CZ" dirty="0"/>
              <a:t>p</a:t>
            </a:r>
            <a:r>
              <a:rPr lang="cs-CZ" dirty="0" smtClean="0"/>
              <a:t>řípadně podmínky střídavé péče</a:t>
            </a:r>
          </a:p>
          <a:p>
            <a:pPr lvl="1"/>
            <a:r>
              <a:rPr lang="cs-CZ" dirty="0"/>
              <a:t>r</a:t>
            </a:r>
            <a:r>
              <a:rPr lang="cs-CZ" dirty="0" smtClean="0"/>
              <a:t>ozdělení společného jmění manželů </a:t>
            </a:r>
          </a:p>
          <a:p>
            <a:pPr lvl="4"/>
            <a:r>
              <a:rPr lang="cs-CZ" dirty="0" smtClean="0"/>
              <a:t>ideální polovina majetku nabytého v manželství</a:t>
            </a:r>
          </a:p>
          <a:p>
            <a:pPr lvl="4"/>
            <a:r>
              <a:rPr lang="cs-CZ" dirty="0"/>
              <a:t>p</a:t>
            </a:r>
            <a:r>
              <a:rPr lang="cs-CZ" dirty="0" smtClean="0"/>
              <a:t>ředmanželská smlouva</a:t>
            </a:r>
            <a:endParaRPr lang="cs-CZ" dirty="0"/>
          </a:p>
        </p:txBody>
      </p:sp>
      <p:pic>
        <p:nvPicPr>
          <p:cNvPr id="10243" name="Picture 3" descr="C:\Users\Jana\AppData\Local\Microsoft\Windows\Temporary Internet Files\Content.IE5\90FK01R9\MC9002974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268760"/>
            <a:ext cx="1614830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1684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916832"/>
            <a:ext cx="8229600" cy="2434282"/>
          </a:xfrm>
        </p:spPr>
        <p:txBody>
          <a:bodyPr>
            <a:noAutofit/>
          </a:bodyPr>
          <a:lstStyle/>
          <a:p>
            <a:r>
              <a:rPr lang="cs-CZ" sz="8000" dirty="0" smtClean="0">
                <a:solidFill>
                  <a:srgbClr val="00B050"/>
                </a:solidFill>
              </a:rPr>
              <a:t>Další možnosti soužití</a:t>
            </a:r>
            <a:endParaRPr lang="cs-CZ" sz="80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9980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Další možnosti soužití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rgbClr val="00B050"/>
                </a:solidFill>
              </a:rPr>
              <a:t>n</a:t>
            </a:r>
            <a:r>
              <a:rPr lang="cs-CZ" dirty="0" smtClean="0">
                <a:solidFill>
                  <a:srgbClr val="00B050"/>
                </a:solidFill>
              </a:rPr>
              <a:t>esezdané soužití</a:t>
            </a:r>
          </a:p>
          <a:p>
            <a:pPr lvl="3"/>
            <a:r>
              <a:rPr lang="cs-CZ" dirty="0"/>
              <a:t>d</a:t>
            </a:r>
            <a:r>
              <a:rPr lang="cs-CZ" dirty="0" smtClean="0"/>
              <a:t>ruh / družka</a:t>
            </a:r>
          </a:p>
          <a:p>
            <a:pPr lvl="3"/>
            <a:r>
              <a:rPr lang="cs-CZ" dirty="0"/>
              <a:t>v</a:t>
            </a:r>
            <a:r>
              <a:rPr lang="cs-CZ" dirty="0" smtClean="0"/>
              <a:t>íce svobody x ekonomické a právní nevýhody </a:t>
            </a:r>
          </a:p>
          <a:p>
            <a:pPr marL="914400" lvl="2" indent="0"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r>
              <a:rPr lang="cs-CZ" dirty="0">
                <a:solidFill>
                  <a:srgbClr val="00B050"/>
                </a:solidFill>
              </a:rPr>
              <a:t>r</a:t>
            </a:r>
            <a:r>
              <a:rPr lang="cs-CZ" dirty="0" smtClean="0">
                <a:solidFill>
                  <a:srgbClr val="00B050"/>
                </a:solidFill>
              </a:rPr>
              <a:t>egistrované partnerství</a:t>
            </a:r>
          </a:p>
          <a:p>
            <a:pPr lvl="3"/>
            <a:r>
              <a:rPr lang="cs-CZ" dirty="0"/>
              <a:t>p</a:t>
            </a:r>
            <a:r>
              <a:rPr lang="cs-CZ" dirty="0" smtClean="0"/>
              <a:t>rávní svazek občanů stejného pohlaví</a:t>
            </a:r>
          </a:p>
          <a:p>
            <a:pPr lvl="3"/>
            <a:r>
              <a:rPr lang="cs-CZ" dirty="0"/>
              <a:t>v</a:t>
            </a:r>
            <a:r>
              <a:rPr lang="cs-CZ" dirty="0" smtClean="0"/>
              <a:t> ČR od 1.7. 2006 (zákon č. 115/2006 Sb. O registrovaném partnerství)</a:t>
            </a:r>
          </a:p>
          <a:p>
            <a:pPr lvl="3"/>
            <a:r>
              <a:rPr lang="cs-CZ" dirty="0"/>
              <a:t>p</a:t>
            </a:r>
            <a:r>
              <a:rPr lang="cs-CZ" dirty="0" smtClean="0"/>
              <a:t>řed pověřeným matričním úřadem</a:t>
            </a:r>
          </a:p>
          <a:p>
            <a:pPr lvl="3"/>
            <a:r>
              <a:rPr lang="cs-CZ" dirty="0" smtClean="0"/>
              <a:t>Doklad o registrovaném partnerství (i zápis v OP)</a:t>
            </a:r>
            <a:endParaRPr lang="cs-CZ" dirty="0"/>
          </a:p>
        </p:txBody>
      </p:sp>
      <p:pic>
        <p:nvPicPr>
          <p:cNvPr id="12290" name="Picture 2" descr="C:\Users\Jana\AppData\Local\Microsoft\Windows\Temporary Internet Files\Content.IE5\D8WAM9BZ\MC9004078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852936"/>
            <a:ext cx="1844675" cy="1463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5804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Registrované partnerství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u="sng" dirty="0"/>
              <a:t>p</a:t>
            </a:r>
            <a:r>
              <a:rPr lang="cs-CZ" u="sng" dirty="0" smtClean="0"/>
              <a:t>ráva a povinnosti podobná manželství</a:t>
            </a:r>
          </a:p>
          <a:p>
            <a:pPr lvl="2">
              <a:buFontTx/>
              <a:buChar char="-"/>
            </a:pPr>
            <a:r>
              <a:rPr lang="cs-CZ" sz="2800" dirty="0"/>
              <a:t>n</a:t>
            </a:r>
            <a:r>
              <a:rPr lang="cs-CZ" sz="2800" dirty="0" smtClean="0"/>
              <a:t>apř. zastupování se, informace o zdravotním stavu, institut osoby blízké, …</a:t>
            </a:r>
          </a:p>
          <a:p>
            <a:pPr>
              <a:buFontTx/>
              <a:buChar char="-"/>
            </a:pPr>
            <a:r>
              <a:rPr lang="cs-CZ" u="sng" dirty="0" smtClean="0"/>
              <a:t>rozdíly</a:t>
            </a:r>
            <a:r>
              <a:rPr lang="cs-CZ" dirty="0"/>
              <a:t> </a:t>
            </a:r>
            <a:r>
              <a:rPr lang="cs-CZ" dirty="0" smtClean="0"/>
              <a:t>– např.:</a:t>
            </a:r>
          </a:p>
          <a:p>
            <a:pPr lvl="1">
              <a:buFontTx/>
              <a:buChar char="-"/>
            </a:pPr>
            <a:r>
              <a:rPr lang="cs-CZ" dirty="0"/>
              <a:t>n</a:t>
            </a:r>
            <a:r>
              <a:rPr lang="cs-CZ" dirty="0" smtClean="0"/>
              <a:t>evzniká společné jmění</a:t>
            </a:r>
          </a:p>
          <a:p>
            <a:pPr lvl="1">
              <a:buFontTx/>
              <a:buChar char="-"/>
            </a:pPr>
            <a:r>
              <a:rPr lang="cs-CZ" dirty="0"/>
              <a:t>d</a:t>
            </a:r>
            <a:r>
              <a:rPr lang="cs-CZ" dirty="0" smtClean="0"/>
              <a:t>ěti </a:t>
            </a:r>
          </a:p>
          <a:p>
            <a:pPr lvl="3">
              <a:buFontTx/>
              <a:buChar char="-"/>
            </a:pPr>
            <a:r>
              <a:rPr lang="cs-CZ" sz="2800" dirty="0" smtClean="0"/>
              <a:t>pěstounská péče (jeden partner)</a:t>
            </a:r>
          </a:p>
          <a:p>
            <a:pPr lvl="3">
              <a:buFontTx/>
              <a:buChar char="-"/>
            </a:pPr>
            <a:r>
              <a:rPr lang="cs-CZ" sz="2800" dirty="0"/>
              <a:t>n</a:t>
            </a:r>
            <a:r>
              <a:rPr lang="cs-CZ" sz="2800" dirty="0" smtClean="0"/>
              <a:t>elze osvojit</a:t>
            </a:r>
          </a:p>
          <a:p>
            <a:pPr lvl="3">
              <a:buFontTx/>
              <a:buChar char="-"/>
            </a:pPr>
            <a:r>
              <a:rPr lang="cs-CZ" sz="2800" dirty="0"/>
              <a:t>u</a:t>
            </a:r>
            <a:r>
              <a:rPr lang="cs-CZ" sz="2800" dirty="0" smtClean="0"/>
              <a:t>mělé oplodnění - nelze</a:t>
            </a:r>
          </a:p>
          <a:p>
            <a:pPr lvl="3">
              <a:buFontTx/>
              <a:buChar char="-"/>
            </a:pPr>
            <a:endParaRPr lang="cs-CZ" dirty="0"/>
          </a:p>
        </p:txBody>
      </p:sp>
      <p:pic>
        <p:nvPicPr>
          <p:cNvPr id="11266" name="Picture 2" descr="C:\Users\Jana\AppData\Local\Microsoft\Windows\Temporary Internet Files\Content.IE5\VV7YO8FO\MC900407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996952"/>
            <a:ext cx="1403350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9504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4536504"/>
          </a:xfrm>
        </p:spPr>
        <p:txBody>
          <a:bodyPr>
            <a:noAutofit/>
          </a:bodyPr>
          <a:lstStyle/>
          <a:p>
            <a:r>
              <a:rPr lang="cs-CZ" sz="10000" dirty="0" smtClean="0">
                <a:solidFill>
                  <a:srgbClr val="00B050"/>
                </a:solidFill>
              </a:rPr>
              <a:t>Otázky </a:t>
            </a:r>
            <a:br>
              <a:rPr lang="cs-CZ" sz="10000" dirty="0" smtClean="0">
                <a:solidFill>
                  <a:srgbClr val="00B050"/>
                </a:solidFill>
              </a:rPr>
            </a:br>
            <a:r>
              <a:rPr lang="cs-CZ" sz="10000" dirty="0" smtClean="0">
                <a:solidFill>
                  <a:srgbClr val="00B050"/>
                </a:solidFill>
              </a:rPr>
              <a:t>a </a:t>
            </a:r>
            <a:br>
              <a:rPr lang="cs-CZ" sz="10000" dirty="0" smtClean="0">
                <a:solidFill>
                  <a:srgbClr val="00B050"/>
                </a:solidFill>
              </a:rPr>
            </a:br>
            <a:r>
              <a:rPr lang="cs-CZ" sz="10000" dirty="0" smtClean="0">
                <a:solidFill>
                  <a:srgbClr val="00B050"/>
                </a:solidFill>
              </a:rPr>
              <a:t>úkoly</a:t>
            </a:r>
            <a:endParaRPr lang="cs-CZ" sz="10000" dirty="0">
              <a:solidFill>
                <a:srgbClr val="00B050"/>
              </a:solidFill>
            </a:endParaRPr>
          </a:p>
        </p:txBody>
      </p:sp>
      <p:pic>
        <p:nvPicPr>
          <p:cNvPr id="1026" name="Picture 2" descr="C:\Users\Jana\AppData\Local\Microsoft\Windows\Temporary Internet Files\Content.IE5\CWHTJ96Z\MC9003835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060848"/>
            <a:ext cx="1080120" cy="2378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na\AppData\Local\Microsoft\Windows\Temporary Internet Files\Content.IE5\CWHTJ96Z\MC9000787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420888"/>
            <a:ext cx="1609763" cy="2191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87047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Otázky a úkoly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Zamysli se nad výhodami </a:t>
            </a:r>
            <a:r>
              <a:rPr lang="cs-CZ" dirty="0" smtClean="0"/>
              <a:t>manželství.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Např.:</a:t>
            </a:r>
          </a:p>
          <a:p>
            <a:pPr marL="457200" lvl="1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relativní </a:t>
            </a:r>
            <a:r>
              <a:rPr lang="cs-CZ" dirty="0" smtClean="0">
                <a:solidFill>
                  <a:srgbClr val="00B050"/>
                </a:solidFill>
              </a:rPr>
              <a:t>citová jistota, pocit sounáležitosti, ochrany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smtClean="0">
                <a:solidFill>
                  <a:srgbClr val="00B050"/>
                </a:solidFill>
              </a:rPr>
              <a:t>ekonomické výhody </a:t>
            </a:r>
            <a:r>
              <a:rPr lang="cs-CZ" dirty="0" smtClean="0">
                <a:solidFill>
                  <a:srgbClr val="FF0000"/>
                </a:solidFill>
              </a:rPr>
              <a:t>– spoluvlastnictví, dědictví, …; </a:t>
            </a:r>
            <a:r>
              <a:rPr lang="cs-CZ" dirty="0" smtClean="0">
                <a:solidFill>
                  <a:srgbClr val="00B050"/>
                </a:solidFill>
              </a:rPr>
              <a:t>právní výhody </a:t>
            </a:r>
            <a:r>
              <a:rPr lang="cs-CZ" dirty="0" smtClean="0">
                <a:solidFill>
                  <a:srgbClr val="FF0000"/>
                </a:solidFill>
              </a:rPr>
              <a:t>– osoba blízká, přístup k informacím, možnost zastupování se, …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7750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Otázky a úkoly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Proč si myslíš, že někteří mladí lidé neuzavírají manželství? 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Např.:</a:t>
            </a:r>
          </a:p>
          <a:p>
            <a:pPr marL="457200" lvl="1" indent="0">
              <a:buNone/>
            </a:pPr>
            <a:r>
              <a:rPr lang="cs-CZ" dirty="0">
                <a:solidFill>
                  <a:srgbClr val="FF0000"/>
                </a:solidFill>
              </a:rPr>
              <a:t>p</a:t>
            </a:r>
            <a:r>
              <a:rPr lang="cs-CZ" dirty="0" smtClean="0">
                <a:solidFill>
                  <a:srgbClr val="FF0000"/>
                </a:solidFill>
              </a:rPr>
              <a:t>ocit nesvobody, potřeba nevázat se, obavy z trvalosti manželství, obavy z rozvodu (např. špatné zkušenosti z dětství), …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6122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Otázky a úkoly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u nás možné uzavřít registrované partnerství? Pro koho je určené?</a:t>
            </a:r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Ano. Je určené pro páry stejného pohlaví.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Mají registrovaní partneři stejná práva jako manželé?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Ne. Rozdílná je například oblast práv u dětí.</a:t>
            </a:r>
          </a:p>
          <a:p>
            <a:endParaRPr lang="cs-CZ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6122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Otázky a úkoly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Můžeš uzavřít sňatek v zahraničí? 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Ano. Jen je potřeba si dopředu zjistit, co pro uzavření potřebuji a jaké to bude mít dopady po návratu do ČR.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8731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Otázky a úkoly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Kdy zaniká manželství?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>
                <a:solidFill>
                  <a:srgbClr val="FF0000"/>
                </a:solidFill>
              </a:rPr>
              <a:t>s</a:t>
            </a:r>
            <a:r>
              <a:rPr lang="cs-CZ" dirty="0" smtClean="0">
                <a:solidFill>
                  <a:srgbClr val="FF0000"/>
                </a:solidFill>
              </a:rPr>
              <a:t>mrtí</a:t>
            </a:r>
          </a:p>
          <a:p>
            <a:r>
              <a:rPr lang="cs-CZ" dirty="0">
                <a:solidFill>
                  <a:srgbClr val="FF0000"/>
                </a:solidFill>
              </a:rPr>
              <a:t>p</a:t>
            </a:r>
            <a:r>
              <a:rPr lang="cs-CZ" dirty="0" smtClean="0">
                <a:solidFill>
                  <a:srgbClr val="FF0000"/>
                </a:solidFill>
              </a:rPr>
              <a:t>rohlášením za mrtvého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Rozvodem</a:t>
            </a:r>
          </a:p>
          <a:p>
            <a:r>
              <a:rPr lang="cs-CZ" dirty="0">
                <a:solidFill>
                  <a:srgbClr val="FF0000"/>
                </a:solidFill>
              </a:rPr>
              <a:t>z</a:t>
            </a:r>
            <a:r>
              <a:rPr lang="cs-CZ" dirty="0" smtClean="0">
                <a:solidFill>
                  <a:srgbClr val="FF0000"/>
                </a:solidFill>
              </a:rPr>
              <a:t>jištěním neplatnosti – např. bigamie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8731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Otázky a úkoly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Může mít v ČR muž dvě a více manželek?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Ne. Platné by bylo jen první manželství. Muž by navíc </a:t>
            </a:r>
            <a:r>
              <a:rPr lang="cs-CZ" smtClean="0">
                <a:solidFill>
                  <a:srgbClr val="FF0000"/>
                </a:solidFill>
              </a:rPr>
              <a:t>mohl být </a:t>
            </a:r>
            <a:r>
              <a:rPr lang="cs-CZ" dirty="0" smtClean="0">
                <a:solidFill>
                  <a:srgbClr val="FF0000"/>
                </a:solidFill>
              </a:rPr>
              <a:t>trestně stíhán.</a:t>
            </a:r>
            <a:endParaRPr lang="cs-CZ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8731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Použité kliparty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44824"/>
            <a:ext cx="8229600" cy="1728192"/>
          </a:xfrm>
        </p:spPr>
        <p:txBody>
          <a:bodyPr/>
          <a:lstStyle/>
          <a:p>
            <a:pPr marL="0" indent="0" algn="just">
              <a:buNone/>
            </a:pPr>
            <a:r>
              <a:rPr lang="cs-CZ" dirty="0" smtClean="0"/>
              <a:t>	Všechny použité kliparty jsou z volně dostupných sad programu PowerPoint společnosti Microsoft.</a:t>
            </a:r>
            <a:endParaRPr lang="cs-CZ" dirty="0"/>
          </a:p>
        </p:txBody>
      </p:sp>
      <p:pic>
        <p:nvPicPr>
          <p:cNvPr id="15362" name="Picture 2" descr="C:\Users\Jana\AppData\Local\Microsoft\Windows\Temporary Internet Files\Content.IE5\8185BRI6\MC9003973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717032"/>
            <a:ext cx="1648663" cy="182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4" name="Picture 4" descr="C:\Users\Jana\AppData\Local\Microsoft\Windows\Temporary Internet Files\Content.IE5\90FK01R9\MC9003246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933056"/>
            <a:ext cx="1576426" cy="181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3604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</TotalTime>
  <Words>677</Words>
  <Application>Microsoft Office PowerPoint</Application>
  <PresentationFormat>Předvádění na obrazovce (4:3)</PresentationFormat>
  <Paragraphs>173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Motiv systému Office</vt:lpstr>
      <vt:lpstr>Prezentace aplikace PowerPoint</vt:lpstr>
      <vt:lpstr>Manželství</vt:lpstr>
      <vt:lpstr>Manželství</vt:lpstr>
      <vt:lpstr>Manželství</vt:lpstr>
      <vt:lpstr>Funkce manželství</vt:lpstr>
      <vt:lpstr>Uzavření manželství</vt:lpstr>
      <vt:lpstr>Civilní sňatek</vt:lpstr>
      <vt:lpstr>Církevní sňatek</vt:lpstr>
      <vt:lpstr>Překážky sňatku</vt:lpstr>
      <vt:lpstr>Doklady potřebné k uzavření sňatku</vt:lpstr>
      <vt:lpstr>Uzavření sňatku v zahraničí</vt:lpstr>
      <vt:lpstr>Práva manželů</vt:lpstr>
      <vt:lpstr>Povinnosti manželů</vt:lpstr>
      <vt:lpstr>Předmanželská smlouva</vt:lpstr>
      <vt:lpstr>Zánik manželství</vt:lpstr>
      <vt:lpstr>Rozvod</vt:lpstr>
      <vt:lpstr>Další možnosti soužití</vt:lpstr>
      <vt:lpstr>Další možnosti soužití</vt:lpstr>
      <vt:lpstr>Registrované partnerství</vt:lpstr>
      <vt:lpstr>Otázky  a  úkoly</vt:lpstr>
      <vt:lpstr>Otázky a úkoly</vt:lpstr>
      <vt:lpstr>Otázky a úkoly</vt:lpstr>
      <vt:lpstr>Otázky a úkoly</vt:lpstr>
      <vt:lpstr>Otázky a úkoly</vt:lpstr>
      <vt:lpstr>Otázky a úkoly</vt:lpstr>
      <vt:lpstr>Otázky a úkoly</vt:lpstr>
      <vt:lpstr>Použité kliparty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Manželství</dc:title>
  <dc:creator>Jana</dc:creator>
  <cp:lastModifiedBy>Jana</cp:lastModifiedBy>
  <cp:revision>29</cp:revision>
  <dcterms:created xsi:type="dcterms:W3CDTF">2013-02-01T18:25:00Z</dcterms:created>
  <dcterms:modified xsi:type="dcterms:W3CDTF">2013-02-01T20:58:59Z</dcterms:modified>
</cp:coreProperties>
</file>