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5"/>
  </p:notesMasterIdLst>
  <p:sldIdLst>
    <p:sldId id="277" r:id="rId4"/>
    <p:sldId id="278" r:id="rId5"/>
    <p:sldId id="281" r:id="rId6"/>
    <p:sldId id="284" r:id="rId7"/>
    <p:sldId id="286" r:id="rId8"/>
    <p:sldId id="282" r:id="rId9"/>
    <p:sldId id="283" r:id="rId10"/>
    <p:sldId id="285" r:id="rId11"/>
    <p:sldId id="287" r:id="rId12"/>
    <p:sldId id="288" r:id="rId13"/>
    <p:sldId id="260" r:id="rId14"/>
  </p:sldIdLst>
  <p:sldSz cx="9144000" cy="6858000" type="screen4x3"/>
  <p:notesSz cx="6858000" cy="9144000"/>
  <p:custShowLst>
    <p:custShow name="Vlastní prezentace _ ukázka" id="0">
      <p:sldLst>
        <p:sld r:id="rId14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95671A-6583-420A-8846-DB1DA68CE98C}" type="doc">
      <dgm:prSet loTypeId="urn:diagrams.loki3.com/TabbedArc+Icon" loCatId="officeonline" qsTypeId="urn:microsoft.com/office/officeart/2005/8/quickstyle/simple1" qsCatId="simple" csTypeId="urn:microsoft.com/office/officeart/2005/8/colors/accent1_2" csCatId="accent1" phldr="1"/>
      <dgm:spPr/>
    </dgm:pt>
    <dgm:pt modelId="{478C533B-79D8-476F-AF25-17FAC4FA36C5}">
      <dgm:prSet phldrT="[Text]"/>
      <dgm:spPr/>
      <dgm:t>
        <a:bodyPr/>
        <a:lstStyle/>
        <a:p>
          <a:r>
            <a:rPr lang="cs-CZ" dirty="0" smtClean="0"/>
            <a:t>rodiče</a:t>
          </a:r>
          <a:endParaRPr lang="cs-CZ" dirty="0"/>
        </a:p>
      </dgm:t>
    </dgm:pt>
    <dgm:pt modelId="{612C3449-ABCF-428C-83D4-0C88A4FC1C72}" type="parTrans" cxnId="{E052EFC4-DA4D-48BD-9568-FD883526949F}">
      <dgm:prSet/>
      <dgm:spPr/>
      <dgm:t>
        <a:bodyPr/>
        <a:lstStyle/>
        <a:p>
          <a:endParaRPr lang="cs-CZ"/>
        </a:p>
      </dgm:t>
    </dgm:pt>
    <dgm:pt modelId="{4CD4939F-E778-4818-9D4E-26AF6041E0A4}" type="sibTrans" cxnId="{E052EFC4-DA4D-48BD-9568-FD883526949F}">
      <dgm:prSet/>
      <dgm:spPr/>
      <dgm:t>
        <a:bodyPr/>
        <a:lstStyle/>
        <a:p>
          <a:endParaRPr lang="cs-CZ"/>
        </a:p>
      </dgm:t>
    </dgm:pt>
    <dgm:pt modelId="{E9552613-CB07-4634-8D53-00B99243CD23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RODINA</a:t>
          </a:r>
          <a:endParaRPr lang="cs-CZ" dirty="0">
            <a:solidFill>
              <a:schemeClr val="tx1"/>
            </a:solidFill>
          </a:endParaRPr>
        </a:p>
      </dgm:t>
    </dgm:pt>
    <dgm:pt modelId="{CC00869E-3085-49DB-BDF5-B97280CF470A}" type="parTrans" cxnId="{D240551B-A9DA-4EF2-8090-BE0987F00C38}">
      <dgm:prSet/>
      <dgm:spPr/>
      <dgm:t>
        <a:bodyPr/>
        <a:lstStyle/>
        <a:p>
          <a:endParaRPr lang="cs-CZ"/>
        </a:p>
      </dgm:t>
    </dgm:pt>
    <dgm:pt modelId="{0A8F09F0-6AFE-49E7-99DF-EC408CBB3CC0}" type="sibTrans" cxnId="{D240551B-A9DA-4EF2-8090-BE0987F00C38}">
      <dgm:prSet/>
      <dgm:spPr/>
      <dgm:t>
        <a:bodyPr/>
        <a:lstStyle/>
        <a:p>
          <a:endParaRPr lang="cs-CZ"/>
        </a:p>
      </dgm:t>
    </dgm:pt>
    <dgm:pt modelId="{D466306D-39A5-415B-9F16-34FE7AD268BE}">
      <dgm:prSet phldrT="[Text]"/>
      <dgm:spPr/>
      <dgm:t>
        <a:bodyPr/>
        <a:lstStyle/>
        <a:p>
          <a:r>
            <a:rPr lang="cs-CZ" dirty="0" smtClean="0"/>
            <a:t>děti</a:t>
          </a:r>
          <a:endParaRPr lang="cs-CZ" dirty="0"/>
        </a:p>
      </dgm:t>
    </dgm:pt>
    <dgm:pt modelId="{98202FB2-8845-4C7D-A3D4-0405CFA6E9E3}" type="parTrans" cxnId="{ED391C83-9904-44CD-9C67-F4DD5BCB8D63}">
      <dgm:prSet/>
      <dgm:spPr/>
      <dgm:t>
        <a:bodyPr/>
        <a:lstStyle/>
        <a:p>
          <a:endParaRPr lang="cs-CZ"/>
        </a:p>
      </dgm:t>
    </dgm:pt>
    <dgm:pt modelId="{D50F0E28-EFD6-4575-86C3-5632143C648D}" type="sibTrans" cxnId="{ED391C83-9904-44CD-9C67-F4DD5BCB8D63}">
      <dgm:prSet/>
      <dgm:spPr/>
      <dgm:t>
        <a:bodyPr/>
        <a:lstStyle/>
        <a:p>
          <a:endParaRPr lang="cs-CZ"/>
        </a:p>
      </dgm:t>
    </dgm:pt>
    <dgm:pt modelId="{438ADD42-6A4C-407B-AD57-248DB97620A1}" type="pres">
      <dgm:prSet presAssocID="{D795671A-6583-420A-8846-DB1DA68CE98C}" presName="Name0" presStyleCnt="0">
        <dgm:presLayoutVars>
          <dgm:dir/>
          <dgm:resizeHandles val="exact"/>
        </dgm:presLayoutVars>
      </dgm:prSet>
      <dgm:spPr/>
    </dgm:pt>
    <dgm:pt modelId="{7F606EF4-2357-4D6A-B1A7-92DD52DEC729}" type="pres">
      <dgm:prSet presAssocID="{478C533B-79D8-476F-AF25-17FAC4FA36C5}" presName="twoplus" presStyleLbl="node1" presStyleIdx="0" presStyleCnt="3" custAng="2400000" custRadScaleRad="57617" custRadScaleInc="21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D9A53A-3158-4188-9AB9-E26EC7BE10A1}" type="pres">
      <dgm:prSet presAssocID="{E9552613-CB07-4634-8D53-00B99243CD23}" presName="twoplus" presStyleLbl="node1" presStyleIdx="1" presStyleCnt="3" custRadScaleRad="97206" custRadScaleInc="66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CD2C44-CC8A-4E81-980A-DFD58C95432D}" type="pres">
      <dgm:prSet presAssocID="{D466306D-39A5-415B-9F16-34FE7AD268BE}" presName="twoplus" presStyleLbl="node1" presStyleIdx="2" presStyleCnt="3" custAng="19200000" custRadScaleRad="74766" custRadScaleInc="2165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54B5B3-14DA-43C0-B851-6F927A709246}" type="presOf" srcId="{E9552613-CB07-4634-8D53-00B99243CD23}" destId="{6AD9A53A-3158-4188-9AB9-E26EC7BE10A1}" srcOrd="0" destOrd="0" presId="urn:diagrams.loki3.com/TabbedArc+Icon"/>
    <dgm:cxn modelId="{E052EFC4-DA4D-48BD-9568-FD883526949F}" srcId="{D795671A-6583-420A-8846-DB1DA68CE98C}" destId="{478C533B-79D8-476F-AF25-17FAC4FA36C5}" srcOrd="0" destOrd="0" parTransId="{612C3449-ABCF-428C-83D4-0C88A4FC1C72}" sibTransId="{4CD4939F-E778-4818-9D4E-26AF6041E0A4}"/>
    <dgm:cxn modelId="{6DF40016-E798-4DB9-89FA-80F80BCDF76A}" type="presOf" srcId="{D795671A-6583-420A-8846-DB1DA68CE98C}" destId="{438ADD42-6A4C-407B-AD57-248DB97620A1}" srcOrd="0" destOrd="0" presId="urn:diagrams.loki3.com/TabbedArc+Icon"/>
    <dgm:cxn modelId="{3A424AEE-91AB-4719-A07B-42640DC131FD}" type="presOf" srcId="{478C533B-79D8-476F-AF25-17FAC4FA36C5}" destId="{7F606EF4-2357-4D6A-B1A7-92DD52DEC729}" srcOrd="0" destOrd="0" presId="urn:diagrams.loki3.com/TabbedArc+Icon"/>
    <dgm:cxn modelId="{D240551B-A9DA-4EF2-8090-BE0987F00C38}" srcId="{D795671A-6583-420A-8846-DB1DA68CE98C}" destId="{E9552613-CB07-4634-8D53-00B99243CD23}" srcOrd="1" destOrd="0" parTransId="{CC00869E-3085-49DB-BDF5-B97280CF470A}" sibTransId="{0A8F09F0-6AFE-49E7-99DF-EC408CBB3CC0}"/>
    <dgm:cxn modelId="{ED391C83-9904-44CD-9C67-F4DD5BCB8D63}" srcId="{D795671A-6583-420A-8846-DB1DA68CE98C}" destId="{D466306D-39A5-415B-9F16-34FE7AD268BE}" srcOrd="2" destOrd="0" parTransId="{98202FB2-8845-4C7D-A3D4-0405CFA6E9E3}" sibTransId="{D50F0E28-EFD6-4575-86C3-5632143C648D}"/>
    <dgm:cxn modelId="{6438574C-19AF-4BC7-B551-C73297ABB3EA}" type="presOf" srcId="{D466306D-39A5-415B-9F16-34FE7AD268BE}" destId="{D9CD2C44-CC8A-4E81-980A-DFD58C95432D}" srcOrd="0" destOrd="0" presId="urn:diagrams.loki3.com/TabbedArc+Icon"/>
    <dgm:cxn modelId="{8025A8C2-FEF3-4B6D-834B-F54F4A44692F}" type="presParOf" srcId="{438ADD42-6A4C-407B-AD57-248DB97620A1}" destId="{7F606EF4-2357-4D6A-B1A7-92DD52DEC729}" srcOrd="0" destOrd="0" presId="urn:diagrams.loki3.com/TabbedArc+Icon"/>
    <dgm:cxn modelId="{9DB10C76-B412-481A-9474-A4B36272F210}" type="presParOf" srcId="{438ADD42-6A4C-407B-AD57-248DB97620A1}" destId="{6AD9A53A-3158-4188-9AB9-E26EC7BE10A1}" srcOrd="1" destOrd="0" presId="urn:diagrams.loki3.com/TabbedArc+Icon"/>
    <dgm:cxn modelId="{B0B383C6-FA73-431D-9EE1-ACE8A1EA0470}" type="presParOf" srcId="{438ADD42-6A4C-407B-AD57-248DB97620A1}" destId="{D9CD2C44-CC8A-4E81-980A-DFD58C95432D}" srcOrd="2" destOrd="0" presId="urn:diagrams.loki3.com/TabbedArc+Icon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606EF4-2357-4D6A-B1A7-92DD52DEC729}">
      <dsp:nvSpPr>
        <dsp:cNvPr id="0" name=""/>
        <dsp:cNvSpPr/>
      </dsp:nvSpPr>
      <dsp:spPr>
        <a:xfrm>
          <a:off x="963828" y="2824088"/>
          <a:ext cx="1866304" cy="1213098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44450" rIns="1333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rodiče</a:t>
          </a:r>
          <a:endParaRPr lang="cs-CZ" sz="3500" kern="1200" dirty="0"/>
        </a:p>
      </dsp:txBody>
      <dsp:txXfrm>
        <a:off x="1023047" y="2883307"/>
        <a:ext cx="1747866" cy="1153879"/>
      </dsp:txXfrm>
    </dsp:sp>
    <dsp:sp modelId="{6AD9A53A-3158-4188-9AB9-E26EC7BE10A1}">
      <dsp:nvSpPr>
        <dsp:cNvPr id="0" name=""/>
        <dsp:cNvSpPr/>
      </dsp:nvSpPr>
      <dsp:spPr>
        <a:xfrm>
          <a:off x="2561098" y="1164034"/>
          <a:ext cx="1866304" cy="1213098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44450" rIns="1333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>
              <a:solidFill>
                <a:schemeClr val="tx1"/>
              </a:solidFill>
            </a:rPr>
            <a:t>RODINA</a:t>
          </a:r>
          <a:endParaRPr lang="cs-CZ" sz="3500" kern="1200" dirty="0">
            <a:solidFill>
              <a:schemeClr val="tx1"/>
            </a:solidFill>
          </a:endParaRPr>
        </a:p>
      </dsp:txBody>
      <dsp:txXfrm>
        <a:off x="2620317" y="1223253"/>
        <a:ext cx="1747866" cy="1153879"/>
      </dsp:txXfrm>
    </dsp:sp>
    <dsp:sp modelId="{D9CD2C44-CC8A-4E81-980A-DFD58C95432D}">
      <dsp:nvSpPr>
        <dsp:cNvPr id="0" name=""/>
        <dsp:cNvSpPr/>
      </dsp:nvSpPr>
      <dsp:spPr>
        <a:xfrm>
          <a:off x="4229695" y="2850901"/>
          <a:ext cx="1866304" cy="1213098"/>
        </a:xfrm>
        <a:prstGeom prst="round2Same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44450" rIns="1333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děti</a:t>
          </a:r>
          <a:endParaRPr lang="cs-CZ" sz="3500" kern="1200" dirty="0"/>
        </a:p>
      </dsp:txBody>
      <dsp:txXfrm>
        <a:off x="4288914" y="2910120"/>
        <a:ext cx="1747866" cy="11538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TabbedArc+Icon">
  <dgm:title val="Oblouk ze záložek"/>
  <dgm:desc val="Používejte k zobrazení sady souvisejících položek překlenujících společnou oblast. Nejvhodnější je pro malé množství textu."/>
  <dgm:catLst>
    <dgm:cat type="relationship" pri="20500"/>
    <dgm:cat type="officeonline" pri="4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1">
        <dgm:alg type="cycle"/>
      </dgm:if>
      <dgm:else name="Name3">
        <dgm:choose name="Name4">
          <dgm:if name="Name5" axis="ch" ptType="node" func="cnt" op="lte" val="3">
            <dgm:choose name="Name6">
              <dgm:if name="Name7" func="var" arg="dir" op="equ" val="norm">
                <dgm:alg type="cycle">
                  <dgm:param type="stAng" val="-40"/>
                  <dgm:param type="spanAng" val="80"/>
                  <dgm:param type="rotPath" val="alongPath"/>
                </dgm:alg>
              </dgm:if>
              <dgm:else name="Name8">
                <dgm:alg type="cycle">
                  <dgm:param type="stAng" val="40"/>
                  <dgm:param type="spanAng" val="-80"/>
                  <dgm:param type="rotPath" val="alongPath"/>
                </dgm:alg>
              </dgm:else>
            </dgm:choose>
          </dgm:if>
          <dgm:else name="Name9">
            <dgm:choose name="Name10">
              <dgm:if name="Name11" func="var" arg="dir" op="equ" val="norm">
                <dgm:alg type="cycle">
                  <dgm:param type="stAng" val="-60"/>
                  <dgm:param type="spanAng" val="120"/>
                  <dgm:param type="rotPath" val="alongPath"/>
                </dgm:alg>
              </dgm:if>
              <dgm:else name="Name12">
                <dgm:alg type="cycle">
                  <dgm:param type="stAng" val="60"/>
                  <dgm:param type="spanAng" val="-120"/>
                  <dgm:param type="rotPath" val="alongPath"/>
                </dgm:alg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hoose name="Name13">
      <dgm:if name="Name14" axis="ch" ptType="node" func="cnt" op="equ" val="2">
        <dgm:constrLst>
          <dgm:constr type="w" for="ch" ptType="node" refType="w"/>
          <dgm:constr type="primFontSz" for="ch" ptType="node" op="equ" val="65"/>
          <dgm:constr type="sibSp" refType="w" fact="0.22"/>
        </dgm:constrLst>
      </dgm:if>
      <dgm:else name="Name15">
        <dgm:constrLst>
          <dgm:constr type="w" for="ch" ptType="node" refType="w"/>
          <dgm:constr type="primFontSz" for="ch" ptType="node" op="equ" val="65"/>
          <dgm:constr type="sibSp" refType="w" fact="0.14"/>
        </dgm:constrLst>
      </dgm:else>
    </dgm:choose>
    <dgm:ruleLst/>
    <dgm:forEach name="Name16" axis="ch" ptType="node">
      <dgm:choose name="Name17">
        <dgm:if name="Name18" axis="par ch" ptType="doc node" func="cnt" op="equ" val="1">
          <dgm:layoutNode name="one">
            <dgm:varLst>
              <dgm:bulletEnabled val="1"/>
            </dgm:varLst>
            <dgm:alg type="tx"/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9">
          <dgm:layoutNode name="twoplus">
            <dgm:varLst>
              <dgm:bulletEnabled val="1"/>
            </dgm:varLst>
            <dgm:alg type="tx">
              <dgm:param type="autoTxRot" val="grav"/>
            </dgm:alg>
            <dgm:shape xmlns:r="http://schemas.openxmlformats.org/officeDocument/2006/relationships" type="round2SameRect" r:blip="">
              <dgm:adjLst/>
            </dgm:shape>
            <dgm:presOf axis="desOrSelf" ptType="node"/>
            <dgm:constrLst>
              <dgm:constr type="h" refType="w" fact="0.65"/>
              <dgm:constr type="tMarg" refType="primFontSz" fact="0.1"/>
              <dgm:constr type="bMarg" refType="primFontSz" fact="0.1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DBCFB6-57C5-4ED9-8177-6EEB9BC1CAF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6FC96E-451C-4EEA-8D81-57DCB8C2184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Rodina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VY_32_INOVACE_3A_11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Sada </a:t>
            </a:r>
            <a:r>
              <a:rPr lang="cs-CZ" dirty="0" smtClean="0"/>
              <a:t>3A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4881227"/>
              </p:ext>
            </p:extLst>
          </p:nvPr>
        </p:nvGraphicFramePr>
        <p:xfrm>
          <a:off x="539750" y="1052513"/>
          <a:ext cx="8280920" cy="466097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Rodina Úvodní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dva pracovní listy jsou určeny </a:t>
                      </a:r>
                    </a:p>
                    <a:p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 opakování učiva – členů rodiny.  V další části žáci členy rodiny přesouvají do rámečku. Následně žáci opakují vznik rodiny. Poslední část je určena k doplnění vět.  Pod správnou odpovědí se skrývá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. Za dokončený úkol si žáci mohou pustit „potlesk“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duben 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Slunce a duh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04056"/>
            <a:ext cx="2476872" cy="24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officeimg.vo.msecnd.net/en-us/images/MH90044219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441"/>
            <a:ext cx="432048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2898809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cxnSp>
        <p:nvCxnSpPr>
          <p:cNvPr id="5" name="Přímá spojnice se šipkou 4"/>
          <p:cNvCxnSpPr/>
          <p:nvPr/>
        </p:nvCxnSpPr>
        <p:spPr>
          <a:xfrm flipH="1">
            <a:off x="3240379" y="3221068"/>
            <a:ext cx="814579" cy="1008112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951398" y="3212976"/>
            <a:ext cx="985620" cy="936104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844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439652" y="342291"/>
            <a:ext cx="1440160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RODIČE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1540" y="1799284"/>
            <a:ext cx="1296144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MÁMA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91780" y="1799284"/>
            <a:ext cx="1296144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TÁTA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238007" y="2968565"/>
            <a:ext cx="1296144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SYN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164288" y="2947428"/>
            <a:ext cx="1296144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DCERA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56176" y="1598228"/>
            <a:ext cx="1296144" cy="86409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DĚTI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1" name="Přímá spojnice se šipkou 10"/>
          <p:cNvCxnSpPr>
            <a:stCxn id="4" idx="1"/>
            <a:endCxn id="5" idx="0"/>
          </p:cNvCxnSpPr>
          <p:nvPr/>
        </p:nvCxnSpPr>
        <p:spPr>
          <a:xfrm flipH="1">
            <a:off x="1079612" y="774339"/>
            <a:ext cx="360040" cy="1024945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9" idx="1"/>
            <a:endCxn id="7" idx="0"/>
          </p:cNvCxnSpPr>
          <p:nvPr/>
        </p:nvCxnSpPr>
        <p:spPr>
          <a:xfrm flipH="1">
            <a:off x="5886079" y="2030276"/>
            <a:ext cx="270097" cy="938289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>
            <a:stCxn id="4" idx="3"/>
            <a:endCxn id="6" idx="0"/>
          </p:cNvCxnSpPr>
          <p:nvPr/>
        </p:nvCxnSpPr>
        <p:spPr>
          <a:xfrm>
            <a:off x="2879812" y="774339"/>
            <a:ext cx="360040" cy="1024945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9" idx="3"/>
            <a:endCxn id="8" idx="0"/>
          </p:cNvCxnSpPr>
          <p:nvPr/>
        </p:nvCxnSpPr>
        <p:spPr>
          <a:xfrm>
            <a:off x="7452320" y="2030276"/>
            <a:ext cx="360040" cy="917152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" name="Picture 36" descr="&amp;Zcaron;ena s rukou na šíj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10" y="2778512"/>
            <a:ext cx="1503403" cy="1503403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30" descr="Fotografie,košile,kravaty,lidé v práci,mu&amp;zcaron;,mu&amp;zcaron;i,naklon&amp;ecaron;ní,od&amp;ecaron;v,osoby,PC&amp;ccaron;ka,po&amp;ccaron;íta&amp;ccaron;e,podnikatelé,práce,p&amp;rcaron;enosné po&amp;ccaron;íta&amp;ccaron;e,ruce v kapsách,šaty,technologie,úsm&amp;ecaron;v,úsm&amp;ecaron;vy,vázank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0416" y="2775448"/>
            <a:ext cx="1837508" cy="1837508"/>
          </a:xfrm>
          <a:prstGeom prst="rect">
            <a:avLst/>
          </a:prstGeom>
          <a:noFill/>
          <a:ln w="57150">
            <a:solidFill>
              <a:schemeClr val="accent3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hlapec &amp;ccaron;toucí knihu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371" y="4258764"/>
            <a:ext cx="1465415" cy="1465415"/>
          </a:xfrm>
          <a:prstGeom prst="rect">
            <a:avLst/>
          </a:prstGeom>
          <a:noFill/>
          <a:ln w="38100">
            <a:solidFill>
              <a:schemeClr val="accent1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Dívka foukající na pampelišku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077072"/>
            <a:ext cx="1828800" cy="1828800"/>
          </a:xfrm>
          <a:prstGeom prst="rect">
            <a:avLst/>
          </a:prstGeom>
          <a:noFill/>
          <a:ln w="38100">
            <a:solidFill>
              <a:srgbClr val="FFFF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7590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Veselý obličej 18"/>
          <p:cNvSpPr/>
          <p:nvPr/>
        </p:nvSpPr>
        <p:spPr>
          <a:xfrm>
            <a:off x="4375219" y="5334744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1451681" y="5334744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6195887" y="4156194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619672" y="4114441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27584" y="1268760"/>
            <a:ext cx="6696744" cy="213853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76672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Kdo patří do rodiny?    Přesuň do rámečku.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39330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077420" y="4117722"/>
            <a:ext cx="1368152" cy="60742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máma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055637" y="5334744"/>
            <a:ext cx="1368152" cy="60742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dcera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691143" y="5326389"/>
            <a:ext cx="1368152" cy="60742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táta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557178" y="4162009"/>
            <a:ext cx="1636082" cy="60742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kamarád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195887" y="5334744"/>
            <a:ext cx="1368152" cy="60742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řidič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142269" y="4119900"/>
            <a:ext cx="1368152" cy="607422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syn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808168" y="566124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180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6" descr="&amp;Zcaron;ena s rukou na šíj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842" y="557624"/>
            <a:ext cx="1647240" cy="164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0" descr="Fotografie,košile,kravaty,lidé v práci,mu&amp;zcaron;,mu&amp;zcaron;i,naklon&amp;ecaron;ní,od&amp;ecaron;v,osoby,PC&amp;ccaron;ka,po&amp;ccaron;íta&amp;ccaron;e,podnikatelé,práce,p&amp;rcaron;enosné po&amp;ccaron;íta&amp;ccaron;e,ruce v kapsách,šaty,technologie,úsm&amp;ecaron;v,úsm&amp;ecaron;vy,vázank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4664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8" descr="man&amp;zcaron;elství,mu&amp;zcaron;i,nev&amp;ecaron;sty,osoby,šaty,smokingy,svatby,svatební šaty,svatební závoje,závoje,&amp;zcaron;eniši,&amp;zcaron;eny,zvláštní p&amp;rcaron;íle&amp;zcaron;it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2450" y="2852936"/>
            <a:ext cx="3443440" cy="3443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0" descr="budovy,chlapci,d&amp;ecaron;ti,dívky,man&amp;zcaron;elství,mu&amp;zcaron;i,nev&amp;ecaron;sty,osoby,šaty,smokingy,svatby,svatební hostina,svatební hostiny,&amp;zcaron;eniši,&amp;zcaron;eny,zvláštní p&amp;rcaron;íle&amp;zcaron;it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834768"/>
            <a:ext cx="3461608" cy="3461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79082" y="551944"/>
            <a:ext cx="421448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Máma poznala tátu</a:t>
            </a:r>
          </a:p>
          <a:p>
            <a:endParaRPr lang="cs-CZ" sz="4000" dirty="0" smtClean="0">
              <a:solidFill>
                <a:srgbClr val="FF0000"/>
              </a:solidFill>
            </a:endParaRPr>
          </a:p>
          <a:p>
            <a:r>
              <a:rPr lang="cs-CZ" sz="4000" dirty="0">
                <a:solidFill>
                  <a:srgbClr val="FF0000"/>
                </a:solidFill>
              </a:rPr>
              <a:t>a</a:t>
            </a:r>
            <a:r>
              <a:rPr lang="cs-CZ" sz="4000" dirty="0" smtClean="0">
                <a:solidFill>
                  <a:srgbClr val="FF0000"/>
                </a:solidFill>
              </a:rPr>
              <a:t> pak byla svatba.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978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2" descr="d&amp;ecaron;ti,dít&amp;ecaron;,domácnosti,fotografie,jídlo,lidé,matky,mléko,ošet&amp;rcaron;ování,vzorce,zdravotní sestry,&amp;zcaron;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620688"/>
            <a:ext cx="2643196" cy="2643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d&amp;ecaron;ti,fotografie,lidé,matky,rodin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2701402" cy="2701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miminka,d&amp;ecaron;ti,rodiny,Fotolia,š&amp;tcaron;astné,dr&amp;zcaron;ící,d&amp;ecaron;cka,matky,venkovní,rodi&amp;ccaron;e,lidé,Fotografie,hraní,hry,úsm&amp;ecaron;vy,usm&amp;ecaron;vavé,synové,&amp;zcaron;en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043" y="3717032"/>
            <a:ext cx="2381174" cy="238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miminka,chlapci,d&amp;ecaron;tství,d&amp;ecaron;ti,rodiny,otcové,Fotolia,dr&amp;zcaron;ící,polibky,líbání,lidi,novorozenci,rodi&amp;ccaron;ovství,rodi&amp;ccaron;e,lidé,Fotografie,portréty,synové,mu&amp;zcaron;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902" y="3720319"/>
            <a:ext cx="2435072" cy="243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102092" y="324673"/>
            <a:ext cx="36758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 NARODILO SE JIM DÍTĚ.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5043" y="3164693"/>
            <a:ext cx="56607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MÁMA A TÁTA MĚLI VELKOU RADOST.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79512" y="2924944"/>
            <a:ext cx="7848872" cy="1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1840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Veselý obličej 14"/>
          <p:cNvSpPr/>
          <p:nvPr/>
        </p:nvSpPr>
        <p:spPr>
          <a:xfrm>
            <a:off x="6683017" y="3188913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6565326" y="743966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57102" y="2204864"/>
            <a:ext cx="2716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Máma a táta jsou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0395"/>
            <a:ext cx="30737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Doplň správně věty: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509120"/>
            <a:ext cx="25277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Syn a dcera jsou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432962" y="552005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r</a:t>
            </a:r>
            <a:r>
              <a:rPr lang="cs-CZ" sz="2800" dirty="0" smtClean="0">
                <a:solidFill>
                  <a:schemeClr val="tx1"/>
                </a:solidFill>
              </a:rPr>
              <a:t>odiče.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75433" y="1773491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b</a:t>
            </a:r>
            <a:r>
              <a:rPr lang="cs-CZ" sz="2800" dirty="0" smtClean="0">
                <a:solidFill>
                  <a:schemeClr val="tx1"/>
                </a:solidFill>
              </a:rPr>
              <a:t>abička.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75433" y="2996952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d</a:t>
            </a:r>
            <a:r>
              <a:rPr lang="cs-CZ" sz="2800" dirty="0" smtClean="0">
                <a:solidFill>
                  <a:schemeClr val="tx1"/>
                </a:solidFill>
              </a:rPr>
              <a:t>ěti.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18316" y="4221088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t</a:t>
            </a:r>
            <a:r>
              <a:rPr lang="cs-CZ" sz="2800" dirty="0" smtClean="0">
                <a:solidFill>
                  <a:schemeClr val="tx1"/>
                </a:solidFill>
              </a:rPr>
              <a:t>eta.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53937" y="5445224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d</a:t>
            </a:r>
            <a:r>
              <a:rPr lang="cs-CZ" sz="2800" dirty="0" smtClean="0">
                <a:solidFill>
                  <a:schemeClr val="tx1"/>
                </a:solidFill>
              </a:rPr>
              <a:t>ěda.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5436096" y="552005"/>
            <a:ext cx="0" cy="5807619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707904" y="605482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627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2" descr="chlapci,d&amp;ecaron;ti,dívky,fotografie,jídla,krocani,mu&amp;zcaron;i,oslavy,rodiny,ruce,starší lidé,sušenky,svátky,tabulky,táhnutí,úsm&amp;ecaron;vy,Vánoce,váno&amp;ccaron;ní bonbóny,zvláštní p&amp;rcaron;íle&amp;zcaron;it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40968"/>
            <a:ext cx="3118047" cy="3118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6" descr="plá&amp;zcaron;e,pouta,d&amp;ecaron;ti,pob&amp;rcaron;e&amp;zcaron;í,závazky,dcery,rodiny,otcové,Fotolia,d&amp;ecaron;v&amp;ccaron;ata,št&amp;ecaron;stí,d&amp;ecaron;cka,láska,matky,rodi&amp;ccaron;e,Fotografie,spolu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2921"/>
            <a:ext cx="3744415" cy="3744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6181" y="601524"/>
            <a:ext cx="3397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Rodina jezdí na výlety.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4604222"/>
            <a:ext cx="33789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Rodina společně slaví.</a:t>
            </a: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072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6683017" y="743966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971049" y="3190575"/>
            <a:ext cx="576064" cy="53047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57102" y="2204864"/>
            <a:ext cx="23826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Rodina jezdí na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0395"/>
            <a:ext cx="30737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Doplň správně věty: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509120"/>
            <a:ext cx="2655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Rodina společně 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6432962" y="552005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slaví.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475433" y="1773491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sype.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75433" y="2996952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výlety.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18316" y="4221088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koni.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553937" y="5445224"/>
            <a:ext cx="1410288" cy="91440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krájí.</a:t>
            </a:r>
            <a:endParaRPr lang="cs-CZ" sz="28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5436096" y="552005"/>
            <a:ext cx="0" cy="5807619"/>
          </a:xfrm>
          <a:prstGeom prst="line">
            <a:avLst/>
          </a:prstGeom>
          <a:ln w="571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067944" y="58815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65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1761</TotalTime>
  <Words>275</Words>
  <Application>Microsoft Office PowerPoint</Application>
  <PresentationFormat>Předvádění na obrazovce (4:3)</PresentationFormat>
  <Paragraphs>71</Paragraphs>
  <Slides>11</Slides>
  <Notes>2</Notes>
  <HiddenSlides>1</HiddenSlides>
  <MMClips>3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  <vt:variant>
        <vt:lpstr>Vlastní prezentace</vt:lpstr>
      </vt:variant>
      <vt:variant>
        <vt:i4>2</vt:i4>
      </vt:variant>
    </vt:vector>
  </HeadingPairs>
  <TitlesOfParts>
    <vt:vector size="14" baseType="lpstr">
      <vt:lpstr>Motiv systému Office</vt:lpstr>
      <vt:lpstr>Rodina VY_32_INOVACE_3A_11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115</cp:revision>
  <dcterms:created xsi:type="dcterms:W3CDTF">2011-02-01T19:13:05Z</dcterms:created>
  <dcterms:modified xsi:type="dcterms:W3CDTF">2013-01-21T12:20:42Z</dcterms:modified>
</cp:coreProperties>
</file>