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220E1A-B4C2-4E75-BEA9-C9CF1B1ACEA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0608B6-4C72-4172-842D-7F0F089E65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8985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8CB5C0-3225-4DBA-A820-11210C20F6B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5926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8948B-CC71-4492-BB46-CBA307B4A4F6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4F0FE-D87E-4077-8AB1-9CE6B6952E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detskestranky.cz/clanek/1286-lednova_basnicka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kouzlo-vanoc.blog.cz/1101/my-tri-kralov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slide" Target="slide14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pranostika.cz/leden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LEDEN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632848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Sada 1</a:t>
            </a:r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01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494448"/>
              </p:ext>
            </p:extLst>
          </p:nvPr>
        </p:nvGraphicFramePr>
        <p:xfrm>
          <a:off x="539750" y="1052513"/>
          <a:ext cx="8280920" cy="564000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obrázky, které se vztahují k měsíci lednu. Mluví o tom, co na obrázcích vidí. Řeknou si nejdůležitější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události měsíce ledn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a.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se naučí básničku. Učitel vysvětlí, co znamenají pranostiky. Žáci doplní slova z výběru (inovace – rukopisné poznámky). Ve vyučovací hodině se dále naučí zpívat „Tři králové“, píseň doprovázejí dětskými hudebními nástroji a hrou na tělo. Pojmenují správně zimní hry a sporty. Umí vybrat tematicky vhodný obrázek. </a:t>
                      </a:r>
                      <a:r>
                        <a:rPr lang="cs-CZ" sz="1400" b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             V </a:t>
                      </a:r>
                      <a:r>
                        <a:rPr lang="cs-CZ" sz="1400" b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grafomotorice</a:t>
                      </a:r>
                      <a:r>
                        <a:rPr lang="cs-CZ" sz="1400" b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nacvičují horní oblouk – nejprve pohyb celou paží na interaktivní tabuli, později prstem na monitoru PC. Čarou spojují vhodné obrázky.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Grafomotorika</a:t>
                      </a:r>
                      <a:r>
                        <a:rPr lang="cs-CZ" sz="1400" b="0" kern="12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se dále nacvičuje s vytištěným obrázkem tužkou na papíře.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trvání výuky pomocí tohoto materiálu je 45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Pavla Koutníková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57200" y="274638"/>
            <a:ext cx="3250704" cy="121014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LEDEN</a:t>
            </a:r>
          </a:p>
        </p:txBody>
      </p:sp>
      <p:pic>
        <p:nvPicPr>
          <p:cNvPr id="1026" name="Picture 2" descr="Fotografie,krajiny,lesy,p&amp;rcaron;íroda,rostliny,sníh,stromy,váno&amp;ccaron;ní,zima"/>
          <p:cNvPicPr>
            <a:picLocks noChangeAspect="1" noChangeArrowheads="1"/>
          </p:cNvPicPr>
          <p:nvPr/>
        </p:nvPicPr>
        <p:blipFill>
          <a:blip r:embed="rId2" cstate="print"/>
          <a:srcRect t="17144" b="15398"/>
          <a:stretch>
            <a:fillRect/>
          </a:stretch>
        </p:blipFill>
        <p:spPr bwMode="auto">
          <a:xfrm>
            <a:off x="4139952" y="3717032"/>
            <a:ext cx="4320480" cy="2914488"/>
          </a:xfrm>
          <a:prstGeom prst="rect">
            <a:avLst/>
          </a:prstGeom>
          <a:noFill/>
        </p:spPr>
      </p:pic>
      <p:pic>
        <p:nvPicPr>
          <p:cNvPr id="1028" name="Picture 4" descr="atleti,b&amp;ecaron;h na ly&amp;zcaron;ích,b&amp;ecaron;&amp;zcaron;ci na ly&amp;zcaron;ích,fotografie,ly&amp;zcaron;a&amp;rcaron;i,ly&amp;zcaron;e,ly&amp;zcaron;ování,mu&amp;zcaron;i,osoby,p&amp;rcaron;íroda,rekreace,ro&amp;ccaron;ní období,sn&amp;ecaron;hy,sportovní vybavení,sporty,volný &amp;ccaron;as,&amp;zcaron;eny,zima"/>
          <p:cNvPicPr>
            <a:picLocks noChangeAspect="1" noChangeArrowheads="1"/>
          </p:cNvPicPr>
          <p:nvPr/>
        </p:nvPicPr>
        <p:blipFill>
          <a:blip r:embed="rId3" cstate="print"/>
          <a:srcRect l="9304" r="9281"/>
          <a:stretch>
            <a:fillRect/>
          </a:stretch>
        </p:blipFill>
        <p:spPr bwMode="auto">
          <a:xfrm>
            <a:off x="539551" y="1396338"/>
            <a:ext cx="3296371" cy="4048886"/>
          </a:xfrm>
          <a:prstGeom prst="rect">
            <a:avLst/>
          </a:prstGeom>
          <a:noFill/>
        </p:spPr>
      </p:pic>
      <p:pic>
        <p:nvPicPr>
          <p:cNvPr id="1030" name="Picture 6" descr="hn&amp;ecaron;dý,iStockphoto,listy,mráz,podzim,pralesy,rána,sníh,stromy,zima,zimy,&amp;zcaron;lutý,zmrzlý"/>
          <p:cNvPicPr>
            <a:picLocks noChangeAspect="1" noChangeArrowheads="1"/>
          </p:cNvPicPr>
          <p:nvPr/>
        </p:nvPicPr>
        <p:blipFill>
          <a:blip r:embed="rId4" cstate="print"/>
          <a:srcRect t="10746" b="12492"/>
          <a:stretch>
            <a:fillRect/>
          </a:stretch>
        </p:blipFill>
        <p:spPr bwMode="auto">
          <a:xfrm>
            <a:off x="4644008" y="548680"/>
            <a:ext cx="3384376" cy="25979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LEDEN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690864" cy="4709120"/>
          </a:xfrm>
        </p:spPr>
        <p:txBody>
          <a:bodyPr/>
          <a:lstStyle/>
          <a:p>
            <a:pPr>
              <a:buNone/>
            </a:pPr>
            <a:r>
              <a:rPr lang="cs-CZ" dirty="0">
                <a:latin typeface="Trebuchet MS" pitchFamily="34" charset="0"/>
              </a:rPr>
              <a:t>L</a:t>
            </a:r>
            <a:r>
              <a:rPr lang="cs-CZ" dirty="0" smtClean="0">
                <a:latin typeface="Trebuchet MS" pitchFamily="34" charset="0"/>
              </a:rPr>
              <a:t>eden je zimní měsíc.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Začíná nový rok.</a:t>
            </a:r>
          </a:p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Žáci dostávají pololetní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vysvědčení.</a:t>
            </a:r>
          </a:p>
          <a:p>
            <a:endParaRPr lang="cs-CZ" dirty="0"/>
          </a:p>
        </p:txBody>
      </p:sp>
      <p:pic>
        <p:nvPicPr>
          <p:cNvPr id="12290" name="Picture 2" descr="po&amp;ccaron;así,p&amp;rcaron;íroda,ro&amp;ccaron;ní období,rostliny,sn&amp;ecaron;hové vlo&amp;ccaron;ky,sn&amp;ecaron;&amp;zcaron;ení,sníj,stromy,z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564904"/>
            <a:ext cx="3672408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latin typeface="Trebuchet MS" pitchFamily="34" charset="0"/>
                <a:hlinkClick r:id="rId2"/>
              </a:rPr>
              <a:t>LEDEN</a:t>
            </a:r>
            <a:endParaRPr lang="cs-CZ" b="1" dirty="0" smtClean="0">
              <a:latin typeface="Trebuchet MS" pitchFamily="34" charset="0"/>
            </a:endParaRPr>
          </a:p>
          <a:p>
            <a:pPr>
              <a:buNone/>
            </a:pPr>
            <a:endParaRPr lang="cs-CZ" b="1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Tak už je tu zase leden,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ten, co vládne sněhem, ledem.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Narazíme beranice,</a:t>
            </a:r>
          </a:p>
          <a:p>
            <a:pPr>
              <a:buNone/>
            </a:pPr>
            <a:r>
              <a:rPr lang="cs-CZ" dirty="0" smtClean="0">
                <a:latin typeface="Trebuchet MS" pitchFamily="34" charset="0"/>
              </a:rPr>
              <a:t>navlékneme rukavice.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9944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3933056"/>
            <a:ext cx="2808312" cy="2808312"/>
          </a:xfrm>
          <a:prstGeom prst="rect">
            <a:avLst/>
          </a:prstGeom>
          <a:noFill/>
        </p:spPr>
      </p:pic>
      <p:pic>
        <p:nvPicPr>
          <p:cNvPr id="39946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260648"/>
            <a:ext cx="2304256" cy="2304256"/>
          </a:xfrm>
          <a:prstGeom prst="rect">
            <a:avLst/>
          </a:prstGeom>
          <a:noFill/>
        </p:spPr>
      </p:pic>
      <p:pic>
        <p:nvPicPr>
          <p:cNvPr id="39948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332656"/>
            <a:ext cx="2808312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PRANOSTIKY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507288" cy="4281339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pl-PL" sz="8000" dirty="0" smtClean="0">
                <a:solidFill>
                  <a:srgbClr val="7030A0"/>
                </a:solidFill>
                <a:latin typeface="Trebuchet MS" pitchFamily="34" charset="0"/>
              </a:rPr>
              <a:t>Jak na Nový rok, tak po celý rok.</a:t>
            </a:r>
          </a:p>
          <a:p>
            <a:pPr>
              <a:buNone/>
            </a:pPr>
            <a:endParaRPr lang="pl-PL" sz="8000" dirty="0" smtClean="0">
              <a:solidFill>
                <a:srgbClr val="7030A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8000" dirty="0" smtClean="0">
                <a:solidFill>
                  <a:srgbClr val="FF0000"/>
                </a:solidFill>
                <a:latin typeface="Trebuchet MS" pitchFamily="34" charset="0"/>
              </a:rPr>
              <a:t>Svatá Ida, ta dne přidá.</a:t>
            </a:r>
          </a:p>
          <a:p>
            <a:pPr>
              <a:buNone/>
            </a:pPr>
            <a:endParaRPr lang="pl-PL" sz="8000" dirty="0" smtClean="0">
              <a:solidFill>
                <a:srgbClr val="FF0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pl-PL" sz="8000" dirty="0" smtClean="0">
                <a:solidFill>
                  <a:schemeClr val="accent3">
                    <a:lumMod val="50000"/>
                  </a:schemeClr>
                </a:solidFill>
                <a:latin typeface="Trebuchet MS" pitchFamily="34" charset="0"/>
              </a:rPr>
              <a:t>Na Tři krále o krok dále.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188640"/>
            <a:ext cx="52643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Doplňte vhodná slova z nápovědy.</a:t>
            </a:r>
            <a:endParaRPr lang="cs-CZ" sz="2800" b="1" dirty="0"/>
          </a:p>
        </p:txBody>
      </p:sp>
      <p:sp>
        <p:nvSpPr>
          <p:cNvPr id="7" name="Rectangle 11"/>
          <p:cNvSpPr>
            <a:spLocks noChangeArrowheads="1"/>
          </p:cNvSpPr>
          <p:nvPr/>
        </p:nvSpPr>
        <p:spPr bwMode="auto">
          <a:xfrm>
            <a:off x="4427984" y="5949280"/>
            <a:ext cx="1656184" cy="574675"/>
          </a:xfrm>
          <a:prstGeom prst="rect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TŘI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8" name="Rectangle 11"/>
          <p:cNvSpPr>
            <a:spLocks noChangeArrowheads="1"/>
          </p:cNvSpPr>
          <p:nvPr/>
        </p:nvSpPr>
        <p:spPr bwMode="auto">
          <a:xfrm>
            <a:off x="6372200" y="4869160"/>
            <a:ext cx="1656184" cy="574675"/>
          </a:xfrm>
          <a:prstGeom prst="rect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KROK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1835696" y="5949280"/>
            <a:ext cx="1656184" cy="57467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CELÝ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10" name="Rectangle 11"/>
          <p:cNvSpPr>
            <a:spLocks noChangeArrowheads="1"/>
          </p:cNvSpPr>
          <p:nvPr/>
        </p:nvSpPr>
        <p:spPr bwMode="auto">
          <a:xfrm>
            <a:off x="3635896" y="4869160"/>
            <a:ext cx="1656184" cy="574675"/>
          </a:xfrm>
          <a:prstGeom prst="rect">
            <a:avLst/>
          </a:prstGeom>
          <a:solidFill>
            <a:schemeClr val="accent4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NOVÝ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11" name="Rectangle 11"/>
          <p:cNvSpPr>
            <a:spLocks noChangeArrowheads="1"/>
          </p:cNvSpPr>
          <p:nvPr/>
        </p:nvSpPr>
        <p:spPr bwMode="auto">
          <a:xfrm>
            <a:off x="6876256" y="5949280"/>
            <a:ext cx="1656184" cy="5746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IDA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043608" y="4869160"/>
            <a:ext cx="1656184" cy="574675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600" dirty="0" smtClean="0">
                <a:latin typeface="Trebuchet MS" pitchFamily="34" charset="0"/>
              </a:rPr>
              <a:t>PŘIDÁ</a:t>
            </a:r>
            <a:endParaRPr lang="cs-CZ" sz="3600" dirty="0">
              <a:latin typeface="Trebuchet MS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964488" cy="3600400"/>
          </a:xfrm>
        </p:spPr>
        <p:txBody>
          <a:bodyPr/>
          <a:lstStyle/>
          <a:p>
            <a:pPr>
              <a:buNone/>
            </a:pPr>
            <a:r>
              <a:rPr lang="pl-PL" dirty="0" smtClean="0">
                <a:solidFill>
                  <a:srgbClr val="7030A0"/>
                </a:solidFill>
                <a:latin typeface="Trebuchet MS" pitchFamily="34" charset="0"/>
              </a:rPr>
              <a:t>Jak na .......... rok, tak po ............. rok.</a:t>
            </a:r>
          </a:p>
          <a:p>
            <a:pPr>
              <a:buNone/>
            </a:pPr>
            <a:endParaRPr lang="pl-PL" dirty="0" smtClean="0">
              <a:solidFill>
                <a:srgbClr val="7030A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rebuchet MS" pitchFamily="34" charset="0"/>
              </a:rPr>
              <a:t>Svatá ………………., ta dne ……………………….</a:t>
            </a:r>
          </a:p>
          <a:p>
            <a:pPr>
              <a:buNone/>
            </a:pPr>
            <a:endParaRPr lang="pl-PL" dirty="0" smtClean="0">
              <a:solidFill>
                <a:srgbClr val="FF0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pl-PL" dirty="0" smtClean="0">
                <a:solidFill>
                  <a:schemeClr val="accent3">
                    <a:lumMod val="50000"/>
                  </a:schemeClr>
                </a:solidFill>
                <a:latin typeface="Trebuchet MS" pitchFamily="34" charset="0"/>
              </a:rPr>
              <a:t>Na .................. krále o ................. dále.</a:t>
            </a:r>
          </a:p>
          <a:p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323528" y="332656"/>
            <a:ext cx="792088" cy="36004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6326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TŘI KRÁLOVÉ</a:t>
            </a:r>
            <a:endParaRPr lang="cs-CZ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3528" y="1196752"/>
            <a:ext cx="8820472" cy="5661248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>
              <a:spcBef>
                <a:spcPct val="0"/>
              </a:spcBef>
            </a:pPr>
            <a:r>
              <a:rPr lang="cs-CZ" sz="2800" dirty="0" smtClean="0"/>
              <a:t> </a:t>
            </a:r>
            <a:r>
              <a:rPr lang="cs-CZ" sz="4000" b="1" dirty="0" smtClean="0"/>
              <a:t>6. ledna </a:t>
            </a:r>
          </a:p>
          <a:p>
            <a:pPr>
              <a:spcBef>
                <a:spcPct val="0"/>
              </a:spcBef>
            </a:pPr>
            <a:endParaRPr lang="cs-CZ" sz="2800" b="1" dirty="0" smtClean="0"/>
          </a:p>
          <a:p>
            <a:pPr>
              <a:spcBef>
                <a:spcPct val="0"/>
              </a:spcBef>
            </a:pPr>
            <a:endParaRPr lang="cs-CZ" sz="2800" dirty="0" smtClean="0"/>
          </a:p>
          <a:p>
            <a:pPr>
              <a:spcBef>
                <a:spcPct val="0"/>
              </a:spcBef>
            </a:pPr>
            <a:r>
              <a:rPr lang="cs-CZ" sz="3100" b="1" dirty="0" smtClean="0">
                <a:hlinkClick r:id="rId2"/>
              </a:rPr>
              <a:t>My tři králové </a:t>
            </a:r>
            <a:endParaRPr lang="cs-CZ" sz="3100" b="1" dirty="0" smtClean="0"/>
          </a:p>
          <a:p>
            <a:pPr>
              <a:spcBef>
                <a:spcPct val="0"/>
              </a:spcBef>
            </a:pPr>
            <a:endParaRPr lang="cs-CZ" sz="3600" b="1" dirty="0" smtClean="0"/>
          </a:p>
          <a:p>
            <a:r>
              <a:rPr lang="cs-CZ" sz="3600" dirty="0" smtClean="0"/>
              <a:t>My tři králové jdeme k vám,</a:t>
            </a:r>
          </a:p>
          <a:p>
            <a:r>
              <a:rPr lang="cs-CZ" sz="3600" dirty="0" smtClean="0"/>
              <a:t>štěstí, zdraví </a:t>
            </a:r>
            <a:r>
              <a:rPr lang="cs-CZ" sz="3600" dirty="0" err="1" smtClean="0"/>
              <a:t>vinšujem</a:t>
            </a:r>
            <a:r>
              <a:rPr lang="cs-CZ" sz="3600" dirty="0" smtClean="0"/>
              <a:t> vám.</a:t>
            </a:r>
          </a:p>
          <a:p>
            <a:r>
              <a:rPr lang="cs-CZ" sz="3600" dirty="0" smtClean="0"/>
              <a:t>Štěstí, zdraví, dlouhá léta,</a:t>
            </a:r>
          </a:p>
          <a:p>
            <a:r>
              <a:rPr lang="cs-CZ" sz="3600" dirty="0" smtClean="0"/>
              <a:t>my jsme k vám přišli z daleka.</a:t>
            </a:r>
          </a:p>
          <a:p>
            <a:r>
              <a:rPr lang="cs-CZ" sz="3600" dirty="0" smtClean="0"/>
              <a:t>Z daleka je cesta naše,</a:t>
            </a:r>
          </a:p>
          <a:p>
            <a:r>
              <a:rPr lang="cs-CZ" sz="3600" dirty="0" smtClean="0"/>
              <a:t>do Betléma mysl naše.</a:t>
            </a:r>
          </a:p>
          <a:p>
            <a:r>
              <a:rPr lang="cs-CZ" sz="3600" dirty="0" smtClean="0"/>
              <a:t>Co ty, černej, stojíš vzadu,</a:t>
            </a:r>
          </a:p>
          <a:p>
            <a:r>
              <a:rPr lang="cs-CZ" sz="3600" dirty="0" smtClean="0"/>
              <a:t>vystrkuješ na nás bradu.</a:t>
            </a:r>
          </a:p>
          <a:p>
            <a:r>
              <a:rPr lang="cs-CZ" sz="3600" dirty="0" smtClean="0"/>
              <a:t>A já černej vystupuju</a:t>
            </a:r>
          </a:p>
          <a:p>
            <a:r>
              <a:rPr lang="cs-CZ" sz="3600" dirty="0" smtClean="0"/>
              <a:t>a Nový rok vám vinšuju.</a:t>
            </a:r>
          </a:p>
          <a:p>
            <a:r>
              <a:rPr lang="cs-CZ" sz="3600" dirty="0" smtClean="0"/>
              <a:t>A my taky </a:t>
            </a:r>
            <a:r>
              <a:rPr lang="cs-CZ" sz="3600" dirty="0" err="1" smtClean="0"/>
              <a:t>vystupujem</a:t>
            </a:r>
            <a:endParaRPr lang="cs-CZ" sz="3600" dirty="0" smtClean="0"/>
          </a:p>
          <a:p>
            <a:r>
              <a:rPr lang="cs-CZ" sz="3600" dirty="0" smtClean="0"/>
              <a:t>a Nový rok vám </a:t>
            </a:r>
            <a:r>
              <a:rPr lang="cs-CZ" sz="3600" dirty="0" err="1" smtClean="0"/>
              <a:t>vinšujem</a:t>
            </a:r>
            <a:r>
              <a:rPr lang="cs-CZ" sz="3600" dirty="0" smtClean="0"/>
              <a:t>.</a:t>
            </a:r>
          </a:p>
          <a:p>
            <a:pPr lvl="0">
              <a:spcBef>
                <a:spcPct val="0"/>
              </a:spcBef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967536" y="1772816"/>
            <a:ext cx="417646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42" name="Picture 2" descr="dárky,hv&amp;ecaron;zdy,koruny,kouzelníci,králové,lidé,mudrci,mu&amp;zcaron;i,nábo&amp;zcaron;enství,svátky,T&amp;rcaron;i králové,t&amp;rcaron;i mudrci,Vánoce,váno&amp;ccaron;ní &amp;ccaron;as,zvláštní p&amp;rcaron;íle&amp;zcaron;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852936"/>
            <a:ext cx="3744416" cy="37444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Zimní hry a sport</a:t>
            </a:r>
            <a:endParaRPr lang="cs-CZ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539552" y="1340768"/>
            <a:ext cx="8021488" cy="5112568"/>
            <a:chOff x="539552" y="1340768"/>
            <a:chExt cx="8021488" cy="5112568"/>
          </a:xfrm>
        </p:grpSpPr>
        <p:pic>
          <p:nvPicPr>
            <p:cNvPr id="1026" name="Picture 2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1484784"/>
              <a:ext cx="2520280" cy="2520280"/>
            </a:xfrm>
            <a:prstGeom prst="rect">
              <a:avLst/>
            </a:prstGeom>
            <a:noFill/>
          </p:spPr>
        </p:pic>
        <p:pic>
          <p:nvPicPr>
            <p:cNvPr id="1030" name="Picture 6" descr="ly&amp;zcaron;ování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012160" y="3933056"/>
              <a:ext cx="2476872" cy="2476872"/>
            </a:xfrm>
            <a:prstGeom prst="rect">
              <a:avLst/>
            </a:prstGeom>
            <a:noFill/>
          </p:spPr>
        </p:pic>
        <p:pic>
          <p:nvPicPr>
            <p:cNvPr id="1032" name="Picture 8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563888" y="1340768"/>
              <a:ext cx="2520280" cy="2520280"/>
            </a:xfrm>
            <a:prstGeom prst="rect">
              <a:avLst/>
            </a:prstGeom>
            <a:noFill/>
          </p:spPr>
        </p:pic>
        <p:pic>
          <p:nvPicPr>
            <p:cNvPr id="1034" name="Picture 10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44208" y="1412776"/>
              <a:ext cx="2116832" cy="2116832"/>
            </a:xfrm>
            <a:prstGeom prst="rect">
              <a:avLst/>
            </a:prstGeom>
            <a:noFill/>
          </p:spPr>
        </p:pic>
        <p:pic>
          <p:nvPicPr>
            <p:cNvPr id="1036" name="Picture 12" descr="Zobrazit podrobnosti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2123728" y="4077072"/>
              <a:ext cx="2376264" cy="2376264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188640"/>
            <a:ext cx="7139136" cy="63408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Vyberte a označte správný zimní obrázek.</a:t>
            </a:r>
            <a:endParaRPr lang="cs-CZ" sz="2800" b="1" dirty="0"/>
          </a:p>
        </p:txBody>
      </p:sp>
      <p:pic>
        <p:nvPicPr>
          <p:cNvPr id="21506" name="Picture 2" descr="z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1268760"/>
            <a:ext cx="1828800" cy="1828800"/>
          </a:xfrm>
          <a:prstGeom prst="rect">
            <a:avLst/>
          </a:prstGeom>
          <a:noFill/>
        </p:spPr>
      </p:pic>
      <p:pic>
        <p:nvPicPr>
          <p:cNvPr id="21512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3429000"/>
            <a:ext cx="1944216" cy="1944216"/>
          </a:xfrm>
          <a:prstGeom prst="rect">
            <a:avLst/>
          </a:prstGeom>
          <a:noFill/>
        </p:spPr>
      </p:pic>
      <p:pic>
        <p:nvPicPr>
          <p:cNvPr id="21514" name="Picture 10" descr="Slune&amp;ccaron;nice a slunce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1124744"/>
            <a:ext cx="1828800" cy="1828800"/>
          </a:xfrm>
          <a:prstGeom prst="rect">
            <a:avLst/>
          </a:prstGeom>
          <a:noFill/>
        </p:spPr>
      </p:pic>
      <p:pic>
        <p:nvPicPr>
          <p:cNvPr id="21518" name="Picture 14" descr="Zobrazit podrobnosti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5576" y="3933056"/>
            <a:ext cx="1828800" cy="1828800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8" name="Picture 4" descr="hv&amp;ecaron;zdy,po&amp;ccaron;así,sníj,stromy,svátky,Vánoce,váno&amp;ccaron;ní stromky,zim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00192" y="3717032"/>
            <a:ext cx="2088232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5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0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5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5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8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Grafomotorické cvičení – nácvik horního oblouku</a:t>
            </a:r>
            <a:endParaRPr lang="cs-CZ" b="1" dirty="0"/>
          </a:p>
        </p:txBody>
      </p:sp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61048"/>
            <a:ext cx="1828800" cy="1828800"/>
          </a:xfrm>
          <a:prstGeom prst="rect">
            <a:avLst/>
          </a:prstGeom>
          <a:noFill/>
        </p:spPr>
      </p:pic>
      <p:sp>
        <p:nvSpPr>
          <p:cNvPr id="9" name="Volný tvar 8"/>
          <p:cNvSpPr/>
          <p:nvPr/>
        </p:nvSpPr>
        <p:spPr>
          <a:xfrm>
            <a:off x="779041" y="2132831"/>
            <a:ext cx="7956410" cy="4340908"/>
          </a:xfrm>
          <a:custGeom>
            <a:avLst/>
            <a:gdLst>
              <a:gd name="connsiteX0" fmla="*/ 83585 w 7956410"/>
              <a:gd name="connsiteY0" fmla="*/ 3871918 h 4340908"/>
              <a:gd name="connsiteX1" fmla="*/ 3998360 w 7956410"/>
              <a:gd name="connsiteY1" fmla="*/ 5 h 4340908"/>
              <a:gd name="connsiteX2" fmla="*/ 7870272 w 7956410"/>
              <a:gd name="connsiteY2" fmla="*/ 3843343 h 4340908"/>
              <a:gd name="connsiteX3" fmla="*/ 83585 w 7956410"/>
              <a:gd name="connsiteY3" fmla="*/ 3871918 h 4340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956410" h="4340908">
                <a:moveTo>
                  <a:pt x="83585" y="3871918"/>
                </a:moveTo>
                <a:cubicBezTo>
                  <a:pt x="-561734" y="3231362"/>
                  <a:pt x="2700579" y="4767"/>
                  <a:pt x="3998360" y="5"/>
                </a:cubicBezTo>
                <a:cubicBezTo>
                  <a:pt x="5296141" y="-4757"/>
                  <a:pt x="8522735" y="3195643"/>
                  <a:pt x="7870272" y="3843343"/>
                </a:cubicBezTo>
                <a:cubicBezTo>
                  <a:pt x="7217809" y="4491043"/>
                  <a:pt x="728904" y="4512474"/>
                  <a:pt x="83585" y="3871918"/>
                </a:cubicBez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1365 L 0.22917 -0.35695 C 0.27795 -0.44167 0.34913 -0.48449 0.42431 -0.48426 C 0.50972 -0.48449 0.5783 -0.44074 0.62587 -0.35695 L 0.85677 0.01319 " pathEditMode="relative" rAng="0" ptsTypes="FffFF">
                                      <p:cBhvr>
                                        <p:cTn id="6" dur="425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830" y="-2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7067128" cy="63408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Spojte čarou, které obrázky k sobě patří.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51520" y="1628800"/>
            <a:ext cx="2016224" cy="14401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483768" y="1628800"/>
            <a:ext cx="2016224" cy="14401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1628800"/>
            <a:ext cx="2016224" cy="14401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04248" y="1628800"/>
            <a:ext cx="2016224" cy="144016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55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429000"/>
            <a:ext cx="1828800" cy="1828800"/>
          </a:xfrm>
          <a:prstGeom prst="rect">
            <a:avLst/>
          </a:prstGeom>
          <a:noFill/>
        </p:spPr>
      </p:pic>
      <p:pic>
        <p:nvPicPr>
          <p:cNvPr id="9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1224136" cy="1224136"/>
          </a:xfrm>
          <a:prstGeom prst="rect">
            <a:avLst/>
          </a:prstGeom>
          <a:noFill/>
        </p:spPr>
      </p:pic>
      <p:pic>
        <p:nvPicPr>
          <p:cNvPr id="2355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56992"/>
            <a:ext cx="1800200" cy="1800200"/>
          </a:xfrm>
          <a:prstGeom prst="rect">
            <a:avLst/>
          </a:prstGeom>
          <a:noFill/>
        </p:spPr>
      </p:pic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700808"/>
            <a:ext cx="1224136" cy="1224136"/>
          </a:xfrm>
          <a:prstGeom prst="rect">
            <a:avLst/>
          </a:prstGeom>
          <a:noFill/>
        </p:spPr>
      </p:pic>
      <p:pic>
        <p:nvPicPr>
          <p:cNvPr id="23558" name="Picture 6" descr="Blesk a déš&amp;tcaron; z mra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4725144"/>
            <a:ext cx="1828800" cy="1828800"/>
          </a:xfrm>
          <a:prstGeom prst="rect">
            <a:avLst/>
          </a:prstGeom>
          <a:noFill/>
        </p:spPr>
      </p:pic>
      <p:pic>
        <p:nvPicPr>
          <p:cNvPr id="13" name="Picture 6" descr="Blesk a déš&amp;tcaron; z mra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1729408"/>
            <a:ext cx="1224136" cy="1224136"/>
          </a:xfrm>
          <a:prstGeom prst="rect">
            <a:avLst/>
          </a:prstGeom>
          <a:noFill/>
        </p:spPr>
      </p:pic>
      <p:pic>
        <p:nvPicPr>
          <p:cNvPr id="2356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653136"/>
            <a:ext cx="1828800" cy="1828800"/>
          </a:xfrm>
          <a:prstGeom prst="rect">
            <a:avLst/>
          </a:prstGeom>
          <a:noFill/>
        </p:spPr>
      </p:pic>
      <p:pic>
        <p:nvPicPr>
          <p:cNvPr id="15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1700808"/>
            <a:ext cx="1152128" cy="1152128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>
            <a:off x="467544" y="332656"/>
            <a:ext cx="792088" cy="360040"/>
          </a:xfrm>
          <a:prstGeom prst="rightArrow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507288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Pranostika - pranostiky</a:t>
            </a:r>
            <a:r>
              <a:rPr lang="cs-CZ" sz="2000" dirty="0" smtClean="0"/>
              <a:t> [online]. [cit. 2.10.2011]. Dostupný</a:t>
            </a:r>
          </a:p>
          <a:p>
            <a:pPr>
              <a:buNone/>
            </a:pPr>
            <a:r>
              <a:rPr lang="cs-CZ" sz="2000" dirty="0" smtClean="0"/>
              <a:t>na WWW: 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www.pranostika.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/leden.</a:t>
            </a:r>
            <a:r>
              <a:rPr lang="cs-CZ" sz="2000" dirty="0" err="1" smtClean="0">
                <a:hlinkClick r:id="rId2"/>
              </a:rPr>
              <a:t>html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smtClean="0"/>
              <a:t>Obrázky: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www.office.</a:t>
            </a:r>
            <a:r>
              <a:rPr lang="cs-CZ" sz="2000" dirty="0" err="1" smtClean="0">
                <a:hlinkClick r:id="rId3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627784" y="1628800"/>
            <a:ext cx="3672408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ještě jednou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661248"/>
            <a:ext cx="864096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3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1467</TotalTime>
  <Words>409</Words>
  <Application>Microsoft Office PowerPoint</Application>
  <PresentationFormat>Předvádění na obrazovce (4:3)</PresentationFormat>
  <Paragraphs>93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LEDEN VY_32_INOVACE_4A_01 Číslo projektu: CZ.1.07/1.4.00/21.1101</vt:lpstr>
      <vt:lpstr>Snímek 2</vt:lpstr>
      <vt:lpstr>Snímek 3</vt:lpstr>
      <vt:lpstr>LEDEN</vt:lpstr>
      <vt:lpstr>Snímek 5</vt:lpstr>
      <vt:lpstr>PRANOSTIKY</vt:lpstr>
      <vt:lpstr>Snímek 7</vt:lpstr>
      <vt:lpstr>TŘI KRÁLOVÉ</vt:lpstr>
      <vt:lpstr>Zimní hry a sport</vt:lpstr>
      <vt:lpstr>Vyberte a označte správný zimní obrázek.</vt:lpstr>
      <vt:lpstr>Grafomotorické cvičení – nácvik horního oblouku</vt:lpstr>
      <vt:lpstr>Spojte čarou, které obrázky k sobě patří.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VY_32_INOVACE_4C_01 ROK - LEDEN Číslo projektu: CZ.1.07/1.5.00/34.1056</dc:title>
  <dc:creator>Pavla</dc:creator>
  <cp:lastModifiedBy>Dum</cp:lastModifiedBy>
  <cp:revision>15</cp:revision>
  <dcterms:created xsi:type="dcterms:W3CDTF">2011-10-02T14:21:31Z</dcterms:created>
  <dcterms:modified xsi:type="dcterms:W3CDTF">2013-02-01T21:28:17Z</dcterms:modified>
</cp:coreProperties>
</file>