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398821-BA34-4FC2-B054-1B7EA00E1E4A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01FB4-23A0-457F-BD04-80ACD53450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398821-BA34-4FC2-B054-1B7EA00E1E4A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01FB4-23A0-457F-BD04-80ACD53450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398821-BA34-4FC2-B054-1B7EA00E1E4A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01FB4-23A0-457F-BD04-80ACD53450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398821-BA34-4FC2-B054-1B7EA00E1E4A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01FB4-23A0-457F-BD04-80ACD53450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398821-BA34-4FC2-B054-1B7EA00E1E4A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01FB4-23A0-457F-BD04-80ACD53450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398821-BA34-4FC2-B054-1B7EA00E1E4A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01FB4-23A0-457F-BD04-80ACD53450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398821-BA34-4FC2-B054-1B7EA00E1E4A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01FB4-23A0-457F-BD04-80ACD53450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398821-BA34-4FC2-B054-1B7EA00E1E4A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01FB4-23A0-457F-BD04-80ACD53450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398821-BA34-4FC2-B054-1B7EA00E1E4A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01FB4-23A0-457F-BD04-80ACD53450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398821-BA34-4FC2-B054-1B7EA00E1E4A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01FB4-23A0-457F-BD04-80ACD53450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398821-BA34-4FC2-B054-1B7EA00E1E4A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D01FB4-23A0-457F-BD04-80ACD53450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398821-BA34-4FC2-B054-1B7EA00E1E4A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D01FB4-23A0-457F-BD04-80ACD534508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www.detskestranky.cz/clanek/1322-unorova_basnicka.htm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openxmlformats.org/officeDocument/2006/relationships/image" Target="../media/image9.jpeg"/><Relationship Id="rId7" Type="http://schemas.openxmlformats.org/officeDocument/2006/relationships/image" Target="../media/image13.jpeg"/><Relationship Id="rId2" Type="http://schemas.openxmlformats.org/officeDocument/2006/relationships/slide" Target="slide1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jpeg"/><Relationship Id="rId11" Type="http://schemas.openxmlformats.org/officeDocument/2006/relationships/image" Target="../media/image17.jpeg"/><Relationship Id="rId5" Type="http://schemas.openxmlformats.org/officeDocument/2006/relationships/image" Target="../media/image11.jpeg"/><Relationship Id="rId10" Type="http://schemas.openxmlformats.org/officeDocument/2006/relationships/image" Target="../media/image16.jpeg"/><Relationship Id="rId4" Type="http://schemas.openxmlformats.org/officeDocument/2006/relationships/image" Target="../media/image10.jpeg"/><Relationship Id="rId9" Type="http://schemas.openxmlformats.org/officeDocument/2006/relationships/image" Target="../media/image15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hyperlink" Target="http://pohyb-detem.cz/basnicky" TargetMode="Externa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.com/" TargetMode="External"/><Relationship Id="rId2" Type="http://schemas.openxmlformats.org/officeDocument/2006/relationships/hyperlink" Target="http://cs.wikipedia.org/wiki/%C3%9Anor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Nadpis 1"/>
          <p:cNvSpPr>
            <a:spLocks noGrp="1"/>
          </p:cNvSpPr>
          <p:nvPr>
            <p:ph type="ctrTitle"/>
          </p:nvPr>
        </p:nvSpPr>
        <p:spPr/>
        <p:txBody>
          <a:bodyPr rtlCol="0">
            <a:normAutofit fontScale="90000"/>
          </a:bodyPr>
          <a:lstStyle/>
          <a:p>
            <a:pPr>
              <a:spcBef>
                <a:spcPts val="1800"/>
              </a:spcBef>
              <a:defRPr/>
            </a:pPr>
            <a:r>
              <a:rPr lang="cs-CZ" dirty="0" smtClean="0"/>
              <a:t>ROK_ÚNOR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VY_32_INOVACE_4A_02</a:t>
            </a:r>
            <a:br>
              <a:rPr lang="cs-CZ" dirty="0" smtClean="0"/>
            </a:br>
            <a:r>
              <a:rPr lang="cs-CZ" sz="3100" dirty="0" smtClean="0"/>
              <a:t>Číslo projektu</a:t>
            </a:r>
            <a:r>
              <a:rPr lang="cs-CZ" sz="3100" smtClean="0"/>
              <a:t>: </a:t>
            </a:r>
            <a:r>
              <a:rPr lang="cs-CZ" sz="3100"/>
              <a:t>CZ.1.07/1.4.00/21.1101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1400" y="404813"/>
            <a:ext cx="6986588" cy="15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Podnadpis 2"/>
          <p:cNvSpPr>
            <a:spLocks noGrp="1"/>
          </p:cNvSpPr>
          <p:nvPr>
            <p:ph type="subTitle" idx="1"/>
          </p:nvPr>
        </p:nvSpPr>
        <p:spPr>
          <a:xfrm>
            <a:off x="827584" y="3886200"/>
            <a:ext cx="7632848" cy="175260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cs-CZ" smtClean="0"/>
              <a:t>Sada 1</a:t>
            </a:r>
            <a:endParaRPr lang="cs-CZ" dirty="0" smtClean="0"/>
          </a:p>
          <a:p>
            <a:pPr>
              <a:defRPr/>
            </a:pPr>
            <a:r>
              <a:rPr lang="cs-CZ" dirty="0" smtClean="0"/>
              <a:t>Člověk a jeho svět</a:t>
            </a:r>
          </a:p>
          <a:p>
            <a:pPr>
              <a:defRPr/>
            </a:pPr>
            <a:r>
              <a:rPr lang="cs-CZ" sz="2200" dirty="0" smtClean="0"/>
              <a:t>Mateřská škola, Základní škola a Praktická škola Trhové </a:t>
            </a:r>
            <a:r>
              <a:rPr lang="cs-CZ" sz="2200" dirty="0" err="1" smtClean="0"/>
              <a:t>Sviny</a:t>
            </a:r>
            <a:endParaRPr lang="cs-CZ" sz="2200" dirty="0" smtClean="0"/>
          </a:p>
          <a:p>
            <a:pPr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517525" y="477838"/>
            <a:ext cx="82819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Identifikátor materiálu: III/2 Inovace a zkvalitnění výuky prostřednictvím ICT,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02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819472423"/>
              </p:ext>
            </p:extLst>
          </p:nvPr>
        </p:nvGraphicFramePr>
        <p:xfrm>
          <a:off x="539750" y="1052513"/>
          <a:ext cx="8280920" cy="5640003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304256"/>
                <a:gridCol w="5976664"/>
              </a:tblGrid>
              <a:tr h="2662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Žáci si prohlédnou obrázky, které patří k měsíci únoru. Vysvětlí si základní charakteristiku tohoto měsíce. Naučí se básničku, postupně ji vytleskají a deklamují. Jako pomůcku používají ozvučná dřívka.Vysvětlí si pranostiky,</a:t>
                      </a:r>
                      <a:r>
                        <a:rPr lang="cs-CZ" sz="1400" kern="12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které dále doplňují do vět. Procvičují slovo „malé“. Na této stránce mají k dispozici okamžitou kontrolu – objeví se, zda je správně či nikoliv. Tužkou (rukopisné poznámky) dokreslují na tabuli stromečky podle předlohy.  Korálky třídí podle barev, říkají, o jakou barvu se jedná. Na další stránce žáci vyluští křížovku – zde pracují tužkou (rukopisné poznámky v rámci nového softwaru Microsoft 2010).  Správnost křížovky si mohou následně ověřit.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Délka trvání výuky pomocí tohoto materiálu je 45 minut.</a:t>
                      </a:r>
                      <a:endParaRPr lang="cs-CZ" sz="1400" b="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Bc.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Pavla Koutníková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Říjen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2011</a:t>
                      </a:r>
                      <a:endParaRPr lang="cs-CZ" sz="1400" dirty="0">
                        <a:solidFill>
                          <a:srgbClr val="FF0000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dysgrafie,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dyskalkulie, Autismus, MP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83027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Člověk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a jeho svět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8297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6161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Inovace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Hypertextové odkazy, rukopisné poznámky v rámci nového softwaru Microsoft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- </a:t>
                      </a: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se středně těžkým mentálním postižením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Základní škola speciální – 1. stupeň, 1. období, 2. období</a:t>
                      </a:r>
                      <a:endParaRPr lang="cs-CZ" sz="1400" kern="12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82296" marR="82296" marT="41148" marB="41148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1. – 6. ročník </a:t>
                      </a:r>
                      <a:endParaRPr lang="cs-CZ" sz="1400" kern="12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+mn-ea"/>
                        <a:cs typeface="Times New Roman" pitchFamily="18" charset="0"/>
                      </a:endParaRPr>
                    </a:p>
                  </a:txBody>
                  <a:tcPr marL="82296" marR="82296" marT="41148" marB="41148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5607" name="Picture 7" descr="C:\Users\Pavla\AppData\Local\Temp\MP90042515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2156666"/>
            <a:ext cx="2952327" cy="4458972"/>
          </a:xfrm>
          <a:prstGeom prst="rect">
            <a:avLst/>
          </a:prstGeom>
          <a:noFill/>
        </p:spPr>
      </p:pic>
      <p:pic>
        <p:nvPicPr>
          <p:cNvPr id="25608" name="Picture 8" descr="C:\Users\Pavla\AppData\Local\Temp\MP90017860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98630" y="3501008"/>
            <a:ext cx="4735026" cy="3164576"/>
          </a:xfrm>
          <a:prstGeom prst="rect">
            <a:avLst/>
          </a:prstGeom>
          <a:noFill/>
        </p:spPr>
      </p:pic>
      <p:pic>
        <p:nvPicPr>
          <p:cNvPr id="25611" name="Picture 11" descr="C:\Users\Pavla\AppData\Local\Temp\MP900425218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067944" y="168106"/>
            <a:ext cx="4752528" cy="2980625"/>
          </a:xfrm>
          <a:prstGeom prst="rect">
            <a:avLst/>
          </a:prstGeom>
          <a:noFill/>
        </p:spPr>
      </p:pic>
      <p:sp>
        <p:nvSpPr>
          <p:cNvPr id="14" name="Nadpis 1"/>
          <p:cNvSpPr txBox="1">
            <a:spLocks/>
          </p:cNvSpPr>
          <p:nvPr/>
        </p:nvSpPr>
        <p:spPr>
          <a:xfrm>
            <a:off x="457200" y="274638"/>
            <a:ext cx="3250704" cy="1210146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ÚNOR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Pavla\Desktop\zima\MH90009039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216024"/>
            <a:ext cx="2448272" cy="2448272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ÚNOR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204864"/>
            <a:ext cx="8676456" cy="4653136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endParaRPr lang="cs-CZ" dirty="0" smtClean="0">
              <a:latin typeface="Trebuchet MS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Trebuchet MS" pitchFamily="34" charset="0"/>
              </a:rPr>
              <a:t>Únor je zimní měsíc.</a:t>
            </a:r>
          </a:p>
          <a:p>
            <a:pPr marL="0" indent="0">
              <a:buNone/>
            </a:pPr>
            <a:endParaRPr lang="cs-CZ" dirty="0" smtClean="0">
              <a:latin typeface="Trebuchet MS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Trebuchet MS" pitchFamily="34" charset="0"/>
              </a:rPr>
              <a:t>Je to druhý měsíc v roce.</a:t>
            </a:r>
          </a:p>
          <a:p>
            <a:pPr marL="0" indent="0">
              <a:buNone/>
            </a:pPr>
            <a:endParaRPr lang="cs-CZ" dirty="0" smtClean="0">
              <a:latin typeface="Trebuchet MS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Trebuchet MS" pitchFamily="34" charset="0"/>
              </a:rPr>
              <a:t>Má 28 dní, v přestupném </a:t>
            </a:r>
          </a:p>
          <a:p>
            <a:pPr marL="0" indent="0">
              <a:buNone/>
            </a:pPr>
            <a:r>
              <a:rPr lang="cs-CZ" dirty="0" smtClean="0">
                <a:latin typeface="Trebuchet MS" pitchFamily="34" charset="0"/>
              </a:rPr>
              <a:t>roce má 29 dní. 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1043" name="Picture 19" descr="C:\Users\Pavla\Desktop\zima\MH900387156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99992" y="2132138"/>
            <a:ext cx="4032448" cy="403244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60648"/>
            <a:ext cx="8568952" cy="6408712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s-CZ" sz="4800" b="1" dirty="0" smtClean="0">
                <a:hlinkClick r:id="rId2"/>
              </a:rPr>
              <a:t>Básnička</a:t>
            </a:r>
            <a:endParaRPr lang="cs-CZ" sz="4800" b="1" dirty="0" smtClean="0"/>
          </a:p>
          <a:p>
            <a:pPr>
              <a:buNone/>
            </a:pPr>
            <a:endParaRPr lang="cs-CZ" sz="3500" dirty="0" smtClean="0"/>
          </a:p>
          <a:p>
            <a:pPr>
              <a:buNone/>
            </a:pPr>
            <a:r>
              <a:rPr lang="cs-CZ" sz="3900" dirty="0" smtClean="0"/>
              <a:t>Únor bílý, pole sílí,</a:t>
            </a:r>
          </a:p>
          <a:p>
            <a:pPr>
              <a:buNone/>
            </a:pPr>
            <a:r>
              <a:rPr lang="cs-CZ" sz="3900" dirty="0" smtClean="0"/>
              <a:t>říká staré přísloví.</a:t>
            </a:r>
          </a:p>
          <a:p>
            <a:pPr>
              <a:buNone/>
            </a:pPr>
            <a:r>
              <a:rPr lang="cs-CZ" sz="3900" dirty="0" smtClean="0"/>
              <a:t>Sníh však není, slunce pálí,</a:t>
            </a:r>
          </a:p>
          <a:p>
            <a:pPr>
              <a:buNone/>
            </a:pPr>
            <a:r>
              <a:rPr lang="cs-CZ" sz="3900" dirty="0" smtClean="0"/>
              <a:t>kde je bílo? Kdo to ví?</a:t>
            </a:r>
          </a:p>
          <a:p>
            <a:pPr>
              <a:buNone/>
            </a:pPr>
            <a:endParaRPr lang="cs-CZ" sz="3900" dirty="0" smtClean="0"/>
          </a:p>
          <a:p>
            <a:pPr>
              <a:buNone/>
            </a:pPr>
            <a:r>
              <a:rPr lang="cs-CZ" sz="3900" dirty="0" smtClean="0"/>
              <a:t>                                     V horách máme sněhu dost</a:t>
            </a:r>
          </a:p>
          <a:p>
            <a:pPr>
              <a:buNone/>
            </a:pPr>
            <a:r>
              <a:rPr lang="cs-CZ" sz="3900" dirty="0" smtClean="0"/>
              <a:t>                                     na lyže i na sáňky.</a:t>
            </a:r>
          </a:p>
          <a:p>
            <a:pPr>
              <a:buNone/>
            </a:pPr>
            <a:r>
              <a:rPr lang="cs-CZ" sz="3900" dirty="0" smtClean="0"/>
              <a:t>                                     Je ho dost nám pro radost,</a:t>
            </a:r>
          </a:p>
          <a:p>
            <a:pPr>
              <a:buNone/>
            </a:pPr>
            <a:r>
              <a:rPr lang="cs-CZ" sz="3900" dirty="0" smtClean="0"/>
              <a:t>                                     ženou se k nám </a:t>
            </a:r>
            <a:r>
              <a:rPr lang="cs-CZ" sz="3900" dirty="0" err="1" smtClean="0"/>
              <a:t>sněhánky</a:t>
            </a:r>
            <a:r>
              <a:rPr lang="cs-CZ" sz="3900" dirty="0" smtClean="0"/>
              <a:t>!</a:t>
            </a:r>
            <a:br>
              <a:rPr lang="cs-CZ" sz="3900" dirty="0" smtClean="0"/>
            </a:br>
            <a:endParaRPr lang="cs-CZ" sz="3900" dirty="0"/>
          </a:p>
        </p:txBody>
      </p:sp>
      <p:pic>
        <p:nvPicPr>
          <p:cNvPr id="9222" name="Picture 6" descr="chlapci,d&amp;ecaron;cka,d&amp;ecaron;ti,dívky,osoby,po&amp;ccaron;así,sn&amp;ecaron;huláci,sníj,utkání,volný &amp;ccaron;as,zima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3429000"/>
            <a:ext cx="2996952" cy="2996952"/>
          </a:xfrm>
          <a:prstGeom prst="rect">
            <a:avLst/>
          </a:prstGeom>
          <a:noFill/>
        </p:spPr>
      </p:pic>
      <p:pic>
        <p:nvPicPr>
          <p:cNvPr id="9224" name="Picture 8" descr="mraky,po&amp;ccaron;así,ro&amp;ccaron;ní období,sn&amp;ecaron;hové vlo&amp;ccaron;ky,sníh,zima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80112" y="332656"/>
            <a:ext cx="3095625" cy="30956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dirty="0" smtClean="0">
                <a:latin typeface="+mn-lt"/>
                <a:ea typeface="+mn-ea"/>
                <a:cs typeface="+mn-cs"/>
              </a:rPr>
              <a:t>PRANOSTIKY</a:t>
            </a:r>
            <a:endParaRPr lang="cs-CZ" sz="4000" b="1" dirty="0"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268760"/>
            <a:ext cx="8640960" cy="4968552"/>
          </a:xfrm>
        </p:spPr>
        <p:txBody>
          <a:bodyPr>
            <a:normAutofit/>
          </a:bodyPr>
          <a:lstStyle/>
          <a:p>
            <a:pPr>
              <a:buNone/>
            </a:pPr>
            <a:endParaRPr lang="cs-CZ" dirty="0" smtClean="0">
              <a:latin typeface="Trebuchet MS" pitchFamily="34" charset="0"/>
            </a:endParaRPr>
          </a:p>
          <a:p>
            <a:pPr>
              <a:buNone/>
            </a:pPr>
            <a:r>
              <a:rPr lang="pl-PL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rebuchet MS" pitchFamily="34" charset="0"/>
              </a:rPr>
              <a:t>Únor bílý - pole sílí.</a:t>
            </a:r>
          </a:p>
          <a:p>
            <a:pPr>
              <a:buNone/>
            </a:pPr>
            <a:endParaRPr lang="pl-PL" sz="2800" dirty="0" smtClean="0">
              <a:latin typeface="Trebuchet MS" pitchFamily="34" charset="0"/>
            </a:endParaRPr>
          </a:p>
          <a:p>
            <a:pPr>
              <a:buNone/>
            </a:pPr>
            <a:r>
              <a:rPr lang="cs-CZ" sz="2800" b="1" dirty="0" smtClean="0">
                <a:solidFill>
                  <a:srgbClr val="FFC000"/>
                </a:solidFill>
                <a:latin typeface="Trebuchet MS" pitchFamily="34" charset="0"/>
              </a:rPr>
              <a:t>V únoru sníh a led - v létě nanesou včely med. </a:t>
            </a:r>
          </a:p>
          <a:p>
            <a:pPr>
              <a:buNone/>
            </a:pPr>
            <a:endParaRPr lang="cs-CZ" sz="2800" b="1" dirty="0" smtClean="0">
              <a:solidFill>
                <a:srgbClr val="FFC000"/>
              </a:solidFill>
              <a:latin typeface="Trebuchet MS" pitchFamily="34" charset="0"/>
            </a:endParaRPr>
          </a:p>
          <a:p>
            <a:pPr>
              <a:buNone/>
            </a:pP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  <a:latin typeface="Trebuchet MS" pitchFamily="34" charset="0"/>
              </a:rPr>
              <a:t>Teplý únor - studené jaro, teplé léto.</a:t>
            </a:r>
          </a:p>
          <a:p>
            <a:pPr>
              <a:buNone/>
            </a:pPr>
            <a:endParaRPr lang="cs-CZ" sz="2800" b="1" dirty="0" smtClean="0">
              <a:solidFill>
                <a:srgbClr val="FFC000"/>
              </a:solidFill>
              <a:latin typeface="Trebuchet MS" pitchFamily="34" charset="0"/>
            </a:endParaRPr>
          </a:p>
          <a:p>
            <a:pPr>
              <a:buNone/>
            </a:pPr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  <a:latin typeface="Trebuchet MS" pitchFamily="34" charset="0"/>
              </a:rPr>
              <a:t>Jestli únor honí mraky, staví březen sněhuláky.</a:t>
            </a:r>
            <a:endParaRPr lang="pl-PL" sz="2800" b="1" dirty="0" smtClean="0">
              <a:solidFill>
                <a:schemeClr val="accent3">
                  <a:lumMod val="75000"/>
                </a:schemeClr>
              </a:solidFill>
              <a:latin typeface="Trebuchet MS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lačítko akce: Vlastní 10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700808"/>
            <a:ext cx="8964488" cy="381642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pl-PL" sz="2800" b="1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rebuchet MS" pitchFamily="34" charset="0"/>
              </a:rPr>
              <a:t>..................... bílý - pole sílí.</a:t>
            </a:r>
          </a:p>
          <a:p>
            <a:pPr>
              <a:buNone/>
            </a:pPr>
            <a:endParaRPr lang="pl-PL" sz="2800" dirty="0" smtClean="0">
              <a:latin typeface="Trebuchet MS" pitchFamily="34" charset="0"/>
            </a:endParaRPr>
          </a:p>
          <a:p>
            <a:pPr>
              <a:buNone/>
            </a:pPr>
            <a:r>
              <a:rPr lang="cs-CZ" sz="2800" b="1" dirty="0" smtClean="0">
                <a:solidFill>
                  <a:srgbClr val="FFC000"/>
                </a:solidFill>
                <a:latin typeface="Trebuchet MS" pitchFamily="34" charset="0"/>
              </a:rPr>
              <a:t>V únoru sníh a led - v létě nanesou včely ….…..……….</a:t>
            </a:r>
          </a:p>
          <a:p>
            <a:pPr>
              <a:buNone/>
            </a:pPr>
            <a:endParaRPr lang="cs-CZ" sz="2800" b="1" dirty="0" smtClean="0">
              <a:solidFill>
                <a:srgbClr val="FFC000"/>
              </a:solidFill>
              <a:latin typeface="Trebuchet MS" pitchFamily="34" charset="0"/>
            </a:endParaRPr>
          </a:p>
          <a:p>
            <a:pPr>
              <a:buNone/>
            </a:pP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  <a:latin typeface="Trebuchet MS" pitchFamily="34" charset="0"/>
              </a:rPr>
              <a:t>Teplý únor - studené jaro, teplé ……………….....</a:t>
            </a:r>
          </a:p>
          <a:p>
            <a:pPr>
              <a:buNone/>
            </a:pPr>
            <a:endParaRPr lang="cs-CZ" sz="2800" b="1" dirty="0" smtClean="0">
              <a:solidFill>
                <a:srgbClr val="FFC000"/>
              </a:solidFill>
              <a:latin typeface="Trebuchet MS" pitchFamily="34" charset="0"/>
            </a:endParaRPr>
          </a:p>
          <a:p>
            <a:pPr>
              <a:buNone/>
            </a:pPr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  <a:latin typeface="Trebuchet MS" pitchFamily="34" charset="0"/>
              </a:rPr>
              <a:t>Jestli únor honí mraky, staví březen …………………..</a:t>
            </a:r>
            <a:endParaRPr lang="pl-PL" sz="2800" b="1" dirty="0" smtClean="0">
              <a:solidFill>
                <a:schemeClr val="accent3">
                  <a:lumMod val="75000"/>
                </a:schemeClr>
              </a:solidFill>
              <a:latin typeface="Trebuchet MS" pitchFamily="34" charset="0"/>
            </a:endParaRPr>
          </a:p>
          <a:p>
            <a:pPr>
              <a:buNone/>
            </a:pP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251520" y="5805264"/>
          <a:ext cx="1944216" cy="45720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944216"/>
              </a:tblGrid>
              <a:tr h="432048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latin typeface="+mn-lt"/>
                        </a:rPr>
                        <a:t>MED</a:t>
                      </a:r>
                      <a:endParaRPr lang="cs-CZ" sz="2400" b="0" dirty="0">
                        <a:latin typeface="Arial Narrow" pitchFamily="34" charset="0"/>
                      </a:endParaRPr>
                    </a:p>
                  </a:txBody>
                  <a:tcPr anchor="ctr">
                    <a:solidFill>
                      <a:srgbClr val="FFC0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2483768" y="5805264"/>
          <a:ext cx="1944216" cy="45720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944216"/>
              </a:tblGrid>
              <a:tr h="432048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ÚNOR</a:t>
                      </a:r>
                      <a:endParaRPr lang="cs-CZ" sz="2400" b="0" dirty="0">
                        <a:latin typeface="Arial Narrow" pitchFamily="34" charset="0"/>
                      </a:endParaRPr>
                    </a:p>
                  </a:txBody>
                  <a:tcPr anchor="ctr"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7020272" y="5805264"/>
          <a:ext cx="1944216" cy="45720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944216"/>
              </a:tblGrid>
              <a:tr h="432048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LÉTO</a:t>
                      </a:r>
                      <a:endParaRPr lang="cs-CZ" sz="2400" b="0" dirty="0">
                        <a:latin typeface="Arial Narrow" pitchFamily="34" charset="0"/>
                      </a:endParaRPr>
                    </a:p>
                  </a:txBody>
                  <a:tcPr anchor="ctr">
                    <a:solidFill>
                      <a:schemeClr val="accent6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4788024" y="5805264"/>
          <a:ext cx="1944216" cy="45720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1944216"/>
              </a:tblGrid>
              <a:tr h="432048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SNĚHULÁKY</a:t>
                      </a:r>
                      <a:endParaRPr lang="cs-CZ" sz="2400" b="0" dirty="0">
                        <a:latin typeface="Arial Narrow" pitchFamily="34" charset="0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9" name="Nadpis 1"/>
          <p:cNvSpPr txBox="1">
            <a:spLocks/>
          </p:cNvSpPr>
          <p:nvPr/>
        </p:nvSpPr>
        <p:spPr>
          <a:xfrm>
            <a:off x="539552" y="188640"/>
            <a:ext cx="8229600" cy="79208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PRANOSTIKY</a:t>
            </a:r>
            <a:endParaRPr kumimoji="0" lang="cs-CZ" sz="40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2" name="Nadpis 1"/>
          <p:cNvSpPr txBox="1">
            <a:spLocks/>
          </p:cNvSpPr>
          <p:nvPr/>
        </p:nvSpPr>
        <p:spPr>
          <a:xfrm>
            <a:off x="1331640" y="908720"/>
            <a:ext cx="6120680" cy="432048"/>
          </a:xfrm>
          <a:prstGeom prst="rect">
            <a:avLst/>
          </a:prstGeom>
        </p:spPr>
        <p:txBody>
          <a:bodyPr/>
          <a:lstStyle/>
          <a:p>
            <a:pPr lvl="0">
              <a:spcBef>
                <a:spcPct val="0"/>
              </a:spcBef>
              <a:defRPr/>
            </a:pPr>
            <a:r>
              <a:rPr lang="cs-CZ" sz="2800" b="1" dirty="0" smtClean="0"/>
              <a:t>Doplňte slova z nápovědy do vět.</a:t>
            </a:r>
            <a:endParaRPr kumimoji="0" lang="cs-CZ" sz="28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0" name="Šipka doprava 9"/>
          <p:cNvSpPr/>
          <p:nvPr/>
        </p:nvSpPr>
        <p:spPr>
          <a:xfrm>
            <a:off x="251520" y="980728"/>
            <a:ext cx="792088" cy="360040"/>
          </a:xfrm>
          <a:prstGeom prst="rightArrow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92D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lačítko akce: Vlastní 12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32" name="Picture 8" descr="akademi&amp;ccaron;tí pracovníci,batohy,bat&amp;uring;&amp;zcaron;ky,pytle,školní pot&amp;rcaron;eby,tašky na knihy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00192" y="4293096"/>
            <a:ext cx="2376263" cy="2376263"/>
          </a:xfrm>
          <a:prstGeom prst="rect">
            <a:avLst/>
          </a:prstGeom>
          <a:noFill/>
        </p:spPr>
      </p:pic>
      <p:pic>
        <p:nvPicPr>
          <p:cNvPr id="1034" name="Picture 10" descr="jablka,o&amp;rcaron;ezané snímky,o&amp;rcaron;ezané obrázky,jídlo,ovoce,PNG,plodiny,pr&amp;uring;hledné pozadí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635896" y="3501008"/>
            <a:ext cx="1080120" cy="1080120"/>
          </a:xfrm>
          <a:prstGeom prst="rect">
            <a:avLst/>
          </a:prstGeom>
          <a:noFill/>
        </p:spPr>
      </p:pic>
      <p:pic>
        <p:nvPicPr>
          <p:cNvPr id="1036" name="Picture 12" descr="domácnost,hra&amp;ccaron;ky,mí&amp;ccaron;e,nafukovací mí&amp;ccaron;e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/>
          <a:srcRect l="16283" t="9304" r="2303"/>
          <a:stretch>
            <a:fillRect/>
          </a:stretch>
        </p:blipFill>
        <p:spPr bwMode="auto">
          <a:xfrm>
            <a:off x="4283968" y="980728"/>
            <a:ext cx="2160240" cy="2406508"/>
          </a:xfrm>
          <a:prstGeom prst="rect">
            <a:avLst/>
          </a:prstGeom>
          <a:noFill/>
        </p:spPr>
      </p:pic>
      <p:pic>
        <p:nvPicPr>
          <p:cNvPr id="1038" name="Picture 14" descr="akademi&amp;ccaron;tí pracovníci,barevné tu&amp;zcaron;ky,školní pot&amp;rcaron;eby,tu&amp;zcaron;ky,vizuální um&amp;ecaron;ní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236296" y="620688"/>
            <a:ext cx="1152128" cy="1152128"/>
          </a:xfrm>
          <a:prstGeom prst="rect">
            <a:avLst/>
          </a:prstGeom>
          <a:noFill/>
        </p:spPr>
      </p:pic>
      <p:pic>
        <p:nvPicPr>
          <p:cNvPr id="1040" name="Picture 16" descr="domácnost,jídelní &amp;zcaron;idle,nábytek,&amp;zcaron;idle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11560" y="2420888"/>
            <a:ext cx="2736304" cy="2736304"/>
          </a:xfrm>
          <a:prstGeom prst="rect">
            <a:avLst/>
          </a:prstGeom>
          <a:noFill/>
        </p:spPr>
      </p:pic>
      <p:pic>
        <p:nvPicPr>
          <p:cNvPr id="1048" name="Picture 24" descr="banány,ovoce,plody,potraviny,stolování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11560" y="1268760"/>
            <a:ext cx="1080120" cy="1080120"/>
          </a:xfrm>
          <a:prstGeom prst="rect">
            <a:avLst/>
          </a:prstGeom>
          <a:noFill/>
        </p:spPr>
      </p:pic>
      <p:pic>
        <p:nvPicPr>
          <p:cNvPr id="1050" name="Picture 26" descr="auta,automobily,motorová vozidla,o&amp;rcaron;íznuté fotky,o&amp;rcaron;íznuté obrázky,PNG,p&amp;rcaron;eprava,pr&amp;uring;hledná pozadí,rekreace,sport,volný &amp;ccaron;as,vozidla,vozy,závod&amp;ecaron;ní,závodníci,závody aut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899592" y="5229200"/>
            <a:ext cx="1403648" cy="1403648"/>
          </a:xfrm>
          <a:prstGeom prst="rect">
            <a:avLst/>
          </a:prstGeom>
          <a:noFill/>
        </p:spPr>
      </p:pic>
      <p:pic>
        <p:nvPicPr>
          <p:cNvPr id="1052" name="Picture 28" descr="domácnost,hra&amp;ccaron;ky,panenky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7020272" y="2492896"/>
            <a:ext cx="1152128" cy="1152128"/>
          </a:xfrm>
          <a:prstGeom prst="rect">
            <a:avLst/>
          </a:prstGeom>
          <a:noFill/>
        </p:spPr>
      </p:pic>
      <p:pic>
        <p:nvPicPr>
          <p:cNvPr id="1054" name="Picture 30" descr="boty,obuv,pracovní boty,sportovní pot&amp;rcaron;eby,turistické boty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4211960" y="5157192"/>
            <a:ext cx="1296144" cy="1296144"/>
          </a:xfrm>
          <a:prstGeom prst="rect">
            <a:avLst/>
          </a:prstGeom>
          <a:noFill/>
        </p:spPr>
      </p:pic>
      <p:sp>
        <p:nvSpPr>
          <p:cNvPr id="17" name="Nadpis 1"/>
          <p:cNvSpPr txBox="1">
            <a:spLocks/>
          </p:cNvSpPr>
          <p:nvPr/>
        </p:nvSpPr>
        <p:spPr>
          <a:xfrm>
            <a:off x="1331640" y="260648"/>
            <a:ext cx="6120680" cy="432048"/>
          </a:xfrm>
          <a:prstGeom prst="rect">
            <a:avLst/>
          </a:prstGeom>
        </p:spPr>
        <p:txBody>
          <a:bodyPr/>
          <a:lstStyle/>
          <a:p>
            <a:pPr lvl="0">
              <a:spcBef>
                <a:spcPct val="0"/>
              </a:spcBef>
              <a:defRPr/>
            </a:pPr>
            <a:r>
              <a:rPr lang="cs-CZ" sz="2800" b="1" dirty="0" smtClean="0"/>
              <a:t>Označte vše, co je </a:t>
            </a:r>
            <a:r>
              <a:rPr lang="cs-CZ" sz="2800" b="1" dirty="0" smtClean="0"/>
              <a:t>malé, </a:t>
            </a:r>
            <a:r>
              <a:rPr lang="cs-CZ" sz="2800" b="1" dirty="0" smtClean="0"/>
              <a:t>a pojmenujte.</a:t>
            </a:r>
            <a:endParaRPr kumimoji="0" lang="cs-CZ" sz="28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2" name="Šipka doprava 11"/>
          <p:cNvSpPr/>
          <p:nvPr/>
        </p:nvSpPr>
        <p:spPr>
          <a:xfrm>
            <a:off x="251520" y="332656"/>
            <a:ext cx="792088" cy="360040"/>
          </a:xfrm>
          <a:prstGeom prst="rightArrow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92D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10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2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0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2000" fill="hold"/>
                                        <p:tgtEl>
                                          <p:spTgt spid="104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8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0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1" dur="2000" fill="hold"/>
                                        <p:tgtEl>
                                          <p:spTgt spid="105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4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6" dur="2000" fill="hold"/>
                                        <p:tgtEl>
                                          <p:spTgt spid="1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0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0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1" dur="2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4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lačítko akce: Vlastní 1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9" name="Nadpis 1"/>
          <p:cNvSpPr txBox="1">
            <a:spLocks/>
          </p:cNvSpPr>
          <p:nvPr/>
        </p:nvSpPr>
        <p:spPr>
          <a:xfrm>
            <a:off x="1475656" y="260648"/>
            <a:ext cx="6120680" cy="432048"/>
          </a:xfrm>
          <a:prstGeom prst="rect">
            <a:avLst/>
          </a:prstGeom>
        </p:spPr>
        <p:txBody>
          <a:bodyPr/>
          <a:lstStyle/>
          <a:p>
            <a:pPr lvl="0">
              <a:spcBef>
                <a:spcPct val="0"/>
              </a:spcBef>
              <a:defRPr/>
            </a:pPr>
            <a:r>
              <a:rPr lang="cs-CZ" sz="2800" b="1" dirty="0" smtClean="0"/>
              <a:t>Dokreslete stromečky dle předlohy.</a:t>
            </a:r>
            <a:endParaRPr kumimoji="0" lang="cs-CZ" sz="28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grpSp>
        <p:nvGrpSpPr>
          <p:cNvPr id="2" name="Skupina 146"/>
          <p:cNvGrpSpPr/>
          <p:nvPr/>
        </p:nvGrpSpPr>
        <p:grpSpPr>
          <a:xfrm>
            <a:off x="323528" y="1268760"/>
            <a:ext cx="2124120" cy="4248472"/>
            <a:chOff x="323528" y="1268760"/>
            <a:chExt cx="2124120" cy="4248472"/>
          </a:xfrm>
        </p:grpSpPr>
        <p:cxnSp>
          <p:nvCxnSpPr>
            <p:cNvPr id="111" name="Přímá spojovací čára 110"/>
            <p:cNvCxnSpPr/>
            <p:nvPr/>
          </p:nvCxnSpPr>
          <p:spPr>
            <a:xfrm>
              <a:off x="1403648" y="1268760"/>
              <a:ext cx="0" cy="4248472"/>
            </a:xfrm>
            <a:prstGeom prst="line">
              <a:avLst/>
            </a:prstGeom>
            <a:ln>
              <a:solidFill>
                <a:srgbClr val="00B050"/>
              </a:solidFill>
            </a:ln>
          </p:spPr>
          <p:style>
            <a:lnRef idx="3">
              <a:schemeClr val="accent3"/>
            </a:lnRef>
            <a:fillRef idx="0">
              <a:schemeClr val="accent3"/>
            </a:fillRef>
            <a:effectRef idx="2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112" name="Přímá spojovací čára 111"/>
            <p:cNvCxnSpPr/>
            <p:nvPr/>
          </p:nvCxnSpPr>
          <p:spPr>
            <a:xfrm flipH="1">
              <a:off x="323528" y="1268760"/>
              <a:ext cx="1044000" cy="936104"/>
            </a:xfrm>
            <a:prstGeom prst="line">
              <a:avLst/>
            </a:prstGeom>
            <a:ln>
              <a:solidFill>
                <a:srgbClr val="00B050"/>
              </a:solidFill>
            </a:ln>
          </p:spPr>
          <p:style>
            <a:lnRef idx="3">
              <a:schemeClr val="accent3"/>
            </a:lnRef>
            <a:fillRef idx="0">
              <a:schemeClr val="accent3"/>
            </a:fillRef>
            <a:effectRef idx="2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117" name="Přímá spojovací čára 116"/>
            <p:cNvCxnSpPr/>
            <p:nvPr/>
          </p:nvCxnSpPr>
          <p:spPr>
            <a:xfrm flipH="1">
              <a:off x="323528" y="2276872"/>
              <a:ext cx="1044000" cy="936104"/>
            </a:xfrm>
            <a:prstGeom prst="line">
              <a:avLst/>
            </a:prstGeom>
            <a:ln>
              <a:solidFill>
                <a:srgbClr val="00B050"/>
              </a:solidFill>
            </a:ln>
          </p:spPr>
          <p:style>
            <a:lnRef idx="3">
              <a:schemeClr val="accent3"/>
            </a:lnRef>
            <a:fillRef idx="0">
              <a:schemeClr val="accent3"/>
            </a:fillRef>
            <a:effectRef idx="2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118" name="Přímá spojovací čára 117"/>
            <p:cNvCxnSpPr/>
            <p:nvPr/>
          </p:nvCxnSpPr>
          <p:spPr>
            <a:xfrm flipH="1">
              <a:off x="395536" y="3212976"/>
              <a:ext cx="1044000" cy="936104"/>
            </a:xfrm>
            <a:prstGeom prst="line">
              <a:avLst/>
            </a:prstGeom>
            <a:ln>
              <a:solidFill>
                <a:srgbClr val="00B050"/>
              </a:solidFill>
            </a:ln>
          </p:spPr>
          <p:style>
            <a:lnRef idx="3">
              <a:schemeClr val="accent3"/>
            </a:lnRef>
            <a:fillRef idx="0">
              <a:schemeClr val="accent3"/>
            </a:fillRef>
            <a:effectRef idx="2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121" name="Přímá spojovací čára 120"/>
            <p:cNvCxnSpPr/>
            <p:nvPr/>
          </p:nvCxnSpPr>
          <p:spPr>
            <a:xfrm>
              <a:off x="1403648" y="1268760"/>
              <a:ext cx="1044000" cy="936104"/>
            </a:xfrm>
            <a:prstGeom prst="line">
              <a:avLst/>
            </a:prstGeom>
            <a:ln>
              <a:solidFill>
                <a:srgbClr val="00B050"/>
              </a:solidFill>
            </a:ln>
          </p:spPr>
          <p:style>
            <a:lnRef idx="3">
              <a:schemeClr val="accent3"/>
            </a:lnRef>
            <a:fillRef idx="0">
              <a:schemeClr val="accent3"/>
            </a:fillRef>
            <a:effectRef idx="2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127" name="Přímá spojovací čára 126"/>
            <p:cNvCxnSpPr/>
            <p:nvPr/>
          </p:nvCxnSpPr>
          <p:spPr>
            <a:xfrm>
              <a:off x="1403648" y="3212976"/>
              <a:ext cx="1044000" cy="936000"/>
            </a:xfrm>
            <a:prstGeom prst="line">
              <a:avLst/>
            </a:prstGeom>
            <a:ln>
              <a:solidFill>
                <a:srgbClr val="00B050"/>
              </a:solidFill>
            </a:ln>
          </p:spPr>
          <p:style>
            <a:lnRef idx="3">
              <a:schemeClr val="accent3"/>
            </a:lnRef>
            <a:fillRef idx="0">
              <a:schemeClr val="accent3"/>
            </a:fillRef>
            <a:effectRef idx="2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128" name="Přímá spojovací čára 127"/>
            <p:cNvCxnSpPr/>
            <p:nvPr/>
          </p:nvCxnSpPr>
          <p:spPr>
            <a:xfrm>
              <a:off x="1403648" y="2276872"/>
              <a:ext cx="1044000" cy="936104"/>
            </a:xfrm>
            <a:prstGeom prst="line">
              <a:avLst/>
            </a:prstGeom>
            <a:ln>
              <a:solidFill>
                <a:srgbClr val="00B050"/>
              </a:solidFill>
            </a:ln>
          </p:spPr>
          <p:style>
            <a:lnRef idx="3">
              <a:schemeClr val="accent3"/>
            </a:lnRef>
            <a:fillRef idx="0">
              <a:schemeClr val="accent3"/>
            </a:fillRef>
            <a:effectRef idx="2">
              <a:schemeClr val="accent3"/>
            </a:effectRef>
            <a:fontRef idx="minor">
              <a:schemeClr val="tx1"/>
            </a:fontRef>
          </p:style>
        </p:cxnSp>
      </p:grpSp>
      <p:cxnSp>
        <p:nvCxnSpPr>
          <p:cNvPr id="142" name="Přímá spojovací čára 141"/>
          <p:cNvCxnSpPr/>
          <p:nvPr/>
        </p:nvCxnSpPr>
        <p:spPr>
          <a:xfrm>
            <a:off x="4499992" y="1340768"/>
            <a:ext cx="0" cy="4248472"/>
          </a:xfrm>
          <a:prstGeom prst="line">
            <a:avLst/>
          </a:prstGeom>
          <a:ln>
            <a:solidFill>
              <a:srgbClr val="00B050"/>
            </a:solidFill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43" name="Přímá spojovací čára 142"/>
          <p:cNvCxnSpPr/>
          <p:nvPr/>
        </p:nvCxnSpPr>
        <p:spPr>
          <a:xfrm>
            <a:off x="7308304" y="1340768"/>
            <a:ext cx="0" cy="4248472"/>
          </a:xfrm>
          <a:prstGeom prst="line">
            <a:avLst/>
          </a:prstGeom>
          <a:ln>
            <a:solidFill>
              <a:srgbClr val="00B050"/>
            </a:solidFill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sp>
        <p:nvSpPr>
          <p:cNvPr id="13" name="Šipka doprava 12"/>
          <p:cNvSpPr/>
          <p:nvPr/>
        </p:nvSpPr>
        <p:spPr>
          <a:xfrm>
            <a:off x="323528" y="332656"/>
            <a:ext cx="792088" cy="360040"/>
          </a:xfrm>
          <a:prstGeom prst="rightArrow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92D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Tlačítko akce: Vlastní 20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2915816" y="4725144"/>
            <a:ext cx="4572000" cy="193899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400" b="1" dirty="0" smtClean="0">
                <a:hlinkClick r:id="rId2"/>
              </a:rPr>
              <a:t>Korálky</a:t>
            </a:r>
            <a:endParaRPr lang="cs-CZ" sz="2400" dirty="0" smtClean="0"/>
          </a:p>
          <a:p>
            <a:r>
              <a:rPr lang="cs-CZ" sz="2400" dirty="0" smtClean="0"/>
              <a:t>Korálky se roztrhaly,</a:t>
            </a:r>
            <a:br>
              <a:rPr lang="cs-CZ" sz="2400" dirty="0" smtClean="0"/>
            </a:br>
            <a:r>
              <a:rPr lang="cs-CZ" sz="2400" dirty="0" smtClean="0"/>
              <a:t>do všech koutů rozsypaly.</a:t>
            </a:r>
            <a:br>
              <a:rPr lang="cs-CZ" sz="2400" dirty="0" smtClean="0"/>
            </a:br>
            <a:r>
              <a:rPr lang="cs-CZ" sz="2400" dirty="0" smtClean="0"/>
              <a:t>Kde je najdu, kde je mám,</a:t>
            </a:r>
            <a:br>
              <a:rPr lang="cs-CZ" sz="2400" dirty="0" smtClean="0"/>
            </a:br>
            <a:r>
              <a:rPr lang="cs-CZ" sz="2400" dirty="0" smtClean="0"/>
              <a:t>všechny si je posbírám.</a:t>
            </a:r>
            <a:endParaRPr lang="cs-CZ" sz="2400" dirty="0"/>
          </a:p>
        </p:txBody>
      </p:sp>
      <p:pic>
        <p:nvPicPr>
          <p:cNvPr id="3074" name="Picture 2" descr="Zobrazit podrobnosti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3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 bwMode="auto">
          <a:xfrm>
            <a:off x="6588224" y="4365104"/>
            <a:ext cx="2304256" cy="2304256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Picture 2" descr="Zobrazit podrobnosti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 bwMode="auto">
          <a:xfrm>
            <a:off x="323528" y="4365104"/>
            <a:ext cx="2304256" cy="2304256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1043608" y="0"/>
            <a:ext cx="7776864" cy="864096"/>
          </a:xfrm>
          <a:prstGeom prst="rect">
            <a:avLst/>
          </a:prstGeom>
        </p:spPr>
        <p:txBody>
          <a:bodyPr/>
          <a:lstStyle/>
          <a:p>
            <a:pPr lvl="0">
              <a:spcBef>
                <a:spcPct val="0"/>
              </a:spcBef>
              <a:defRPr/>
            </a:pPr>
            <a:r>
              <a:rPr lang="cs-CZ" sz="2800" b="1" dirty="0" smtClean="0"/>
              <a:t>Roztřiďte korálky dle barev do krabice a spočítejte kolik jich zbylo.</a:t>
            </a:r>
            <a:endParaRPr kumimoji="0" lang="cs-CZ" sz="28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Vývojový diagram: spojka 5"/>
          <p:cNvSpPr/>
          <p:nvPr/>
        </p:nvSpPr>
        <p:spPr>
          <a:xfrm>
            <a:off x="1115616" y="1052736"/>
            <a:ext cx="504056" cy="504056"/>
          </a:xfrm>
          <a:prstGeom prst="flowChartConnector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ývojový diagram: spojka 6"/>
          <p:cNvSpPr/>
          <p:nvPr/>
        </p:nvSpPr>
        <p:spPr>
          <a:xfrm>
            <a:off x="5148064" y="1124744"/>
            <a:ext cx="504056" cy="504056"/>
          </a:xfrm>
          <a:prstGeom prst="flowChartConnector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ývojový diagram: spojka 7"/>
          <p:cNvSpPr/>
          <p:nvPr/>
        </p:nvSpPr>
        <p:spPr>
          <a:xfrm>
            <a:off x="7092280" y="1484784"/>
            <a:ext cx="504056" cy="504056"/>
          </a:xfrm>
          <a:prstGeom prst="flowChartConnector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ývojový diagram: spojka 8"/>
          <p:cNvSpPr/>
          <p:nvPr/>
        </p:nvSpPr>
        <p:spPr>
          <a:xfrm>
            <a:off x="3707904" y="2780928"/>
            <a:ext cx="504056" cy="504056"/>
          </a:xfrm>
          <a:prstGeom prst="flowChartConnector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ývojový diagram: spojka 9"/>
          <p:cNvSpPr/>
          <p:nvPr/>
        </p:nvSpPr>
        <p:spPr>
          <a:xfrm>
            <a:off x="1619672" y="2636912"/>
            <a:ext cx="504056" cy="504056"/>
          </a:xfrm>
          <a:prstGeom prst="flowChartConnector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ývojový diagram: spojka 10"/>
          <p:cNvSpPr/>
          <p:nvPr/>
        </p:nvSpPr>
        <p:spPr>
          <a:xfrm>
            <a:off x="2699792" y="1268760"/>
            <a:ext cx="504056" cy="504056"/>
          </a:xfrm>
          <a:prstGeom prst="flowChartConnector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ývojový diagram: spojka 12"/>
          <p:cNvSpPr/>
          <p:nvPr/>
        </p:nvSpPr>
        <p:spPr>
          <a:xfrm>
            <a:off x="5580112" y="2348880"/>
            <a:ext cx="504056" cy="504056"/>
          </a:xfrm>
          <a:prstGeom prst="flowChartConnector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ývojový diagram: spojka 13"/>
          <p:cNvSpPr/>
          <p:nvPr/>
        </p:nvSpPr>
        <p:spPr>
          <a:xfrm>
            <a:off x="2627784" y="3501008"/>
            <a:ext cx="504056" cy="504056"/>
          </a:xfrm>
          <a:prstGeom prst="flowChartConnector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ývojový diagram: spojka 14"/>
          <p:cNvSpPr/>
          <p:nvPr/>
        </p:nvSpPr>
        <p:spPr>
          <a:xfrm>
            <a:off x="8100392" y="908720"/>
            <a:ext cx="504056" cy="504056"/>
          </a:xfrm>
          <a:prstGeom prst="flowChartConnector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ývojový diagram: spojka 15"/>
          <p:cNvSpPr/>
          <p:nvPr/>
        </p:nvSpPr>
        <p:spPr>
          <a:xfrm>
            <a:off x="5436096" y="4293096"/>
            <a:ext cx="504056" cy="504056"/>
          </a:xfrm>
          <a:prstGeom prst="flowChartConnector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ývojový diagram: spojka 16"/>
          <p:cNvSpPr/>
          <p:nvPr/>
        </p:nvSpPr>
        <p:spPr>
          <a:xfrm>
            <a:off x="3995936" y="1700808"/>
            <a:ext cx="504056" cy="504056"/>
          </a:xfrm>
          <a:prstGeom prst="flowChartConnector">
            <a:avLst/>
          </a:prstGeom>
          <a:solidFill>
            <a:srgbClr val="0070C0"/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ývojový diagram: spojka 18"/>
          <p:cNvSpPr/>
          <p:nvPr/>
        </p:nvSpPr>
        <p:spPr>
          <a:xfrm>
            <a:off x="7524328" y="2852936"/>
            <a:ext cx="504056" cy="504056"/>
          </a:xfrm>
          <a:prstGeom prst="flowChartConnector">
            <a:avLst/>
          </a:prstGeom>
          <a:solidFill>
            <a:srgbClr val="FFFF00"/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ývojový diagram: spojka 21"/>
          <p:cNvSpPr/>
          <p:nvPr/>
        </p:nvSpPr>
        <p:spPr>
          <a:xfrm>
            <a:off x="467544" y="2708920"/>
            <a:ext cx="504056" cy="504056"/>
          </a:xfrm>
          <a:prstGeom prst="flowChartConnector">
            <a:avLst/>
          </a:prstGeom>
          <a:solidFill>
            <a:srgbClr val="FFFF00"/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ývojový diagram: spojka 22"/>
          <p:cNvSpPr/>
          <p:nvPr/>
        </p:nvSpPr>
        <p:spPr>
          <a:xfrm>
            <a:off x="4283968" y="3861048"/>
            <a:ext cx="504056" cy="504056"/>
          </a:xfrm>
          <a:prstGeom prst="flowChartConnector">
            <a:avLst/>
          </a:prstGeom>
          <a:solidFill>
            <a:srgbClr val="0070C0"/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Šipka doprava 19"/>
          <p:cNvSpPr/>
          <p:nvPr/>
        </p:nvSpPr>
        <p:spPr>
          <a:xfrm>
            <a:off x="251520" y="260648"/>
            <a:ext cx="792088" cy="360040"/>
          </a:xfrm>
          <a:prstGeom prst="rightArrow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92D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Tlačítko akce: Vlastní 40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362" name="TextovéPole 3"/>
          <p:cNvSpPr txBox="1">
            <a:spLocks noChangeArrowheads="1"/>
          </p:cNvSpPr>
          <p:nvPr/>
        </p:nvSpPr>
        <p:spPr bwMode="auto">
          <a:xfrm>
            <a:off x="250825" y="0"/>
            <a:ext cx="25209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 b="1"/>
              <a:t>Křížovka</a:t>
            </a:r>
          </a:p>
        </p:txBody>
      </p:sp>
      <p:sp>
        <p:nvSpPr>
          <p:cNvPr id="15363" name="TextovéPole 9"/>
          <p:cNvSpPr txBox="1">
            <a:spLocks noChangeArrowheads="1"/>
          </p:cNvSpPr>
          <p:nvPr/>
        </p:nvSpPr>
        <p:spPr bwMode="auto">
          <a:xfrm>
            <a:off x="395288" y="5229225"/>
            <a:ext cx="25923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 b="1" dirty="0"/>
              <a:t>Tajenka:</a:t>
            </a:r>
          </a:p>
        </p:txBody>
      </p:sp>
      <p:grpSp>
        <p:nvGrpSpPr>
          <p:cNvPr id="2" name="Skupina 126"/>
          <p:cNvGrpSpPr/>
          <p:nvPr/>
        </p:nvGrpSpPr>
        <p:grpSpPr>
          <a:xfrm>
            <a:off x="467544" y="5949280"/>
            <a:ext cx="2304455" cy="647700"/>
            <a:chOff x="611560" y="5949280"/>
            <a:chExt cx="2304455" cy="647700"/>
          </a:xfrm>
          <a:solidFill>
            <a:schemeClr val="accent1">
              <a:lumMod val="60000"/>
              <a:lumOff val="40000"/>
            </a:schemeClr>
          </a:solidFill>
        </p:grpSpPr>
        <p:sp>
          <p:nvSpPr>
            <p:cNvPr id="146" name="Obdélník 6"/>
            <p:cNvSpPr/>
            <p:nvPr/>
          </p:nvSpPr>
          <p:spPr bwMode="auto">
            <a:xfrm>
              <a:off x="611560" y="5949280"/>
              <a:ext cx="576263" cy="647700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47" name="Obdélník 6"/>
            <p:cNvSpPr/>
            <p:nvPr/>
          </p:nvSpPr>
          <p:spPr bwMode="auto">
            <a:xfrm>
              <a:off x="2339752" y="5949280"/>
              <a:ext cx="576263" cy="647700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48" name="Obdélník 6"/>
            <p:cNvSpPr/>
            <p:nvPr/>
          </p:nvSpPr>
          <p:spPr bwMode="auto">
            <a:xfrm>
              <a:off x="1763688" y="5949280"/>
              <a:ext cx="576263" cy="647700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  <p:sp>
          <p:nvSpPr>
            <p:cNvPr id="149" name="Obdélník 6"/>
            <p:cNvSpPr/>
            <p:nvPr/>
          </p:nvSpPr>
          <p:spPr bwMode="auto">
            <a:xfrm>
              <a:off x="1187624" y="5949280"/>
              <a:ext cx="576263" cy="647700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endParaRPr lang="cs-CZ"/>
            </a:p>
          </p:txBody>
        </p:sp>
      </p:grpSp>
      <p:grpSp>
        <p:nvGrpSpPr>
          <p:cNvPr id="3" name="Skupina 119"/>
          <p:cNvGrpSpPr/>
          <p:nvPr/>
        </p:nvGrpSpPr>
        <p:grpSpPr>
          <a:xfrm>
            <a:off x="6804248" y="3212976"/>
            <a:ext cx="1828800" cy="2188840"/>
            <a:chOff x="6228184" y="3573016"/>
            <a:chExt cx="1828800" cy="2188840"/>
          </a:xfrm>
        </p:grpSpPr>
        <p:pic>
          <p:nvPicPr>
            <p:cNvPr id="11" name="Picture 4" descr="Zobrazit podrobnosti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6228184" y="3933056"/>
              <a:ext cx="1828800" cy="1828800"/>
            </a:xfrm>
            <a:prstGeom prst="rect">
              <a:avLst/>
            </a:prstGeom>
            <a:noFill/>
          </p:spPr>
        </p:pic>
        <p:sp>
          <p:nvSpPr>
            <p:cNvPr id="15413" name="Obdélník 6"/>
            <p:cNvSpPr>
              <a:spLocks noChangeArrowheads="1"/>
            </p:cNvSpPr>
            <p:nvPr/>
          </p:nvSpPr>
          <p:spPr bwMode="auto">
            <a:xfrm>
              <a:off x="7452320" y="3573016"/>
              <a:ext cx="504825" cy="576263"/>
            </a:xfrm>
            <a:prstGeom prst="rect">
              <a:avLst/>
            </a:prstGeom>
            <a:solidFill>
              <a:schemeClr val="bg1"/>
            </a:solidFill>
            <a:ln w="25400" algn="ctr">
              <a:noFill/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 dirty="0">
                  <a:solidFill>
                    <a:srgbClr val="000000"/>
                  </a:solidFill>
                </a:rPr>
                <a:t>1.</a:t>
              </a:r>
            </a:p>
          </p:txBody>
        </p:sp>
      </p:grpSp>
      <p:grpSp>
        <p:nvGrpSpPr>
          <p:cNvPr id="4" name="Skupina 117"/>
          <p:cNvGrpSpPr/>
          <p:nvPr/>
        </p:nvGrpSpPr>
        <p:grpSpPr>
          <a:xfrm>
            <a:off x="323528" y="764704"/>
            <a:ext cx="1972816" cy="1972816"/>
            <a:chOff x="323528" y="764704"/>
            <a:chExt cx="1972816" cy="1972816"/>
          </a:xfrm>
        </p:grpSpPr>
        <p:pic>
          <p:nvPicPr>
            <p:cNvPr id="10" name="Picture 2" descr="Zobrazit podrobnosti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467544" y="908720"/>
              <a:ext cx="1828800" cy="1828800"/>
            </a:xfrm>
            <a:prstGeom prst="rect">
              <a:avLst/>
            </a:prstGeom>
            <a:noFill/>
          </p:spPr>
        </p:pic>
        <p:sp>
          <p:nvSpPr>
            <p:cNvPr id="15371" name="Obdélník 6"/>
            <p:cNvSpPr>
              <a:spLocks noChangeArrowheads="1"/>
            </p:cNvSpPr>
            <p:nvPr/>
          </p:nvSpPr>
          <p:spPr bwMode="auto">
            <a:xfrm>
              <a:off x="323528" y="764704"/>
              <a:ext cx="504825" cy="576262"/>
            </a:xfrm>
            <a:prstGeom prst="rect">
              <a:avLst/>
            </a:prstGeom>
            <a:solidFill>
              <a:schemeClr val="bg1"/>
            </a:solidFill>
            <a:ln w="25400" algn="ctr">
              <a:noFill/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 dirty="0">
                  <a:solidFill>
                    <a:srgbClr val="000000"/>
                  </a:solidFill>
                </a:rPr>
                <a:t>2.</a:t>
              </a:r>
            </a:p>
          </p:txBody>
        </p:sp>
      </p:grpSp>
      <p:grpSp>
        <p:nvGrpSpPr>
          <p:cNvPr id="5" name="Skupina 124"/>
          <p:cNvGrpSpPr/>
          <p:nvPr/>
        </p:nvGrpSpPr>
        <p:grpSpPr>
          <a:xfrm>
            <a:off x="4355976" y="4365104"/>
            <a:ext cx="1828800" cy="1828800"/>
            <a:chOff x="4499992" y="4149080"/>
            <a:chExt cx="1828800" cy="1828800"/>
          </a:xfrm>
        </p:grpSpPr>
        <p:pic>
          <p:nvPicPr>
            <p:cNvPr id="2054" name="Picture 6" descr="Zobrazit podrobnosti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4499992" y="4149080"/>
              <a:ext cx="1828800" cy="1828800"/>
            </a:xfrm>
            <a:prstGeom prst="rect">
              <a:avLst/>
            </a:prstGeom>
            <a:noFill/>
          </p:spPr>
        </p:pic>
        <p:sp>
          <p:nvSpPr>
            <p:cNvPr id="15414" name="Obdélník 6"/>
            <p:cNvSpPr>
              <a:spLocks noChangeArrowheads="1"/>
            </p:cNvSpPr>
            <p:nvPr/>
          </p:nvSpPr>
          <p:spPr bwMode="auto">
            <a:xfrm>
              <a:off x="4499992" y="4509120"/>
              <a:ext cx="504825" cy="576263"/>
            </a:xfrm>
            <a:prstGeom prst="rect">
              <a:avLst/>
            </a:prstGeom>
            <a:solidFill>
              <a:schemeClr val="bg1"/>
            </a:solidFill>
            <a:ln w="25400" algn="ctr">
              <a:noFill/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 dirty="0">
                  <a:solidFill>
                    <a:srgbClr val="000000"/>
                  </a:solidFill>
                </a:rPr>
                <a:t>3.</a:t>
              </a:r>
            </a:p>
          </p:txBody>
        </p:sp>
      </p:grpSp>
      <p:grpSp>
        <p:nvGrpSpPr>
          <p:cNvPr id="6" name="Skupina 103"/>
          <p:cNvGrpSpPr/>
          <p:nvPr/>
        </p:nvGrpSpPr>
        <p:grpSpPr>
          <a:xfrm>
            <a:off x="3419872" y="836712"/>
            <a:ext cx="3528591" cy="2591916"/>
            <a:chOff x="3419872" y="836712"/>
            <a:chExt cx="3528591" cy="2591916"/>
          </a:xfrm>
        </p:grpSpPr>
        <p:sp>
          <p:nvSpPr>
            <p:cNvPr id="82" name="Obdélník 6"/>
            <p:cNvSpPr/>
            <p:nvPr/>
          </p:nvSpPr>
          <p:spPr bwMode="auto">
            <a:xfrm>
              <a:off x="5220072" y="1484784"/>
              <a:ext cx="576263" cy="647700"/>
            </a:xfrm>
            <a:prstGeom prst="rect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 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83" name="Obdélník 6"/>
            <p:cNvSpPr/>
            <p:nvPr/>
          </p:nvSpPr>
          <p:spPr bwMode="auto">
            <a:xfrm>
              <a:off x="5220072" y="2132856"/>
              <a:ext cx="576263" cy="647700"/>
            </a:xfrm>
            <a:prstGeom prst="rect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 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85" name="Obdélník 6"/>
            <p:cNvSpPr/>
            <p:nvPr/>
          </p:nvSpPr>
          <p:spPr bwMode="auto">
            <a:xfrm>
              <a:off x="5220072" y="2780928"/>
              <a:ext cx="576263" cy="647700"/>
            </a:xfrm>
            <a:prstGeom prst="rect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 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87" name="Obdélník 6"/>
            <p:cNvSpPr/>
            <p:nvPr/>
          </p:nvSpPr>
          <p:spPr bwMode="auto">
            <a:xfrm>
              <a:off x="5220072" y="836712"/>
              <a:ext cx="576263" cy="647700"/>
            </a:xfrm>
            <a:prstGeom prst="rect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 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89" name="Obdélník 6"/>
            <p:cNvSpPr/>
            <p:nvPr/>
          </p:nvSpPr>
          <p:spPr bwMode="auto">
            <a:xfrm>
              <a:off x="5796136" y="836712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L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90" name="Obdélník 6"/>
            <p:cNvSpPr/>
            <p:nvPr/>
          </p:nvSpPr>
          <p:spPr bwMode="auto">
            <a:xfrm>
              <a:off x="4644008" y="2132856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B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91" name="Obdélník 6"/>
            <p:cNvSpPr/>
            <p:nvPr/>
          </p:nvSpPr>
          <p:spPr bwMode="auto">
            <a:xfrm>
              <a:off x="4644008" y="2780928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M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92" name="Obdélník 6"/>
            <p:cNvSpPr/>
            <p:nvPr/>
          </p:nvSpPr>
          <p:spPr bwMode="auto">
            <a:xfrm>
              <a:off x="5796136" y="2780928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 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93" name="Obdélník 6"/>
            <p:cNvSpPr/>
            <p:nvPr/>
          </p:nvSpPr>
          <p:spPr bwMode="auto">
            <a:xfrm>
              <a:off x="6372200" y="2780928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K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94" name="Obdélník 6"/>
            <p:cNvSpPr/>
            <p:nvPr/>
          </p:nvSpPr>
          <p:spPr bwMode="auto">
            <a:xfrm>
              <a:off x="6372200" y="1484784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A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95" name="Obdélník 6"/>
            <p:cNvSpPr/>
            <p:nvPr/>
          </p:nvSpPr>
          <p:spPr bwMode="auto">
            <a:xfrm>
              <a:off x="5796136" y="1484784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 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96" name="Obdélník 6"/>
            <p:cNvSpPr>
              <a:spLocks noChangeArrowheads="1"/>
            </p:cNvSpPr>
            <p:nvPr/>
          </p:nvSpPr>
          <p:spPr bwMode="auto">
            <a:xfrm>
              <a:off x="4644008" y="836712"/>
              <a:ext cx="504825" cy="576263"/>
            </a:xfrm>
            <a:prstGeom prst="rect">
              <a:avLst/>
            </a:prstGeom>
            <a:solidFill>
              <a:schemeClr val="bg1"/>
            </a:solidFill>
            <a:ln w="25400" algn="ctr">
              <a:noFill/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 dirty="0">
                  <a:solidFill>
                    <a:srgbClr val="000000"/>
                  </a:solidFill>
                </a:rPr>
                <a:t>1.</a:t>
              </a:r>
            </a:p>
          </p:txBody>
        </p:sp>
        <p:sp>
          <p:nvSpPr>
            <p:cNvPr id="97" name="Obdélník 6"/>
            <p:cNvSpPr>
              <a:spLocks noChangeArrowheads="1"/>
            </p:cNvSpPr>
            <p:nvPr/>
          </p:nvSpPr>
          <p:spPr bwMode="auto">
            <a:xfrm>
              <a:off x="3419872" y="1556792"/>
              <a:ext cx="503238" cy="503238"/>
            </a:xfrm>
            <a:prstGeom prst="rect">
              <a:avLst/>
            </a:prstGeom>
            <a:solidFill>
              <a:schemeClr val="bg1"/>
            </a:solidFill>
            <a:ln w="25400" algn="ctr">
              <a:noFill/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 dirty="0">
                  <a:solidFill>
                    <a:srgbClr val="000000"/>
                  </a:solidFill>
                </a:rPr>
                <a:t>2.</a:t>
              </a:r>
            </a:p>
          </p:txBody>
        </p:sp>
        <p:sp>
          <p:nvSpPr>
            <p:cNvPr id="98" name="Obdélník 6"/>
            <p:cNvSpPr>
              <a:spLocks noChangeArrowheads="1"/>
            </p:cNvSpPr>
            <p:nvPr/>
          </p:nvSpPr>
          <p:spPr bwMode="auto">
            <a:xfrm>
              <a:off x="4067944" y="2204864"/>
              <a:ext cx="503238" cy="503238"/>
            </a:xfrm>
            <a:prstGeom prst="rect">
              <a:avLst/>
            </a:prstGeom>
            <a:solidFill>
              <a:schemeClr val="bg1"/>
            </a:solidFill>
            <a:ln w="25400" algn="ctr">
              <a:noFill/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 dirty="0" smtClean="0">
                  <a:solidFill>
                    <a:srgbClr val="000000"/>
                  </a:solidFill>
                </a:rPr>
                <a:t>3.</a:t>
              </a:r>
              <a:endParaRPr lang="cs-CZ" sz="2800" b="1" dirty="0">
                <a:solidFill>
                  <a:srgbClr val="000000"/>
                </a:solidFill>
              </a:endParaRPr>
            </a:p>
          </p:txBody>
        </p:sp>
        <p:sp>
          <p:nvSpPr>
            <p:cNvPr id="99" name="Obdélník 6"/>
            <p:cNvSpPr>
              <a:spLocks noChangeArrowheads="1"/>
            </p:cNvSpPr>
            <p:nvPr/>
          </p:nvSpPr>
          <p:spPr bwMode="auto">
            <a:xfrm>
              <a:off x="3995936" y="2852936"/>
              <a:ext cx="503238" cy="503238"/>
            </a:xfrm>
            <a:prstGeom prst="rect">
              <a:avLst/>
            </a:prstGeom>
            <a:solidFill>
              <a:schemeClr val="bg1"/>
            </a:solidFill>
            <a:ln w="25400" algn="ctr">
              <a:noFill/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 dirty="0" smtClean="0">
                  <a:solidFill>
                    <a:srgbClr val="000000"/>
                  </a:solidFill>
                </a:rPr>
                <a:t>4.</a:t>
              </a:r>
              <a:endParaRPr lang="cs-CZ" sz="2800" b="1" dirty="0">
                <a:solidFill>
                  <a:srgbClr val="000000"/>
                </a:solidFill>
              </a:endParaRPr>
            </a:p>
          </p:txBody>
        </p:sp>
        <p:sp>
          <p:nvSpPr>
            <p:cNvPr id="100" name="Obdélník 6"/>
            <p:cNvSpPr/>
            <p:nvPr/>
          </p:nvSpPr>
          <p:spPr bwMode="auto">
            <a:xfrm>
              <a:off x="4644008" y="1484784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 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01" name="Obdélník 6"/>
            <p:cNvSpPr/>
            <p:nvPr/>
          </p:nvSpPr>
          <p:spPr bwMode="auto">
            <a:xfrm>
              <a:off x="4067944" y="1484784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B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02" name="Obdélník 6"/>
            <p:cNvSpPr/>
            <p:nvPr/>
          </p:nvSpPr>
          <p:spPr bwMode="auto">
            <a:xfrm>
              <a:off x="6372200" y="2132856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 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103" name="Obdélník 6"/>
            <p:cNvSpPr/>
            <p:nvPr/>
          </p:nvSpPr>
          <p:spPr bwMode="auto">
            <a:xfrm>
              <a:off x="5796136" y="2132856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T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7" name="Skupina 110"/>
          <p:cNvGrpSpPr/>
          <p:nvPr/>
        </p:nvGrpSpPr>
        <p:grpSpPr>
          <a:xfrm>
            <a:off x="1547664" y="3212976"/>
            <a:ext cx="2016224" cy="1584176"/>
            <a:chOff x="1691680" y="3212976"/>
            <a:chExt cx="2016224" cy="1584176"/>
          </a:xfrm>
        </p:grpSpPr>
        <p:sp>
          <p:nvSpPr>
            <p:cNvPr id="15416" name="Obdélník 6"/>
            <p:cNvSpPr>
              <a:spLocks noChangeArrowheads="1"/>
            </p:cNvSpPr>
            <p:nvPr/>
          </p:nvSpPr>
          <p:spPr bwMode="auto">
            <a:xfrm>
              <a:off x="2037872" y="3212976"/>
              <a:ext cx="485409" cy="533576"/>
            </a:xfrm>
            <a:prstGeom prst="rect">
              <a:avLst/>
            </a:prstGeom>
            <a:solidFill>
              <a:schemeClr val="bg1"/>
            </a:solidFill>
            <a:ln w="25400" algn="ctr">
              <a:noFill/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 dirty="0">
                  <a:solidFill>
                    <a:srgbClr val="000000"/>
                  </a:solidFill>
                </a:rPr>
                <a:t>4.</a:t>
              </a:r>
            </a:p>
          </p:txBody>
        </p:sp>
        <p:sp>
          <p:nvSpPr>
            <p:cNvPr id="105" name="Mrak 104"/>
            <p:cNvSpPr/>
            <p:nvPr/>
          </p:nvSpPr>
          <p:spPr>
            <a:xfrm>
              <a:off x="1691680" y="3645024"/>
              <a:ext cx="2016224" cy="1152128"/>
            </a:xfrm>
            <a:prstGeom prst="cloud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lačítko akce: Vlastní 29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317" name="Nadpis 99"/>
          <p:cNvSpPr>
            <a:spLocks noGrp="1"/>
          </p:cNvSpPr>
          <p:nvPr>
            <p:ph type="title"/>
          </p:nvPr>
        </p:nvSpPr>
        <p:spPr>
          <a:xfrm>
            <a:off x="457200" y="274638"/>
            <a:ext cx="2601913" cy="633412"/>
          </a:xfrm>
        </p:spPr>
        <p:txBody>
          <a:bodyPr>
            <a:normAutofit fontScale="90000"/>
          </a:bodyPr>
          <a:lstStyle/>
          <a:p>
            <a:pPr algn="l"/>
            <a:r>
              <a:rPr lang="cs-CZ" b="1" dirty="0" smtClean="0"/>
              <a:t>ŘEŠENÍ </a:t>
            </a:r>
          </a:p>
        </p:txBody>
      </p:sp>
      <p:sp>
        <p:nvSpPr>
          <p:cNvPr id="13314" name="TextovéPole 9"/>
          <p:cNvSpPr txBox="1">
            <a:spLocks noChangeArrowheads="1"/>
          </p:cNvSpPr>
          <p:nvPr/>
        </p:nvSpPr>
        <p:spPr bwMode="auto">
          <a:xfrm>
            <a:off x="539552" y="5013176"/>
            <a:ext cx="2592387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 b="1" dirty="0"/>
              <a:t>Tajenka:</a:t>
            </a:r>
          </a:p>
        </p:txBody>
      </p:sp>
      <p:pic>
        <p:nvPicPr>
          <p:cNvPr id="13316" name="Picture 2" descr="Smiley Face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1196752"/>
            <a:ext cx="2880320" cy="28803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2" name="Skupina 87"/>
          <p:cNvGrpSpPr/>
          <p:nvPr/>
        </p:nvGrpSpPr>
        <p:grpSpPr>
          <a:xfrm>
            <a:off x="4572000" y="836712"/>
            <a:ext cx="3528591" cy="2591916"/>
            <a:chOff x="4572000" y="836712"/>
            <a:chExt cx="3528591" cy="2591916"/>
          </a:xfrm>
        </p:grpSpPr>
        <p:sp>
          <p:nvSpPr>
            <p:cNvPr id="51" name="Obdélník 6"/>
            <p:cNvSpPr/>
            <p:nvPr/>
          </p:nvSpPr>
          <p:spPr bwMode="auto">
            <a:xfrm>
              <a:off x="6372200" y="1484784"/>
              <a:ext cx="576263" cy="647700"/>
            </a:xfrm>
            <a:prstGeom prst="rect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N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52" name="Obdélník 6"/>
            <p:cNvSpPr/>
            <p:nvPr/>
          </p:nvSpPr>
          <p:spPr bwMode="auto">
            <a:xfrm>
              <a:off x="6372200" y="2132856"/>
              <a:ext cx="576263" cy="647700"/>
            </a:xfrm>
            <a:prstGeom prst="rect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O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53" name="Obdélník 6"/>
            <p:cNvSpPr/>
            <p:nvPr/>
          </p:nvSpPr>
          <p:spPr bwMode="auto">
            <a:xfrm>
              <a:off x="6372200" y="2780928"/>
              <a:ext cx="576263" cy="647700"/>
            </a:xfrm>
            <a:prstGeom prst="rect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R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55" name="Obdélník 6"/>
            <p:cNvSpPr/>
            <p:nvPr/>
          </p:nvSpPr>
          <p:spPr bwMode="auto">
            <a:xfrm>
              <a:off x="6372200" y="836712"/>
              <a:ext cx="576263" cy="647700"/>
            </a:xfrm>
            <a:prstGeom prst="rect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Ú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57" name="Obdélník 6"/>
            <p:cNvSpPr/>
            <p:nvPr/>
          </p:nvSpPr>
          <p:spPr bwMode="auto">
            <a:xfrm>
              <a:off x="6948264" y="836712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L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60" name="Obdélník 6"/>
            <p:cNvSpPr/>
            <p:nvPr/>
          </p:nvSpPr>
          <p:spPr bwMode="auto">
            <a:xfrm>
              <a:off x="5796136" y="2132856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B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61" name="Obdélník 6"/>
            <p:cNvSpPr/>
            <p:nvPr/>
          </p:nvSpPr>
          <p:spPr bwMode="auto">
            <a:xfrm>
              <a:off x="5796136" y="2780928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M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65" name="Obdélník 6"/>
            <p:cNvSpPr/>
            <p:nvPr/>
          </p:nvSpPr>
          <p:spPr bwMode="auto">
            <a:xfrm>
              <a:off x="6948264" y="2780928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A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67" name="Obdélník 6"/>
            <p:cNvSpPr/>
            <p:nvPr/>
          </p:nvSpPr>
          <p:spPr bwMode="auto">
            <a:xfrm>
              <a:off x="7524328" y="2780928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K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68" name="Obdélník 6"/>
            <p:cNvSpPr/>
            <p:nvPr/>
          </p:nvSpPr>
          <p:spPr bwMode="auto">
            <a:xfrm>
              <a:off x="7524328" y="1484784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A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69" name="Obdélník 6"/>
            <p:cNvSpPr/>
            <p:nvPr/>
          </p:nvSpPr>
          <p:spPr bwMode="auto">
            <a:xfrm>
              <a:off x="6948264" y="1484784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D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70" name="Obdélník 6"/>
            <p:cNvSpPr>
              <a:spLocks noChangeArrowheads="1"/>
            </p:cNvSpPr>
            <p:nvPr/>
          </p:nvSpPr>
          <p:spPr bwMode="auto">
            <a:xfrm>
              <a:off x="5796136" y="836712"/>
              <a:ext cx="504825" cy="576263"/>
            </a:xfrm>
            <a:prstGeom prst="rect">
              <a:avLst/>
            </a:prstGeom>
            <a:solidFill>
              <a:schemeClr val="bg1"/>
            </a:solidFill>
            <a:ln w="25400" algn="ctr">
              <a:noFill/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 dirty="0">
                  <a:solidFill>
                    <a:srgbClr val="000000"/>
                  </a:solidFill>
                </a:rPr>
                <a:t>1.</a:t>
              </a:r>
            </a:p>
          </p:txBody>
        </p:sp>
        <p:sp>
          <p:nvSpPr>
            <p:cNvPr id="71" name="Obdélník 6"/>
            <p:cNvSpPr>
              <a:spLocks noChangeArrowheads="1"/>
            </p:cNvSpPr>
            <p:nvPr/>
          </p:nvSpPr>
          <p:spPr bwMode="auto">
            <a:xfrm>
              <a:off x="4572000" y="1556792"/>
              <a:ext cx="503238" cy="503238"/>
            </a:xfrm>
            <a:prstGeom prst="rect">
              <a:avLst/>
            </a:prstGeom>
            <a:solidFill>
              <a:schemeClr val="bg1"/>
            </a:solidFill>
            <a:ln w="25400" algn="ctr">
              <a:noFill/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 dirty="0">
                  <a:solidFill>
                    <a:srgbClr val="000000"/>
                  </a:solidFill>
                </a:rPr>
                <a:t>2.</a:t>
              </a:r>
            </a:p>
          </p:txBody>
        </p:sp>
        <p:sp>
          <p:nvSpPr>
            <p:cNvPr id="72" name="Obdélník 6"/>
            <p:cNvSpPr>
              <a:spLocks noChangeArrowheads="1"/>
            </p:cNvSpPr>
            <p:nvPr/>
          </p:nvSpPr>
          <p:spPr bwMode="auto">
            <a:xfrm>
              <a:off x="5220072" y="2204864"/>
              <a:ext cx="503238" cy="503238"/>
            </a:xfrm>
            <a:prstGeom prst="rect">
              <a:avLst/>
            </a:prstGeom>
            <a:solidFill>
              <a:schemeClr val="bg1"/>
            </a:solidFill>
            <a:ln w="25400" algn="ctr">
              <a:noFill/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 dirty="0" smtClean="0">
                  <a:solidFill>
                    <a:srgbClr val="000000"/>
                  </a:solidFill>
                </a:rPr>
                <a:t>3.</a:t>
              </a:r>
              <a:endParaRPr lang="cs-CZ" sz="2800" b="1" dirty="0">
                <a:solidFill>
                  <a:srgbClr val="000000"/>
                </a:solidFill>
              </a:endParaRPr>
            </a:p>
          </p:txBody>
        </p:sp>
        <p:sp>
          <p:nvSpPr>
            <p:cNvPr id="73" name="Obdélník 6"/>
            <p:cNvSpPr>
              <a:spLocks noChangeArrowheads="1"/>
            </p:cNvSpPr>
            <p:nvPr/>
          </p:nvSpPr>
          <p:spPr bwMode="auto">
            <a:xfrm>
              <a:off x="5148064" y="2852936"/>
              <a:ext cx="503238" cy="503238"/>
            </a:xfrm>
            <a:prstGeom prst="rect">
              <a:avLst/>
            </a:prstGeom>
            <a:solidFill>
              <a:schemeClr val="bg1"/>
            </a:solidFill>
            <a:ln w="25400" algn="ctr">
              <a:noFill/>
              <a:miter lim="800000"/>
              <a:headEnd/>
              <a:tailEnd/>
            </a:ln>
          </p:spPr>
          <p:txBody>
            <a:bodyPr anchor="ctr"/>
            <a:lstStyle/>
            <a:p>
              <a:pPr algn="ctr"/>
              <a:r>
                <a:rPr lang="cs-CZ" sz="2800" b="1" dirty="0" smtClean="0">
                  <a:solidFill>
                    <a:srgbClr val="000000"/>
                  </a:solidFill>
                </a:rPr>
                <a:t>4.</a:t>
              </a:r>
              <a:endParaRPr lang="cs-CZ" sz="2800" b="1" dirty="0">
                <a:solidFill>
                  <a:srgbClr val="000000"/>
                </a:solidFill>
              </a:endParaRPr>
            </a:p>
          </p:txBody>
        </p:sp>
        <p:sp>
          <p:nvSpPr>
            <p:cNvPr id="77" name="Obdélník 6"/>
            <p:cNvSpPr/>
            <p:nvPr/>
          </p:nvSpPr>
          <p:spPr bwMode="auto">
            <a:xfrm>
              <a:off x="5796136" y="1484784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U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78" name="Obdélník 6"/>
            <p:cNvSpPr/>
            <p:nvPr/>
          </p:nvSpPr>
          <p:spPr bwMode="auto">
            <a:xfrm>
              <a:off x="5220072" y="1484784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B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80" name="Obdélník 6"/>
            <p:cNvSpPr/>
            <p:nvPr/>
          </p:nvSpPr>
          <p:spPr bwMode="auto">
            <a:xfrm>
              <a:off x="7524328" y="2132856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A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83" name="Obdélník 6"/>
            <p:cNvSpPr/>
            <p:nvPr/>
          </p:nvSpPr>
          <p:spPr bwMode="auto">
            <a:xfrm>
              <a:off x="6948264" y="2132856"/>
              <a:ext cx="576263" cy="647700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T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3" name="Skupina 49"/>
          <p:cNvGrpSpPr/>
          <p:nvPr/>
        </p:nvGrpSpPr>
        <p:grpSpPr>
          <a:xfrm>
            <a:off x="611560" y="5949280"/>
            <a:ext cx="2304455" cy="647700"/>
            <a:chOff x="611560" y="5949280"/>
            <a:chExt cx="2304455" cy="647700"/>
          </a:xfrm>
        </p:grpSpPr>
        <p:sp>
          <p:nvSpPr>
            <p:cNvPr id="90" name="Obdélník 6"/>
            <p:cNvSpPr/>
            <p:nvPr/>
          </p:nvSpPr>
          <p:spPr bwMode="auto">
            <a:xfrm>
              <a:off x="611560" y="5949280"/>
              <a:ext cx="576263" cy="647700"/>
            </a:xfrm>
            <a:prstGeom prst="rect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Ú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91" name="Obdélník 6"/>
            <p:cNvSpPr/>
            <p:nvPr/>
          </p:nvSpPr>
          <p:spPr bwMode="auto">
            <a:xfrm>
              <a:off x="2339752" y="5949280"/>
              <a:ext cx="576263" cy="647700"/>
            </a:xfrm>
            <a:prstGeom prst="rect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R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92" name="Obdélník 6"/>
            <p:cNvSpPr/>
            <p:nvPr/>
          </p:nvSpPr>
          <p:spPr bwMode="auto">
            <a:xfrm>
              <a:off x="1763688" y="5949280"/>
              <a:ext cx="576263" cy="647700"/>
            </a:xfrm>
            <a:prstGeom prst="rect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O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93" name="Obdélník 6"/>
            <p:cNvSpPr/>
            <p:nvPr/>
          </p:nvSpPr>
          <p:spPr bwMode="auto">
            <a:xfrm>
              <a:off x="1187624" y="5949280"/>
              <a:ext cx="576263" cy="647700"/>
            </a:xfrm>
            <a:prstGeom prst="rect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solidFill>
                <a:schemeClr val="tx1"/>
              </a:solidFill>
            </a:ln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N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repeatCount="indefinite" fill="hold" nodeType="after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1331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1331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84784"/>
            <a:ext cx="8568952" cy="489654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/>
              <a:t>AUTOR, Neuveden. </a:t>
            </a:r>
            <a:r>
              <a:rPr lang="cs-CZ" sz="2000" i="1" dirty="0" err="1" smtClean="0"/>
              <a:t>Wikipedia.cz</a:t>
            </a:r>
            <a:r>
              <a:rPr lang="cs-CZ" sz="2000" dirty="0" smtClean="0"/>
              <a:t>: Únor [online]. [cit. 2.10.2011]. Dostupný na</a:t>
            </a:r>
          </a:p>
          <a:p>
            <a:pPr>
              <a:buNone/>
            </a:pPr>
            <a:r>
              <a:rPr lang="cs-CZ" sz="2000" dirty="0" smtClean="0"/>
              <a:t>WWW: </a:t>
            </a:r>
            <a:r>
              <a:rPr lang="cs-CZ" sz="2000" dirty="0" smtClean="0">
                <a:hlinkClick r:id="rId2"/>
              </a:rPr>
              <a:t>http://cs.wikipedia.org/wiki/%</a:t>
            </a:r>
            <a:r>
              <a:rPr lang="cs-CZ" sz="2000" dirty="0" smtClean="0">
                <a:hlinkClick r:id="rId2"/>
              </a:rPr>
              <a:t>C3%9Anor</a:t>
            </a: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 </a:t>
            </a: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Obrázky:</a:t>
            </a:r>
          </a:p>
          <a:p>
            <a:pPr>
              <a:buNone/>
            </a:pPr>
            <a:r>
              <a:rPr lang="cs-CZ" sz="2000" dirty="0" smtClean="0">
                <a:hlinkClick r:id="rId3"/>
              </a:rPr>
              <a:t>www.office.</a:t>
            </a:r>
            <a:r>
              <a:rPr lang="cs-CZ" sz="2000" dirty="0" err="1" smtClean="0">
                <a:hlinkClick r:id="rId3"/>
              </a:rPr>
              <a:t>microsoft.com</a:t>
            </a:r>
            <a:endParaRPr lang="cs-CZ" sz="2000" dirty="0" smtClean="0"/>
          </a:p>
          <a:p>
            <a:pPr>
              <a:buNone/>
            </a:pPr>
            <a:endParaRPr lang="cs-CZ" sz="2000" dirty="0" smtClean="0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395536" y="332656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spcBef>
                <a:spcPct val="0"/>
              </a:spcBef>
            </a:pPr>
            <a:r>
              <a:rPr lang="cs-CZ" sz="4400" dirty="0" smtClean="0">
                <a:latin typeface="+mj-lt"/>
                <a:ea typeface="+mj-ea"/>
                <a:cs typeface="+mj-cs"/>
              </a:rPr>
              <a:t>ZDROJE</a:t>
            </a:r>
            <a:endParaRPr lang="cs-CZ" sz="4400" dirty="0"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Veselý obličej 1"/>
          <p:cNvSpPr/>
          <p:nvPr/>
        </p:nvSpPr>
        <p:spPr>
          <a:xfrm>
            <a:off x="2411760" y="1628800"/>
            <a:ext cx="3816424" cy="4032448"/>
          </a:xfrm>
          <a:prstGeom prst="smileyFace">
            <a:avLst>
              <a:gd name="adj" fmla="val -4653"/>
            </a:avLst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57150">
              <a:bevelT h="25400" prst="softRound"/>
            </a:sp3d>
          </a:bodyPr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glow rad="139700">
                  <a:schemeClr val="accent2">
                    <a:satMod val="175000"/>
                    <a:alpha val="40000"/>
                  </a:schemeClr>
                </a:glow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627784" y="764704"/>
            <a:ext cx="40324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Zkus to ještě jednou</a:t>
            </a:r>
            <a:endParaRPr lang="cs-CZ" sz="3600" dirty="0"/>
          </a:p>
        </p:txBody>
      </p:sp>
      <p:sp>
        <p:nvSpPr>
          <p:cNvPr id="4" name="Tlačítko akce: Zpět nebo Předchozí 3">
            <a:hlinkClick r:id="" action="ppaction://hlinkshowjump?jump=lastslideviewed" highlightClick="1"/>
          </p:cNvPr>
          <p:cNvSpPr/>
          <p:nvPr/>
        </p:nvSpPr>
        <p:spPr>
          <a:xfrm>
            <a:off x="7524328" y="5661248"/>
            <a:ext cx="864096" cy="720080"/>
          </a:xfrm>
          <a:prstGeom prst="actionButtonBackPrevious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00340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1570</TotalTime>
  <Words>529</Words>
  <Application>Microsoft Office PowerPoint</Application>
  <PresentationFormat>Předvádění na obrazovce (4:3)</PresentationFormat>
  <Paragraphs>132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ROK_ÚNOR VY_32_INOVACE_4A_02 Číslo projektu: CZ.1.07/1.4.00/21.1101</vt:lpstr>
      <vt:lpstr>Snímek 2</vt:lpstr>
      <vt:lpstr>Snímek 3</vt:lpstr>
      <vt:lpstr>ÚNOR</vt:lpstr>
      <vt:lpstr>Snímek 5</vt:lpstr>
      <vt:lpstr>PRANOSTIKY</vt:lpstr>
      <vt:lpstr>Snímek 7</vt:lpstr>
      <vt:lpstr>Snímek 8</vt:lpstr>
      <vt:lpstr>Snímek 9</vt:lpstr>
      <vt:lpstr>Snímek 10</vt:lpstr>
      <vt:lpstr>Snímek 11</vt:lpstr>
      <vt:lpstr>ŘEŠENÍ </vt:lpstr>
      <vt:lpstr>Snímek 13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VY_32_INOVACE_4C_02 ROK - UNOR Číslo projektu: CZ.1.07/1.5.00/34.1056</dc:title>
  <dc:creator>Pavla</dc:creator>
  <cp:lastModifiedBy>Dum</cp:lastModifiedBy>
  <cp:revision>8</cp:revision>
  <dcterms:created xsi:type="dcterms:W3CDTF">2011-10-02T14:39:19Z</dcterms:created>
  <dcterms:modified xsi:type="dcterms:W3CDTF">2013-02-01T21:32:29Z</dcterms:modified>
</cp:coreProperties>
</file>