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D815A-38E5-4D92-8494-52669585FD3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44D3B-E1F7-4B2B-85A7-5091EF8EE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D815A-38E5-4D92-8494-52669585FD3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44D3B-E1F7-4B2B-85A7-5091EF8EE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D815A-38E5-4D92-8494-52669585FD3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44D3B-E1F7-4B2B-85A7-5091EF8EE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D815A-38E5-4D92-8494-52669585FD3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44D3B-E1F7-4B2B-85A7-5091EF8EE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D815A-38E5-4D92-8494-52669585FD3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44D3B-E1F7-4B2B-85A7-5091EF8EE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D815A-38E5-4D92-8494-52669585FD3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44D3B-E1F7-4B2B-85A7-5091EF8EE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D815A-38E5-4D92-8494-52669585FD3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44D3B-E1F7-4B2B-85A7-5091EF8EE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D815A-38E5-4D92-8494-52669585FD3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44D3B-E1F7-4B2B-85A7-5091EF8EE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D815A-38E5-4D92-8494-52669585FD3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44D3B-E1F7-4B2B-85A7-5091EF8EE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D815A-38E5-4D92-8494-52669585FD3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44D3B-E1F7-4B2B-85A7-5091EF8EE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D815A-38E5-4D92-8494-52669585FD3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44D3B-E1F7-4B2B-85A7-5091EF8EE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D815A-38E5-4D92-8494-52669585FD3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44D3B-E1F7-4B2B-85A7-5091EF8EE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tskestranky.cz/clanek/1414-kvetnova_basnicka.htm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ROK_KVĚTEN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VY_32_INOVACE_4A_05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2"/>
          <p:cNvSpPr>
            <a:spLocks noGrp="1"/>
          </p:cNvSpPr>
          <p:nvPr/>
        </p:nvSpPr>
        <p:spPr>
          <a:xfrm>
            <a:off x="755576" y="4005064"/>
            <a:ext cx="7632848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mtClean="0"/>
              <a:t>Sada 1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Člověk a jeho svět</a:t>
            </a:r>
          </a:p>
          <a:p>
            <a:pPr>
              <a:defRPr/>
            </a:pPr>
            <a:r>
              <a:rPr lang="cs-CZ" sz="2200" dirty="0" smtClean="0"/>
              <a:t>Mateřská škola, Základní škola a Praktická škola Trhové </a:t>
            </a:r>
            <a:r>
              <a:rPr lang="cs-CZ" sz="2200" dirty="0" err="1" smtClean="0"/>
              <a:t>Sviny</a:t>
            </a:r>
            <a:endParaRPr lang="cs-CZ" sz="2200" dirty="0" smtClean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18307136"/>
              </p:ext>
            </p:extLst>
          </p:nvPr>
        </p:nvGraphicFramePr>
        <p:xfrm>
          <a:off x="539552" y="836712"/>
          <a:ext cx="8280920" cy="585336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prohlédnou obrázky, které se vztahují k měsíci květnu. Mluví o tom, co na obrázcích vidí. Řeknou si nejdůležitější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události měsíce května. Postupně se naučí básničku (též rytmizují a deklamují). Vysvětlí si pranostiky. Na další stránce spojují čarou (rukopisné poznámky) stejná písmena. Výsledné slovo přečtou, rozdělí na slabiky a vytleskají. Dále odpovídají na otázky pomocí obrázků. Činnosti též pantomimicky předvádí. Na další stránce procvičují písmeno K – dávají  ho 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do 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kroužku (rukopisné poznámky), říkají, jakou má barvu. Přiřazují obrázky (stejné), říkají, jaká zvířata na obrázcích jsou.  Na další stránce žáci vyluští křížovku – zde pracují tužkou (rukopisné poznámky v rámci nového softwaru Microsoft 2010).  Správnost křížovky si mohou následně ověřit.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Délka trvání výuky pomocí tohoto materiálu je 45 minut.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Pavla Koutníková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Říjen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2011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829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61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Inovace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Hypertextové odkazy, rukopisné poznámky v rámci nového softwaru Microsoft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období, 2. období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6. ročník 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457200" y="274638"/>
            <a:ext cx="3250704" cy="121014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KVĚTEN</a:t>
            </a:r>
          </a:p>
        </p:txBody>
      </p:sp>
      <p:pic>
        <p:nvPicPr>
          <p:cNvPr id="6" name="Obrázek 5" descr="MH900227746.JPG"/>
          <p:cNvPicPr>
            <a:picLocks noChangeAspect="1"/>
          </p:cNvPicPr>
          <p:nvPr/>
        </p:nvPicPr>
        <p:blipFill>
          <a:blip r:embed="rId2" cstate="print"/>
          <a:srcRect t="17324" b="16529"/>
          <a:stretch>
            <a:fillRect/>
          </a:stretch>
        </p:blipFill>
        <p:spPr>
          <a:xfrm>
            <a:off x="4644008" y="3645024"/>
            <a:ext cx="4284117" cy="2880320"/>
          </a:xfrm>
          <a:prstGeom prst="rect">
            <a:avLst/>
          </a:prstGeom>
        </p:spPr>
      </p:pic>
      <p:pic>
        <p:nvPicPr>
          <p:cNvPr id="1026" name="Picture 2" descr="C:\Users\Pavla\AppData\Local\Temp\MP90043858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476672"/>
            <a:ext cx="4318223" cy="2826767"/>
          </a:xfrm>
          <a:prstGeom prst="rect">
            <a:avLst/>
          </a:prstGeom>
          <a:noFill/>
        </p:spPr>
      </p:pic>
      <p:pic>
        <p:nvPicPr>
          <p:cNvPr id="1030" name="Picture 6" descr="iStockphoto,jaro,krása v p&amp;rcaron;írod&amp;ecaron;,kv&amp;ecaron;tiny,pole,p&amp;rcaron;íroda,rostliny,strom,tráva,venku,vesnická scéna,zem&amp;ecaron;d&amp;ecaron;lství"/>
          <p:cNvPicPr>
            <a:picLocks noChangeAspect="1" noChangeArrowheads="1"/>
          </p:cNvPicPr>
          <p:nvPr/>
        </p:nvPicPr>
        <p:blipFill>
          <a:blip r:embed="rId4" cstate="print"/>
          <a:srcRect t="16283" b="16260"/>
          <a:stretch>
            <a:fillRect/>
          </a:stretch>
        </p:blipFill>
        <p:spPr bwMode="auto">
          <a:xfrm>
            <a:off x="251520" y="1916832"/>
            <a:ext cx="4056336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Pavla\Desktop\jaro\MH900437457.JPG"/>
          <p:cNvPicPr>
            <a:picLocks noChangeAspect="1" noChangeArrowheads="1"/>
          </p:cNvPicPr>
          <p:nvPr/>
        </p:nvPicPr>
        <p:blipFill>
          <a:blip r:embed="rId2" cstate="print"/>
          <a:srcRect r="8341"/>
          <a:stretch>
            <a:fillRect/>
          </a:stretch>
        </p:blipFill>
        <p:spPr bwMode="auto">
          <a:xfrm>
            <a:off x="4797278" y="1916832"/>
            <a:ext cx="4346722" cy="474226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568952" cy="640871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4800" b="1" dirty="0" smtClean="0">
              <a:latin typeface="Trebuchet MS" pitchFamily="34" charset="0"/>
              <a:hlinkClick r:id="rId3"/>
            </a:endParaRPr>
          </a:p>
          <a:p>
            <a:pPr>
              <a:buNone/>
            </a:pPr>
            <a:r>
              <a:rPr lang="cs-CZ" sz="4800" b="1" dirty="0" smtClean="0">
                <a:latin typeface="Trebuchet MS" pitchFamily="34" charset="0"/>
                <a:hlinkClick r:id="rId3"/>
              </a:rPr>
              <a:t>Básnička</a:t>
            </a:r>
            <a:endParaRPr lang="cs-CZ" sz="4800" b="1" dirty="0" smtClean="0">
              <a:latin typeface="Trebuchet MS" pitchFamily="34" charset="0"/>
            </a:endParaRP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3600" dirty="0" smtClean="0">
                <a:latin typeface="Trebuchet MS" pitchFamily="34" charset="0"/>
              </a:rPr>
              <a:t>Měsíc květen, ten je prima,</a:t>
            </a:r>
          </a:p>
          <a:p>
            <a:pPr>
              <a:buNone/>
            </a:pPr>
            <a:r>
              <a:rPr lang="cs-CZ" sz="3600" dirty="0" smtClean="0">
                <a:latin typeface="Trebuchet MS" pitchFamily="34" charset="0"/>
              </a:rPr>
              <a:t>to už není vůbec zima!</a:t>
            </a:r>
          </a:p>
          <a:p>
            <a:pPr>
              <a:buNone/>
            </a:pPr>
            <a:r>
              <a:rPr lang="cs-CZ" sz="3600" dirty="0" smtClean="0">
                <a:latin typeface="Trebuchet MS" pitchFamily="34" charset="0"/>
              </a:rPr>
              <a:t>Všechny stromy rozkvetou,</a:t>
            </a:r>
          </a:p>
          <a:p>
            <a:pPr>
              <a:buNone/>
            </a:pPr>
            <a:r>
              <a:rPr lang="cs-CZ" sz="3600" dirty="0" smtClean="0">
                <a:latin typeface="Trebuchet MS" pitchFamily="34" charset="0"/>
              </a:rPr>
              <a:t>včely na ně přilétnou.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500" dirty="0" smtClean="0"/>
          </a:p>
        </p:txBody>
      </p:sp>
      <p:pic>
        <p:nvPicPr>
          <p:cNvPr id="1027" name="Picture 3" descr="C:\Users\Pavla\Desktop\jaro\MH90043746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0"/>
            <a:ext cx="1800200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DDEBCF">
                  <a:alpha val="0"/>
                </a:srgbClr>
              </a:gs>
              <a:gs pos="50000">
                <a:srgbClr val="9CB86E"/>
              </a:gs>
              <a:gs pos="100000">
                <a:srgbClr val="156B13"/>
              </a:gs>
            </a:gsLst>
            <a:lin ang="16200000" scaled="1"/>
            <a:tileRect/>
          </a:gradFill>
        </p:spPr>
        <p:txBody>
          <a:bodyPr/>
          <a:lstStyle/>
          <a:p>
            <a:pPr lvl="0">
              <a:defRPr/>
            </a:pPr>
            <a:r>
              <a:rPr lang="cs-CZ" b="1" dirty="0" smtClean="0"/>
              <a:t>KVĚTEN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5472608" cy="518457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s-CZ" sz="4600" dirty="0" smtClean="0"/>
          </a:p>
          <a:p>
            <a:pPr marL="0" indent="0">
              <a:buNone/>
            </a:pPr>
            <a:r>
              <a:rPr lang="cs-CZ" sz="4600" dirty="0" smtClean="0"/>
              <a:t>Květen je pátý měsíc v roce.</a:t>
            </a:r>
          </a:p>
          <a:p>
            <a:pPr marL="0" indent="0">
              <a:buNone/>
            </a:pPr>
            <a:endParaRPr lang="cs-CZ" sz="4600" dirty="0" smtClean="0"/>
          </a:p>
          <a:p>
            <a:pPr marL="514350" indent="-514350">
              <a:buNone/>
            </a:pPr>
            <a:r>
              <a:rPr lang="cs-CZ" sz="4600" dirty="0" smtClean="0"/>
              <a:t>1. května je mezinárodní svátek</a:t>
            </a:r>
          </a:p>
          <a:p>
            <a:pPr marL="514350" indent="-514350">
              <a:buNone/>
            </a:pPr>
            <a:r>
              <a:rPr lang="cs-CZ" sz="4600" dirty="0" smtClean="0"/>
              <a:t>práce.</a:t>
            </a:r>
          </a:p>
          <a:p>
            <a:pPr marL="514350" indent="-514350">
              <a:buNone/>
            </a:pPr>
            <a:endParaRPr lang="cs-CZ" sz="4600" dirty="0" smtClean="0"/>
          </a:p>
          <a:p>
            <a:pPr marL="514350" indent="-514350">
              <a:buNone/>
            </a:pPr>
            <a:r>
              <a:rPr lang="cs-CZ" sz="4600" dirty="0" smtClean="0"/>
              <a:t>Druhou květnovou neděli se slaví</a:t>
            </a:r>
          </a:p>
          <a:p>
            <a:pPr marL="514350" indent="-514350">
              <a:buNone/>
            </a:pPr>
            <a:r>
              <a:rPr lang="cs-CZ" sz="4600" dirty="0" smtClean="0"/>
              <a:t>svátek matek.</a:t>
            </a:r>
            <a:br>
              <a:rPr lang="cs-CZ" sz="4600" dirty="0" smtClean="0"/>
            </a:br>
            <a:endParaRPr lang="cs-CZ" sz="4600" dirty="0" smtClean="0"/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Pavla\Desktop\jaro\MH90043745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212258"/>
            <a:ext cx="3456384" cy="34563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latin typeface="+mn-lt"/>
                <a:ea typeface="+mn-ea"/>
                <a:cs typeface="+mn-cs"/>
              </a:rPr>
              <a:t>PRANOSTIKY</a:t>
            </a:r>
            <a:endParaRPr lang="cs-CZ" sz="4000" b="1" dirty="0"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352928" cy="45365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Trebuchet MS" pitchFamily="34" charset="0"/>
              </a:rPr>
              <a:t>Když máj vláhy nedá, červen se předá.</a:t>
            </a:r>
          </a:p>
          <a:p>
            <a:pPr>
              <a:buNone/>
            </a:pPr>
            <a:endParaRPr lang="cs-CZ" sz="2800" dirty="0" smtClean="0">
              <a:latin typeface="Trebuchet MS" pitchFamily="34" charset="0"/>
            </a:endParaRPr>
          </a:p>
          <a:p>
            <a:pPr>
              <a:buNone/>
            </a:pPr>
            <a:r>
              <a:rPr lang="it-IT" dirty="0" smtClean="0">
                <a:solidFill>
                  <a:srgbClr val="00B0F0"/>
                </a:solidFill>
                <a:latin typeface="Trebuchet MS" pitchFamily="34" charset="0"/>
              </a:rPr>
              <a:t>Studený máj - v stodole ráj.</a:t>
            </a:r>
            <a:endParaRPr lang="cs-CZ" dirty="0" smtClean="0">
              <a:solidFill>
                <a:srgbClr val="00B0F0"/>
              </a:solidFill>
              <a:latin typeface="Trebuchet MS" pitchFamily="34" charset="0"/>
            </a:endParaRPr>
          </a:p>
          <a:p>
            <a:pPr>
              <a:buNone/>
            </a:pPr>
            <a:endParaRPr lang="cs-CZ" sz="2800" dirty="0" smtClean="0">
              <a:solidFill>
                <a:srgbClr val="00B050"/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latin typeface="Trebuchet MS" pitchFamily="34" charset="0"/>
              </a:rPr>
              <a:t>Chladno a večerní mlhy v máji, hojnost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latin typeface="Trebuchet MS" pitchFamily="34" charset="0"/>
              </a:rPr>
              <a:t>ovoce a sena dají.</a:t>
            </a:r>
          </a:p>
          <a:p>
            <a:pPr>
              <a:buNone/>
            </a:pPr>
            <a:endParaRPr lang="cs-CZ" sz="2800" dirty="0" smtClean="0">
              <a:solidFill>
                <a:schemeClr val="accent3">
                  <a:lumMod val="50000"/>
                </a:schemeClr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  <a:latin typeface="Trebuchet MS" pitchFamily="34" charset="0"/>
              </a:rPr>
              <a:t>Když se v máji blýská, sedlák si výská.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0"/>
            <a:ext cx="7344816" cy="864096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pl-PL" sz="2400" b="1" dirty="0" smtClean="0"/>
              <a:t>Spojte pomocí čar písmena ze srdíček s </a:t>
            </a:r>
            <a:r>
              <a:rPr lang="pl-PL" sz="2400" b="1" dirty="0" smtClean="0"/>
              <a:t>písmeny</a:t>
            </a:r>
            <a:endParaRPr lang="pl-PL" sz="2400" b="1" dirty="0" smtClean="0"/>
          </a:p>
          <a:p>
            <a:pPr>
              <a:spcBef>
                <a:spcPts val="0"/>
              </a:spcBef>
              <a:buNone/>
            </a:pPr>
            <a:r>
              <a:rPr lang="pl-PL" sz="2400" b="1" dirty="0" smtClean="0"/>
              <a:t>z</a:t>
            </a:r>
            <a:r>
              <a:rPr lang="pl-PL" sz="2400" b="1" dirty="0" smtClean="0"/>
              <a:t>e spodních </a:t>
            </a:r>
            <a:r>
              <a:rPr lang="pl-PL" sz="2400" b="1" dirty="0" smtClean="0"/>
              <a:t>kroužků.</a:t>
            </a:r>
            <a:endParaRPr lang="cs-CZ" sz="2400" b="1" dirty="0"/>
          </a:p>
        </p:txBody>
      </p:sp>
      <p:sp>
        <p:nvSpPr>
          <p:cNvPr id="26" name="Srdce 25"/>
          <p:cNvSpPr/>
          <p:nvPr/>
        </p:nvSpPr>
        <p:spPr>
          <a:xfrm rot="20767385">
            <a:off x="1495119" y="1389144"/>
            <a:ext cx="1113202" cy="898248"/>
          </a:xfrm>
          <a:prstGeom prst="hear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</a:t>
            </a:r>
            <a:endParaRPr lang="cs-CZ" sz="4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Srdce 26"/>
          <p:cNvSpPr/>
          <p:nvPr/>
        </p:nvSpPr>
        <p:spPr>
          <a:xfrm rot="170761">
            <a:off x="3009438" y="2880019"/>
            <a:ext cx="1113202" cy="898248"/>
          </a:xfrm>
          <a:prstGeom prst="hear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</a:t>
            </a:r>
          </a:p>
        </p:txBody>
      </p:sp>
      <p:sp>
        <p:nvSpPr>
          <p:cNvPr id="28" name="Srdce 27"/>
          <p:cNvSpPr/>
          <p:nvPr/>
        </p:nvSpPr>
        <p:spPr>
          <a:xfrm rot="21152174">
            <a:off x="5201689" y="2057336"/>
            <a:ext cx="1113202" cy="898248"/>
          </a:xfrm>
          <a:prstGeom prst="hear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</a:t>
            </a:r>
          </a:p>
        </p:txBody>
      </p:sp>
      <p:sp>
        <p:nvSpPr>
          <p:cNvPr id="29" name="Srdce 28"/>
          <p:cNvSpPr/>
          <p:nvPr/>
        </p:nvSpPr>
        <p:spPr>
          <a:xfrm rot="1088930">
            <a:off x="7687808" y="1029106"/>
            <a:ext cx="1113202" cy="898248"/>
          </a:xfrm>
          <a:prstGeom prst="hear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</a:t>
            </a:r>
          </a:p>
        </p:txBody>
      </p:sp>
      <p:sp>
        <p:nvSpPr>
          <p:cNvPr id="30" name="Srdce 29"/>
          <p:cNvSpPr/>
          <p:nvPr/>
        </p:nvSpPr>
        <p:spPr>
          <a:xfrm rot="21335930">
            <a:off x="3452696" y="1094124"/>
            <a:ext cx="1113202" cy="898248"/>
          </a:xfrm>
          <a:prstGeom prst="hear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</a:t>
            </a:r>
          </a:p>
        </p:txBody>
      </p:sp>
      <p:sp>
        <p:nvSpPr>
          <p:cNvPr id="31" name="Srdce 30"/>
          <p:cNvSpPr/>
          <p:nvPr/>
        </p:nvSpPr>
        <p:spPr>
          <a:xfrm rot="20767385">
            <a:off x="6895719" y="2541272"/>
            <a:ext cx="1113202" cy="898248"/>
          </a:xfrm>
          <a:prstGeom prst="hear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</a:t>
            </a:r>
          </a:p>
        </p:txBody>
      </p:sp>
      <p:sp>
        <p:nvSpPr>
          <p:cNvPr id="32" name="Srdce 31"/>
          <p:cNvSpPr/>
          <p:nvPr/>
        </p:nvSpPr>
        <p:spPr>
          <a:xfrm>
            <a:off x="631023" y="2757297"/>
            <a:ext cx="1113202" cy="898248"/>
          </a:xfrm>
          <a:prstGeom prst="hear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</a:t>
            </a:r>
          </a:p>
        </p:txBody>
      </p:sp>
      <p:grpSp>
        <p:nvGrpSpPr>
          <p:cNvPr id="2" name="Skupina 16"/>
          <p:cNvGrpSpPr/>
          <p:nvPr/>
        </p:nvGrpSpPr>
        <p:grpSpPr>
          <a:xfrm>
            <a:off x="395536" y="5589240"/>
            <a:ext cx="8496944" cy="1008112"/>
            <a:chOff x="467544" y="5661248"/>
            <a:chExt cx="8496944" cy="1008112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4" name="Vývojový diagram: spojka 3"/>
            <p:cNvSpPr/>
            <p:nvPr/>
          </p:nvSpPr>
          <p:spPr>
            <a:xfrm>
              <a:off x="467544" y="5661248"/>
              <a:ext cx="1008112" cy="1008112"/>
            </a:xfrm>
            <a:prstGeom prst="flowChartConnector">
              <a:avLst/>
            </a:prstGeom>
            <a:grp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M</a:t>
              </a:r>
              <a:endParaRPr lang="cs-CZ" sz="4800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47" name="Vývojový diagram: spojka 46"/>
            <p:cNvSpPr/>
            <p:nvPr/>
          </p:nvSpPr>
          <p:spPr>
            <a:xfrm>
              <a:off x="6660232" y="5661248"/>
              <a:ext cx="1008112" cy="1008112"/>
            </a:xfrm>
            <a:prstGeom prst="flowChartConnector">
              <a:avLst/>
            </a:prstGeom>
            <a:grp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</a:t>
              </a:r>
              <a:endParaRPr lang="cs-CZ" sz="4800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48" name="Vývojový diagram: spojka 47"/>
            <p:cNvSpPr/>
            <p:nvPr/>
          </p:nvSpPr>
          <p:spPr>
            <a:xfrm>
              <a:off x="2915816" y="5661248"/>
              <a:ext cx="1008112" cy="1008112"/>
            </a:xfrm>
            <a:prstGeom prst="flowChartConnector">
              <a:avLst/>
            </a:prstGeom>
            <a:grp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M</a:t>
              </a:r>
              <a:endParaRPr lang="cs-CZ" sz="4800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49" name="Vývojový diagram: spojka 48"/>
            <p:cNvSpPr/>
            <p:nvPr/>
          </p:nvSpPr>
          <p:spPr>
            <a:xfrm>
              <a:off x="4211960" y="5661248"/>
              <a:ext cx="1008112" cy="1008112"/>
            </a:xfrm>
            <a:prstGeom prst="flowChartConnector">
              <a:avLst/>
            </a:prstGeom>
            <a:grp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I</a:t>
              </a:r>
              <a:endParaRPr lang="cs-CZ" sz="4800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50" name="Vývojový diagram: spojka 49"/>
            <p:cNvSpPr/>
            <p:nvPr/>
          </p:nvSpPr>
          <p:spPr>
            <a:xfrm>
              <a:off x="5436096" y="5661248"/>
              <a:ext cx="1008112" cy="1008112"/>
            </a:xfrm>
            <a:prstGeom prst="flowChartConnector">
              <a:avLst/>
            </a:prstGeom>
            <a:grp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N</a:t>
              </a:r>
              <a:endParaRPr lang="cs-CZ" sz="4800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51" name="Vývojový diagram: spojka 50"/>
            <p:cNvSpPr/>
            <p:nvPr/>
          </p:nvSpPr>
          <p:spPr>
            <a:xfrm>
              <a:off x="7956376" y="5661248"/>
              <a:ext cx="1008112" cy="1008112"/>
            </a:xfrm>
            <a:prstGeom prst="flowChartConnector">
              <a:avLst/>
            </a:prstGeom>
            <a:grp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A</a:t>
              </a:r>
              <a:endParaRPr lang="cs-CZ" sz="4800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52" name="Vývojový diagram: spojka 51"/>
            <p:cNvSpPr/>
            <p:nvPr/>
          </p:nvSpPr>
          <p:spPr>
            <a:xfrm>
              <a:off x="1691680" y="5661248"/>
              <a:ext cx="1008112" cy="1008112"/>
            </a:xfrm>
            <a:prstGeom prst="flowChartConnector">
              <a:avLst/>
            </a:prstGeom>
            <a:grp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A</a:t>
              </a:r>
              <a:endParaRPr lang="cs-CZ" sz="4800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</p:grpSp>
      <p:sp>
        <p:nvSpPr>
          <p:cNvPr id="18" name="Šipka doprava 17"/>
          <p:cNvSpPr/>
          <p:nvPr/>
        </p:nvSpPr>
        <p:spPr>
          <a:xfrm>
            <a:off x="467544" y="188640"/>
            <a:ext cx="792088" cy="360040"/>
          </a:xfrm>
          <a:prstGeom prst="rightArrow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10"/>
          <p:cNvGrpSpPr/>
          <p:nvPr/>
        </p:nvGrpSpPr>
        <p:grpSpPr>
          <a:xfrm>
            <a:off x="251520" y="188640"/>
            <a:ext cx="8712968" cy="6408712"/>
            <a:chOff x="251520" y="188640"/>
            <a:chExt cx="8568952" cy="6264696"/>
          </a:xfrm>
        </p:grpSpPr>
        <p:pic>
          <p:nvPicPr>
            <p:cNvPr id="1038" name="Picture 14" descr="Zobrazit podrobnosti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99992" y="2060848"/>
              <a:ext cx="1828800" cy="1828800"/>
            </a:xfrm>
            <a:prstGeom prst="rect">
              <a:avLst/>
            </a:prstGeom>
            <a:noFill/>
          </p:spPr>
        </p:pic>
        <p:sp>
          <p:nvSpPr>
            <p:cNvPr id="2" name="Zástupný symbol pro obsah 2"/>
            <p:cNvSpPr txBox="1">
              <a:spLocks/>
            </p:cNvSpPr>
            <p:nvPr/>
          </p:nvSpPr>
          <p:spPr>
            <a:xfrm>
              <a:off x="1403648" y="188640"/>
              <a:ext cx="7056784" cy="504056"/>
            </a:xfrm>
            <a:prstGeom prst="rect">
              <a:avLst/>
            </a:prstGeom>
          </p:spPr>
          <p:txBody>
            <a:bodyPr>
              <a:noAutofit/>
            </a:bodyPr>
            <a:lstStyle/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r>
                <a:rPr kumimoji="0" lang="pl-PL" sz="2800" b="1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Odpovídejte n</a:t>
              </a:r>
              <a:r>
                <a:rPr lang="pl-PL" sz="2800" b="1" dirty="0" smtClean="0"/>
                <a:t>a otázky. Obrázky vám napoví. </a:t>
              </a:r>
              <a:endParaRPr kumimoji="0" lang="cs-CZ" sz="28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1028" name="Picture 4" descr="budíky,chronometry,domácnost,hodiny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572000" y="4509120"/>
              <a:ext cx="1800200" cy="1800200"/>
            </a:xfrm>
            <a:prstGeom prst="rect">
              <a:avLst/>
            </a:prstGeom>
            <a:noFill/>
          </p:spPr>
        </p:pic>
        <p:sp>
          <p:nvSpPr>
            <p:cNvPr id="5" name="Zástupný symbol pro obsah 2"/>
            <p:cNvSpPr txBox="1">
              <a:spLocks/>
            </p:cNvSpPr>
            <p:nvPr/>
          </p:nvSpPr>
          <p:spPr>
            <a:xfrm>
              <a:off x="251520" y="908720"/>
              <a:ext cx="8352928" cy="4536504"/>
            </a:xfrm>
            <a:prstGeom prst="rect">
              <a:avLst/>
            </a:prstGeom>
          </p:spPr>
          <p:txBody>
            <a:bodyPr>
              <a:normAutofit/>
            </a:bodyPr>
            <a:lstStyle/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r>
                <a:rPr kumimoji="0" lang="cs-CZ" sz="3600" b="0" i="0" u="none" strike="noStrike" kern="1200" cap="none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Trebuchet MS" pitchFamily="34" charset="0"/>
                </a:rPr>
                <a:t>Co nás ráno</a:t>
              </a:r>
              <a:r>
                <a:rPr kumimoji="0" lang="cs-CZ" sz="3600" b="0" i="0" u="none" strike="noStrike" kern="1200" cap="none" spc="0" normalizeH="0" noProof="0" dirty="0" smtClean="0">
                  <a:ln>
                    <a:noFill/>
                  </a:ln>
                  <a:effectLst/>
                  <a:uLnTx/>
                  <a:uFillTx/>
                  <a:latin typeface="Trebuchet MS" pitchFamily="34" charset="0"/>
                </a:rPr>
                <a:t> budí?</a:t>
              </a:r>
              <a:endParaRPr kumimoji="0" lang="cs-CZ" sz="3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rebuchet MS" pitchFamily="34" charset="0"/>
              </a:endParaRP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r>
                <a:rPr kumimoji="0" lang="cs-CZ" sz="3600" b="0" i="0" u="none" strike="noStrike" kern="1200" cap="none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Trebuchet MS" pitchFamily="34" charset="0"/>
                </a:rPr>
                <a:t>Co</a:t>
              </a:r>
              <a:r>
                <a:rPr kumimoji="0" lang="cs-CZ" sz="3600" b="0" i="0" u="none" strike="noStrike" kern="1200" cap="none" spc="0" normalizeH="0" noProof="0" dirty="0" smtClean="0">
                  <a:ln>
                    <a:noFill/>
                  </a:ln>
                  <a:effectLst/>
                  <a:uLnTx/>
                  <a:uFillTx/>
                  <a:latin typeface="Trebuchet MS" pitchFamily="34" charset="0"/>
                </a:rPr>
                <a:t> dáváme do vázy?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r>
                <a:rPr lang="cs-CZ" sz="3600" dirty="0" smtClean="0">
                  <a:latin typeface="Trebuchet MS" pitchFamily="34" charset="0"/>
                </a:rPr>
                <a:t>Kdo létá na louce?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r>
                <a:rPr lang="cs-CZ" sz="3600" dirty="0" smtClean="0">
                  <a:latin typeface="Trebuchet MS" pitchFamily="34" charset="0"/>
                </a:rPr>
                <a:t>Které zvíře štěká?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r>
                <a:rPr lang="cs-CZ" sz="3600" dirty="0" smtClean="0">
                  <a:latin typeface="Trebuchet MS" pitchFamily="34" charset="0"/>
                </a:rPr>
                <a:t>Co v noci svítí na nebi?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r>
                <a:rPr lang="cs-CZ" sz="3600" dirty="0" smtClean="0">
                  <a:latin typeface="Trebuchet MS" pitchFamily="34" charset="0"/>
                </a:rPr>
                <a:t>Čím si češeme vlasy?</a:t>
              </a: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endParaRPr lang="cs-CZ" sz="2800" dirty="0" smtClean="0"/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endPara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  <a:p>
              <a:pPr marL="342900" marR="0" lvl="0" indent="-342900" algn="l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endPara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1030" name="Picture 6" descr="kv&amp;ecaron;tinové,kv&amp;ecaron;tiny,kv&amp;ecaron;ty,kvítky,p&amp;rcaron;íroda,rostliny,tulipány,&amp;zcaron;luté kytky,&amp;zcaron;luté tulipány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876256" y="4509120"/>
              <a:ext cx="1800200" cy="1800200"/>
            </a:xfrm>
            <a:prstGeom prst="rect">
              <a:avLst/>
            </a:prstGeom>
            <a:noFill/>
          </p:spPr>
        </p:pic>
        <p:pic>
          <p:nvPicPr>
            <p:cNvPr id="1032" name="Picture 8" descr="hmyz,motýl Danaus plexippus,motýli,p&amp;rcaron;íroda,&amp;zcaron;ivot v p&amp;rcaron;írod&amp;ecaron;,zví&amp;rcaron;ata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228184" y="2420888"/>
              <a:ext cx="1872208" cy="1872208"/>
            </a:xfrm>
            <a:prstGeom prst="rect">
              <a:avLst/>
            </a:prstGeom>
            <a:noFill/>
          </p:spPr>
        </p:pic>
        <p:pic>
          <p:nvPicPr>
            <p:cNvPr id="1036" name="Picture 12" descr="hv&amp;ecaron;zdy,m&amp;ecaron;síce,nebe,noci,p&amp;rcaron;íroda,srpky m&amp;ecaron;síc&amp;uring;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804248" y="692696"/>
              <a:ext cx="2016224" cy="2016224"/>
            </a:xfrm>
            <a:prstGeom prst="rect">
              <a:avLst/>
            </a:prstGeom>
            <a:noFill/>
          </p:spPr>
        </p:pic>
        <p:pic>
          <p:nvPicPr>
            <p:cNvPr id="1040" name="Picture 16" descr="anglický pointr,bajky,honicí psi,lov pták&amp;uring;,lovy,myslivost,pointr,p&amp;rcaron;íroda,psi,ú&amp;ccaron;ely,ukazující,zví&amp;rcaron;ata"/>
            <p:cNvPicPr>
              <a:picLocks noChangeAspect="1" noChangeArrowheads="1"/>
            </p:cNvPicPr>
            <p:nvPr/>
          </p:nvPicPr>
          <p:blipFill>
            <a:blip r:embed="rId7" cstate="print"/>
            <a:srcRect t="22250" b="24972"/>
            <a:stretch>
              <a:fillRect/>
            </a:stretch>
          </p:blipFill>
          <p:spPr bwMode="auto">
            <a:xfrm>
              <a:off x="755576" y="5085184"/>
              <a:ext cx="2592288" cy="1368152"/>
            </a:xfrm>
            <a:prstGeom prst="rect">
              <a:avLst/>
            </a:prstGeom>
            <a:noFill/>
          </p:spPr>
        </p:pic>
        <p:sp>
          <p:nvSpPr>
            <p:cNvPr id="12" name="Šipka doprava 11"/>
            <p:cNvSpPr/>
            <p:nvPr/>
          </p:nvSpPr>
          <p:spPr>
            <a:xfrm>
              <a:off x="467544" y="260648"/>
              <a:ext cx="792088" cy="360040"/>
            </a:xfrm>
            <a:prstGeom prst="rightArrow">
              <a:avLst/>
            </a:prstGeom>
            <a:solidFill>
              <a:schemeClr val="accent3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92D05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lačítko akce: Vlastní 4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2"/>
          <p:cNvSpPr txBox="1">
            <a:spLocks/>
          </p:cNvSpPr>
          <p:nvPr/>
        </p:nvSpPr>
        <p:spPr>
          <a:xfrm>
            <a:off x="1331640" y="260648"/>
            <a:ext cx="7812360" cy="504056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pl-PL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Všechna písmenka </a:t>
            </a:r>
            <a:r>
              <a:rPr kumimoji="0" lang="pl-PL" sz="28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„K”</a:t>
            </a:r>
            <a:r>
              <a:rPr kumimoji="0" lang="pl-PL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která najdete,</a:t>
            </a:r>
            <a:r>
              <a:rPr kumimoji="0" lang="pl-PL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zakroužkujte. 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4578" name="Picture 2" descr="brýle,emotikony,knihy,smajlíci,smajlík,studenti,studující,usmívající se obli&amp;ccaron;eje,veselý obli&amp;ccaron;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762375"/>
            <a:ext cx="3095625" cy="309562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699792" y="234888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D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69269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D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1960" y="494116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I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52120" y="5445224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</a:rPr>
              <a:t>D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528" y="3645024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FFFF"/>
                </a:solidFill>
              </a:rPr>
              <a:t>S</a:t>
            </a:r>
            <a:endParaRPr lang="cs-CZ" sz="5400" b="1" dirty="0">
              <a:solidFill>
                <a:srgbClr val="00FFFF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740352" y="227687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33CC"/>
                </a:solidFill>
              </a:rPr>
              <a:t>K</a:t>
            </a:r>
            <a:endParaRPr lang="cs-CZ" sz="5400" b="1" dirty="0">
              <a:solidFill>
                <a:srgbClr val="FF33CC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386104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K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388424" y="573325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K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71800" y="342900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FFFF"/>
                </a:solidFill>
              </a:rPr>
              <a:t>K</a:t>
            </a:r>
            <a:endParaRPr lang="cs-CZ" sz="5400" b="1" dirty="0">
              <a:solidFill>
                <a:srgbClr val="00FFFF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465313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K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62068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K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491880" y="566124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</a:rPr>
              <a:t>K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88024" y="206084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K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563888" y="191683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33CC"/>
                </a:solidFill>
              </a:rPr>
              <a:t>A</a:t>
            </a:r>
            <a:endParaRPr lang="cs-CZ" sz="5400" b="1" dirty="0">
              <a:solidFill>
                <a:srgbClr val="FF33CC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331640" y="764704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T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187624" y="206084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V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40152" y="2204864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Z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907704" y="119675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</a:rPr>
              <a:t>A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876256" y="1412776"/>
            <a:ext cx="576064" cy="918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P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716016" y="5805264"/>
            <a:ext cx="576064" cy="918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FFFF"/>
                </a:solidFill>
              </a:rPr>
              <a:t>B</a:t>
            </a:r>
            <a:endParaRPr lang="cs-CZ" sz="5400" b="1" dirty="0">
              <a:solidFill>
                <a:srgbClr val="00FFFF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244408" y="1196752"/>
            <a:ext cx="576064" cy="918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</a:rPr>
              <a:t>B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8028384" y="4221088"/>
            <a:ext cx="576064" cy="918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B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6516216" y="2852936"/>
            <a:ext cx="576064" cy="918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</a:rPr>
              <a:t>M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4788024" y="4221088"/>
            <a:ext cx="576064" cy="918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</a:rPr>
              <a:t>C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7308304" y="5445224"/>
            <a:ext cx="576064" cy="918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66FF66"/>
                </a:solidFill>
              </a:rPr>
              <a:t>C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3707904" y="4149080"/>
            <a:ext cx="576064" cy="918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33CC"/>
                </a:solidFill>
              </a:rPr>
              <a:t>X</a:t>
            </a:r>
            <a:endParaRPr lang="cs-CZ" sz="5400" b="1" dirty="0">
              <a:solidFill>
                <a:srgbClr val="FF33CC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580112" y="1196752"/>
            <a:ext cx="576064" cy="918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33CC"/>
                </a:solidFill>
              </a:rPr>
              <a:t>E</a:t>
            </a:r>
            <a:endParaRPr lang="cs-CZ" sz="5400" b="1" dirty="0">
              <a:solidFill>
                <a:srgbClr val="FF33CC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292080" y="2996952"/>
            <a:ext cx="576064" cy="918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FFFF"/>
                </a:solidFill>
              </a:rPr>
              <a:t>T</a:t>
            </a:r>
            <a:endParaRPr lang="cs-CZ" sz="5400" b="1" dirty="0">
              <a:solidFill>
                <a:srgbClr val="00FFFF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95536" y="2636912"/>
            <a:ext cx="576064" cy="918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N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164288" y="4149080"/>
            <a:ext cx="576064" cy="918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1403648" y="2996952"/>
            <a:ext cx="576064" cy="918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E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3923928" y="105273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FFFF"/>
                </a:solidFill>
              </a:rPr>
              <a:t>F</a:t>
            </a:r>
            <a:endParaRPr lang="cs-CZ" sz="5400" b="1" dirty="0">
              <a:solidFill>
                <a:srgbClr val="00FFFF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8028384" y="321297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P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588224" y="573325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F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4139952" y="299695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</a:rPr>
              <a:t>F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7524328" y="69269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F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395536" y="98072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66FF66"/>
                </a:solidFill>
              </a:rPr>
              <a:t>K</a:t>
            </a:r>
            <a:endParaRPr lang="cs-CZ" sz="5400" b="1" dirty="0">
              <a:solidFill>
                <a:srgbClr val="66FF66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843808" y="1124744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K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2" name="Šipka doprava 41"/>
          <p:cNvSpPr/>
          <p:nvPr/>
        </p:nvSpPr>
        <p:spPr>
          <a:xfrm>
            <a:off x="323528" y="332656"/>
            <a:ext cx="792088" cy="360040"/>
          </a:xfrm>
          <a:prstGeom prst="rightArrow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lačítko akce: Vlastní 2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2"/>
          <p:cNvSpPr txBox="1">
            <a:spLocks/>
          </p:cNvSpPr>
          <p:nvPr/>
        </p:nvSpPr>
        <p:spPr>
          <a:xfrm>
            <a:off x="1259632" y="260648"/>
            <a:ext cx="6408712" cy="504056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pl-PL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Přiřaďte k sobě stejné obrázky.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4" name="Skupina 23"/>
          <p:cNvGrpSpPr/>
          <p:nvPr/>
        </p:nvGrpSpPr>
        <p:grpSpPr>
          <a:xfrm>
            <a:off x="467544" y="908720"/>
            <a:ext cx="8064896" cy="3312368"/>
            <a:chOff x="323528" y="908720"/>
            <a:chExt cx="8064896" cy="3312368"/>
          </a:xfrm>
        </p:grpSpPr>
        <p:sp>
          <p:nvSpPr>
            <p:cNvPr id="3" name="Obdélník 2"/>
            <p:cNvSpPr/>
            <p:nvPr/>
          </p:nvSpPr>
          <p:spPr>
            <a:xfrm>
              <a:off x="323528" y="908720"/>
              <a:ext cx="2016224" cy="165618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626" name="Picture 2" descr="C:\Users\Pavla\Desktop\MH900038516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67544" y="980728"/>
              <a:ext cx="1512168" cy="1512168"/>
            </a:xfrm>
            <a:prstGeom prst="rect">
              <a:avLst/>
            </a:prstGeom>
            <a:noFill/>
          </p:spPr>
        </p:pic>
        <p:sp>
          <p:nvSpPr>
            <p:cNvPr id="9" name="Obdélník 8"/>
            <p:cNvSpPr/>
            <p:nvPr/>
          </p:nvSpPr>
          <p:spPr>
            <a:xfrm>
              <a:off x="2339752" y="908720"/>
              <a:ext cx="2016224" cy="165618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6372200" y="908720"/>
              <a:ext cx="2016224" cy="165618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4355976" y="908720"/>
              <a:ext cx="2016224" cy="165618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23528" y="2564904"/>
              <a:ext cx="2016224" cy="165618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339752" y="2564904"/>
              <a:ext cx="2016224" cy="165618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355976" y="2564904"/>
              <a:ext cx="2016224" cy="165618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372200" y="2564904"/>
              <a:ext cx="2016224" cy="165618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627" name="Picture 3" descr="C:\Users\Pavla\Desktop\MH900192161.JPG"/>
            <p:cNvPicPr>
              <a:picLocks noChangeAspect="1" noChangeArrowheads="1"/>
            </p:cNvPicPr>
            <p:nvPr/>
          </p:nvPicPr>
          <p:blipFill>
            <a:blip r:embed="rId3" cstate="print"/>
            <a:srcRect t="13261" b="9977"/>
            <a:stretch>
              <a:fillRect/>
            </a:stretch>
          </p:blipFill>
          <p:spPr bwMode="auto">
            <a:xfrm>
              <a:off x="2411760" y="1052736"/>
              <a:ext cx="1926345" cy="1423426"/>
            </a:xfrm>
            <a:prstGeom prst="rect">
              <a:avLst/>
            </a:prstGeom>
            <a:noFill/>
          </p:spPr>
        </p:pic>
        <p:pic>
          <p:nvPicPr>
            <p:cNvPr id="26628" name="Picture 4" descr="C:\Users\Pavla\Desktop\MH900109355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572000" y="980728"/>
              <a:ext cx="1516980" cy="1516980"/>
            </a:xfrm>
            <a:prstGeom prst="rect">
              <a:avLst/>
            </a:prstGeom>
            <a:noFill/>
          </p:spPr>
        </p:pic>
        <p:pic>
          <p:nvPicPr>
            <p:cNvPr id="26629" name="Picture 5" descr="C:\Users\Pavla\Desktop\MH900324454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660232" y="1052736"/>
              <a:ext cx="1512168" cy="1440160"/>
            </a:xfrm>
            <a:prstGeom prst="rect">
              <a:avLst/>
            </a:prstGeom>
            <a:noFill/>
          </p:spPr>
        </p:pic>
      </p:grpSp>
      <p:pic>
        <p:nvPicPr>
          <p:cNvPr id="20" name="Picture 2" descr="C:\Users\Pavla\Desktop\MH9000385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4653136"/>
            <a:ext cx="1512168" cy="1512168"/>
          </a:xfrm>
          <a:prstGeom prst="rect">
            <a:avLst/>
          </a:prstGeom>
          <a:noFill/>
        </p:spPr>
      </p:pic>
      <p:pic>
        <p:nvPicPr>
          <p:cNvPr id="21" name="Picture 4" descr="C:\Users\Pavla\Desktop\MH90010935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653136"/>
            <a:ext cx="1516980" cy="1516980"/>
          </a:xfrm>
          <a:prstGeom prst="rect">
            <a:avLst/>
          </a:prstGeom>
          <a:noFill/>
        </p:spPr>
      </p:pic>
      <p:pic>
        <p:nvPicPr>
          <p:cNvPr id="22" name="Picture 5" descr="C:\Users\Pavla\Desktop\MH90032445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4653136"/>
            <a:ext cx="1512168" cy="1440160"/>
          </a:xfrm>
          <a:prstGeom prst="rect">
            <a:avLst/>
          </a:prstGeom>
          <a:noFill/>
        </p:spPr>
      </p:pic>
      <p:pic>
        <p:nvPicPr>
          <p:cNvPr id="23" name="Picture 3" descr="C:\Users\Pavla\Desktop\MH900192161.JPG"/>
          <p:cNvPicPr>
            <a:picLocks noChangeAspect="1" noChangeArrowheads="1"/>
          </p:cNvPicPr>
          <p:nvPr/>
        </p:nvPicPr>
        <p:blipFill>
          <a:blip r:embed="rId3" cstate="print"/>
          <a:srcRect t="13261" b="9977"/>
          <a:stretch>
            <a:fillRect/>
          </a:stretch>
        </p:blipFill>
        <p:spPr bwMode="auto">
          <a:xfrm>
            <a:off x="4932040" y="4941168"/>
            <a:ext cx="1926345" cy="1423426"/>
          </a:xfrm>
          <a:prstGeom prst="rect">
            <a:avLst/>
          </a:prstGeom>
          <a:noFill/>
        </p:spPr>
      </p:pic>
      <p:sp>
        <p:nvSpPr>
          <p:cNvPr id="25" name="Šipka doprava 24"/>
          <p:cNvSpPr/>
          <p:nvPr/>
        </p:nvSpPr>
        <p:spPr>
          <a:xfrm>
            <a:off x="323528" y="332656"/>
            <a:ext cx="792088" cy="360040"/>
          </a:xfrm>
          <a:prstGeom prst="rightArrow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lačítko akce: Vlastní 6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62" name="TextovéPole 3"/>
          <p:cNvSpPr txBox="1">
            <a:spLocks noChangeArrowheads="1"/>
          </p:cNvSpPr>
          <p:nvPr/>
        </p:nvSpPr>
        <p:spPr bwMode="auto">
          <a:xfrm>
            <a:off x="250825" y="0"/>
            <a:ext cx="2520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/>
              <a:t>Křížovka</a:t>
            </a:r>
          </a:p>
        </p:txBody>
      </p:sp>
      <p:sp>
        <p:nvSpPr>
          <p:cNvPr id="15363" name="TextovéPole 9"/>
          <p:cNvSpPr txBox="1">
            <a:spLocks noChangeArrowheads="1"/>
          </p:cNvSpPr>
          <p:nvPr/>
        </p:nvSpPr>
        <p:spPr bwMode="auto">
          <a:xfrm>
            <a:off x="395288" y="5229225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dirty="0"/>
              <a:t>Tajenka:</a:t>
            </a:r>
          </a:p>
        </p:txBody>
      </p:sp>
      <p:grpSp>
        <p:nvGrpSpPr>
          <p:cNvPr id="2" name="Skupina 66"/>
          <p:cNvGrpSpPr/>
          <p:nvPr/>
        </p:nvGrpSpPr>
        <p:grpSpPr>
          <a:xfrm>
            <a:off x="611560" y="5949280"/>
            <a:ext cx="3456583" cy="647700"/>
            <a:chOff x="611560" y="5949280"/>
            <a:chExt cx="3456583" cy="647700"/>
          </a:xfrm>
        </p:grpSpPr>
        <p:sp>
          <p:nvSpPr>
            <p:cNvPr id="146" name="Obdélník 6"/>
            <p:cNvSpPr/>
            <p:nvPr/>
          </p:nvSpPr>
          <p:spPr bwMode="auto">
            <a:xfrm>
              <a:off x="611560" y="5949280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7" name="Obdélník 6"/>
            <p:cNvSpPr/>
            <p:nvPr/>
          </p:nvSpPr>
          <p:spPr bwMode="auto">
            <a:xfrm>
              <a:off x="2339752" y="5949280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8" name="Obdélník 6"/>
            <p:cNvSpPr/>
            <p:nvPr/>
          </p:nvSpPr>
          <p:spPr bwMode="auto">
            <a:xfrm>
              <a:off x="1763688" y="5949280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9" name="Obdélník 6"/>
            <p:cNvSpPr/>
            <p:nvPr/>
          </p:nvSpPr>
          <p:spPr bwMode="auto">
            <a:xfrm>
              <a:off x="1187624" y="5949280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0" name="Obdélník 6"/>
            <p:cNvSpPr/>
            <p:nvPr/>
          </p:nvSpPr>
          <p:spPr bwMode="auto">
            <a:xfrm>
              <a:off x="2915816" y="5949280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6" name="Obdélník 6"/>
            <p:cNvSpPr/>
            <p:nvPr/>
          </p:nvSpPr>
          <p:spPr bwMode="auto">
            <a:xfrm>
              <a:off x="3491880" y="5949280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" name="Skupina 82"/>
          <p:cNvGrpSpPr/>
          <p:nvPr/>
        </p:nvGrpSpPr>
        <p:grpSpPr>
          <a:xfrm>
            <a:off x="1907704" y="692696"/>
            <a:ext cx="5184775" cy="3888060"/>
            <a:chOff x="1979712" y="764704"/>
            <a:chExt cx="5184775" cy="3888060"/>
          </a:xfrm>
        </p:grpSpPr>
        <p:sp>
          <p:nvSpPr>
            <p:cNvPr id="106" name="Obdélník 6"/>
            <p:cNvSpPr/>
            <p:nvPr/>
          </p:nvSpPr>
          <p:spPr bwMode="auto">
            <a:xfrm>
              <a:off x="4860032" y="1412776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7" name="Obdélník 6"/>
            <p:cNvSpPr/>
            <p:nvPr/>
          </p:nvSpPr>
          <p:spPr bwMode="auto">
            <a:xfrm>
              <a:off x="4860032" y="2060848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8" name="Obdélník 6"/>
            <p:cNvSpPr/>
            <p:nvPr/>
          </p:nvSpPr>
          <p:spPr bwMode="auto">
            <a:xfrm>
              <a:off x="4860032" y="2708920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9" name="Obdélník 6"/>
            <p:cNvSpPr/>
            <p:nvPr/>
          </p:nvSpPr>
          <p:spPr bwMode="auto">
            <a:xfrm>
              <a:off x="4860032" y="3356992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0" name="Obdélník 6"/>
            <p:cNvSpPr/>
            <p:nvPr/>
          </p:nvSpPr>
          <p:spPr bwMode="auto">
            <a:xfrm>
              <a:off x="4860032" y="764704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2" name="Obdélník 6"/>
            <p:cNvSpPr/>
            <p:nvPr/>
          </p:nvSpPr>
          <p:spPr bwMode="auto">
            <a:xfrm>
              <a:off x="6012160" y="76470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Z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3" name="Obdélník 6"/>
            <p:cNvSpPr/>
            <p:nvPr/>
          </p:nvSpPr>
          <p:spPr bwMode="auto">
            <a:xfrm>
              <a:off x="5436096" y="76470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4" name="Obdélník 6"/>
            <p:cNvSpPr/>
            <p:nvPr/>
          </p:nvSpPr>
          <p:spPr bwMode="auto">
            <a:xfrm>
              <a:off x="2555776" y="141277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T</a:t>
              </a:r>
            </a:p>
          </p:txBody>
        </p:sp>
        <p:sp>
          <p:nvSpPr>
            <p:cNvPr id="115" name="Obdélník 6"/>
            <p:cNvSpPr/>
            <p:nvPr/>
          </p:nvSpPr>
          <p:spPr bwMode="auto">
            <a:xfrm>
              <a:off x="6588224" y="141277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6" name="Obdélník 6"/>
            <p:cNvSpPr/>
            <p:nvPr/>
          </p:nvSpPr>
          <p:spPr bwMode="auto">
            <a:xfrm>
              <a:off x="4283968" y="206084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7" name="Obdélník 6"/>
            <p:cNvSpPr/>
            <p:nvPr/>
          </p:nvSpPr>
          <p:spPr bwMode="auto">
            <a:xfrm>
              <a:off x="4283968" y="270892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9" name="Obdélník 6"/>
            <p:cNvSpPr/>
            <p:nvPr/>
          </p:nvSpPr>
          <p:spPr bwMode="auto">
            <a:xfrm>
              <a:off x="4283968" y="400506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L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1" name="Obdélník 6"/>
            <p:cNvSpPr/>
            <p:nvPr/>
          </p:nvSpPr>
          <p:spPr bwMode="auto">
            <a:xfrm>
              <a:off x="4283968" y="335699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P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2" name="Obdélník 6"/>
            <p:cNvSpPr/>
            <p:nvPr/>
          </p:nvSpPr>
          <p:spPr bwMode="auto">
            <a:xfrm>
              <a:off x="3707904" y="400506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3" name="Obdélník 6"/>
            <p:cNvSpPr/>
            <p:nvPr/>
          </p:nvSpPr>
          <p:spPr bwMode="auto">
            <a:xfrm>
              <a:off x="5436096" y="270892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4" name="Obdélník 6"/>
            <p:cNvSpPr/>
            <p:nvPr/>
          </p:nvSpPr>
          <p:spPr bwMode="auto">
            <a:xfrm>
              <a:off x="5436096" y="335699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6" name="Obdélník 6"/>
            <p:cNvSpPr/>
            <p:nvPr/>
          </p:nvSpPr>
          <p:spPr bwMode="auto">
            <a:xfrm>
              <a:off x="6012160" y="270892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L</a:t>
              </a:r>
            </a:p>
          </p:txBody>
        </p:sp>
        <p:sp>
          <p:nvSpPr>
            <p:cNvPr id="135" name="Obdélník 6"/>
            <p:cNvSpPr/>
            <p:nvPr/>
          </p:nvSpPr>
          <p:spPr bwMode="auto">
            <a:xfrm>
              <a:off x="6012160" y="141277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Z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6" name="Obdélník 6"/>
            <p:cNvSpPr/>
            <p:nvPr/>
          </p:nvSpPr>
          <p:spPr bwMode="auto">
            <a:xfrm>
              <a:off x="5436096" y="141277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I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0" name="Obdélník 6"/>
            <p:cNvSpPr>
              <a:spLocks noChangeArrowheads="1"/>
            </p:cNvSpPr>
            <p:nvPr/>
          </p:nvSpPr>
          <p:spPr bwMode="auto">
            <a:xfrm>
              <a:off x="4283968" y="764704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1.</a:t>
              </a:r>
            </a:p>
          </p:txBody>
        </p:sp>
        <p:sp>
          <p:nvSpPr>
            <p:cNvPr id="141" name="Obdélník 6"/>
            <p:cNvSpPr>
              <a:spLocks noChangeArrowheads="1"/>
            </p:cNvSpPr>
            <p:nvPr/>
          </p:nvSpPr>
          <p:spPr bwMode="auto">
            <a:xfrm>
              <a:off x="1979712" y="1412776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2.</a:t>
              </a:r>
            </a:p>
          </p:txBody>
        </p:sp>
        <p:sp>
          <p:nvSpPr>
            <p:cNvPr id="142" name="Obdélník 6"/>
            <p:cNvSpPr>
              <a:spLocks noChangeArrowheads="1"/>
            </p:cNvSpPr>
            <p:nvPr/>
          </p:nvSpPr>
          <p:spPr bwMode="auto">
            <a:xfrm>
              <a:off x="1979712" y="2132856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3.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143" name="Obdélník 6"/>
            <p:cNvSpPr>
              <a:spLocks noChangeArrowheads="1"/>
            </p:cNvSpPr>
            <p:nvPr/>
          </p:nvSpPr>
          <p:spPr bwMode="auto">
            <a:xfrm>
              <a:off x="3131840" y="2780928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4.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144" name="Obdélník 6"/>
            <p:cNvSpPr>
              <a:spLocks noChangeArrowheads="1"/>
            </p:cNvSpPr>
            <p:nvPr/>
          </p:nvSpPr>
          <p:spPr bwMode="auto">
            <a:xfrm>
              <a:off x="3707904" y="3429000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5.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65" name="Obdélník 6"/>
            <p:cNvSpPr/>
            <p:nvPr/>
          </p:nvSpPr>
          <p:spPr bwMode="auto">
            <a:xfrm>
              <a:off x="4860032" y="4005064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8" name="Obdélník 6"/>
            <p:cNvSpPr/>
            <p:nvPr/>
          </p:nvSpPr>
          <p:spPr bwMode="auto">
            <a:xfrm>
              <a:off x="3131840" y="141277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9" name="Obdélník 6"/>
            <p:cNvSpPr/>
            <p:nvPr/>
          </p:nvSpPr>
          <p:spPr bwMode="auto">
            <a:xfrm>
              <a:off x="4283968" y="141277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0" name="Obdélník 6"/>
            <p:cNvSpPr/>
            <p:nvPr/>
          </p:nvSpPr>
          <p:spPr bwMode="auto">
            <a:xfrm>
              <a:off x="3707904" y="141277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L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1" name="Obdélník 6"/>
            <p:cNvSpPr/>
            <p:nvPr/>
          </p:nvSpPr>
          <p:spPr bwMode="auto">
            <a:xfrm>
              <a:off x="2555776" y="206084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H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2" name="Obdélník 6"/>
            <p:cNvSpPr/>
            <p:nvPr/>
          </p:nvSpPr>
          <p:spPr bwMode="auto">
            <a:xfrm>
              <a:off x="3131840" y="206084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3" name="Obdélník 6"/>
            <p:cNvSpPr/>
            <p:nvPr/>
          </p:nvSpPr>
          <p:spPr bwMode="auto">
            <a:xfrm>
              <a:off x="3707904" y="270892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M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4" name="Obdélník 6"/>
            <p:cNvSpPr/>
            <p:nvPr/>
          </p:nvSpPr>
          <p:spPr bwMode="auto">
            <a:xfrm>
              <a:off x="6588224" y="76470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5" name="Obdélník 6"/>
            <p:cNvSpPr/>
            <p:nvPr/>
          </p:nvSpPr>
          <p:spPr bwMode="auto">
            <a:xfrm>
              <a:off x="3707904" y="206084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6" name="Obdélník 6"/>
            <p:cNvSpPr/>
            <p:nvPr/>
          </p:nvSpPr>
          <p:spPr bwMode="auto">
            <a:xfrm>
              <a:off x="6012160" y="400506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7" name="Obdélník 6"/>
            <p:cNvSpPr/>
            <p:nvPr/>
          </p:nvSpPr>
          <p:spPr bwMode="auto">
            <a:xfrm>
              <a:off x="3131840" y="400506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S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8" name="Obdélník 6"/>
            <p:cNvSpPr/>
            <p:nvPr/>
          </p:nvSpPr>
          <p:spPr bwMode="auto">
            <a:xfrm>
              <a:off x="5436096" y="400506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9" name="Obdélník 6"/>
            <p:cNvSpPr>
              <a:spLocks noChangeArrowheads="1"/>
            </p:cNvSpPr>
            <p:nvPr/>
          </p:nvSpPr>
          <p:spPr bwMode="auto">
            <a:xfrm>
              <a:off x="2555776" y="4077072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6.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4" name="Skupina 81"/>
          <p:cNvGrpSpPr/>
          <p:nvPr/>
        </p:nvGrpSpPr>
        <p:grpSpPr>
          <a:xfrm>
            <a:off x="6588224" y="1700808"/>
            <a:ext cx="2160240" cy="1716191"/>
            <a:chOff x="6732240" y="1628800"/>
            <a:chExt cx="2160240" cy="1716191"/>
          </a:xfrm>
        </p:grpSpPr>
        <p:sp>
          <p:nvSpPr>
            <p:cNvPr id="15418" name="Obdélník 6"/>
            <p:cNvSpPr>
              <a:spLocks noChangeArrowheads="1"/>
            </p:cNvSpPr>
            <p:nvPr/>
          </p:nvSpPr>
          <p:spPr bwMode="auto">
            <a:xfrm>
              <a:off x="7812360" y="1628800"/>
              <a:ext cx="504825" cy="576262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5.</a:t>
              </a:r>
            </a:p>
          </p:txBody>
        </p:sp>
        <p:pic>
          <p:nvPicPr>
            <p:cNvPr id="81" name="Picture 16" descr="anglický pointr,bajky,honicí psi,lov pták&amp;uring;,lovy,myslivost,pointr,p&amp;rcaron;íroda,psi,ú&amp;ccaron;ely,ukazující,zví&amp;rcaron;ata"/>
            <p:cNvPicPr>
              <a:picLocks noChangeAspect="1" noChangeArrowheads="1"/>
            </p:cNvPicPr>
            <p:nvPr/>
          </p:nvPicPr>
          <p:blipFill>
            <a:blip r:embed="rId2" cstate="print"/>
            <a:srcRect t="22250" b="24972"/>
            <a:stretch>
              <a:fillRect/>
            </a:stretch>
          </p:blipFill>
          <p:spPr bwMode="auto">
            <a:xfrm>
              <a:off x="6732240" y="2204864"/>
              <a:ext cx="2160240" cy="1140127"/>
            </a:xfrm>
            <a:prstGeom prst="rect">
              <a:avLst/>
            </a:prstGeom>
            <a:noFill/>
          </p:spPr>
        </p:pic>
      </p:grpSp>
      <p:grpSp>
        <p:nvGrpSpPr>
          <p:cNvPr id="5" name="Skupina 84"/>
          <p:cNvGrpSpPr/>
          <p:nvPr/>
        </p:nvGrpSpPr>
        <p:grpSpPr>
          <a:xfrm>
            <a:off x="323528" y="3212976"/>
            <a:ext cx="1800200" cy="1800200"/>
            <a:chOff x="395536" y="2492896"/>
            <a:chExt cx="1872208" cy="1944216"/>
          </a:xfrm>
        </p:grpSpPr>
        <p:sp>
          <p:nvSpPr>
            <p:cNvPr id="15416" name="Obdélník 6"/>
            <p:cNvSpPr>
              <a:spLocks noChangeArrowheads="1"/>
            </p:cNvSpPr>
            <p:nvPr/>
          </p:nvSpPr>
          <p:spPr bwMode="auto">
            <a:xfrm>
              <a:off x="755576" y="2492896"/>
              <a:ext cx="504825" cy="576262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4.</a:t>
              </a:r>
            </a:p>
          </p:txBody>
        </p:sp>
        <p:pic>
          <p:nvPicPr>
            <p:cNvPr id="84" name="Picture 8" descr="hmyz,motýl Danaus plexippus,motýli,p&amp;rcaron;íroda,&amp;zcaron;ivot v p&amp;rcaron;írod&amp;ecaron;,zví&amp;rcaron;ata"/>
            <p:cNvPicPr>
              <a:picLocks noChangeAspect="1" noChangeArrowheads="1"/>
            </p:cNvPicPr>
            <p:nvPr/>
          </p:nvPicPr>
          <p:blipFill>
            <a:blip r:embed="rId3" cstate="print"/>
            <a:srcRect t="15385" b="11538"/>
            <a:stretch>
              <a:fillRect/>
            </a:stretch>
          </p:blipFill>
          <p:spPr bwMode="auto">
            <a:xfrm>
              <a:off x="395536" y="3068960"/>
              <a:ext cx="1872208" cy="1368152"/>
            </a:xfrm>
            <a:prstGeom prst="rect">
              <a:avLst/>
            </a:prstGeom>
            <a:noFill/>
          </p:spPr>
        </p:pic>
      </p:grpSp>
      <p:grpSp>
        <p:nvGrpSpPr>
          <p:cNvPr id="6" name="Skupina 86"/>
          <p:cNvGrpSpPr/>
          <p:nvPr/>
        </p:nvGrpSpPr>
        <p:grpSpPr>
          <a:xfrm>
            <a:off x="7308304" y="3573016"/>
            <a:ext cx="1512168" cy="1584176"/>
            <a:chOff x="7236296" y="4221088"/>
            <a:chExt cx="1512168" cy="1584176"/>
          </a:xfrm>
        </p:grpSpPr>
        <p:pic>
          <p:nvPicPr>
            <p:cNvPr id="86" name="Picture 5" descr="C:\Users\Pavla\Desktop\MH900324454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236296" y="4365104"/>
              <a:ext cx="1512168" cy="1440160"/>
            </a:xfrm>
            <a:prstGeom prst="rect">
              <a:avLst/>
            </a:prstGeom>
            <a:noFill/>
          </p:spPr>
        </p:pic>
        <p:sp>
          <p:nvSpPr>
            <p:cNvPr id="15413" name="Obdélník 6"/>
            <p:cNvSpPr>
              <a:spLocks noChangeArrowheads="1"/>
            </p:cNvSpPr>
            <p:nvPr/>
          </p:nvSpPr>
          <p:spPr bwMode="auto">
            <a:xfrm>
              <a:off x="7380312" y="4221088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1.</a:t>
              </a:r>
            </a:p>
          </p:txBody>
        </p:sp>
      </p:grpSp>
      <p:grpSp>
        <p:nvGrpSpPr>
          <p:cNvPr id="7" name="Skupina 88"/>
          <p:cNvGrpSpPr/>
          <p:nvPr/>
        </p:nvGrpSpPr>
        <p:grpSpPr>
          <a:xfrm>
            <a:off x="6156176" y="5373216"/>
            <a:ext cx="1728192" cy="1224136"/>
            <a:chOff x="5364088" y="5301208"/>
            <a:chExt cx="1728192" cy="1224136"/>
          </a:xfrm>
        </p:grpSpPr>
        <p:sp>
          <p:nvSpPr>
            <p:cNvPr id="80" name="Obdélník 6"/>
            <p:cNvSpPr>
              <a:spLocks noChangeArrowheads="1"/>
            </p:cNvSpPr>
            <p:nvPr/>
          </p:nvSpPr>
          <p:spPr bwMode="auto">
            <a:xfrm>
              <a:off x="5364088" y="5301208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6.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88" name="Slunce 87"/>
            <p:cNvSpPr/>
            <p:nvPr/>
          </p:nvSpPr>
          <p:spPr>
            <a:xfrm>
              <a:off x="5868144" y="5301208"/>
              <a:ext cx="1224136" cy="122413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90"/>
          <p:cNvGrpSpPr/>
          <p:nvPr/>
        </p:nvGrpSpPr>
        <p:grpSpPr>
          <a:xfrm>
            <a:off x="323528" y="764704"/>
            <a:ext cx="1584176" cy="2088232"/>
            <a:chOff x="251520" y="1124744"/>
            <a:chExt cx="1584176" cy="2088232"/>
          </a:xfrm>
        </p:grpSpPr>
        <p:sp>
          <p:nvSpPr>
            <p:cNvPr id="15371" name="Obdélník 6"/>
            <p:cNvSpPr>
              <a:spLocks noChangeArrowheads="1"/>
            </p:cNvSpPr>
            <p:nvPr/>
          </p:nvSpPr>
          <p:spPr bwMode="auto">
            <a:xfrm>
              <a:off x="251520" y="1124744"/>
              <a:ext cx="504825" cy="576262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2.</a:t>
              </a:r>
            </a:p>
          </p:txBody>
        </p:sp>
        <p:pic>
          <p:nvPicPr>
            <p:cNvPr id="2050" name="Picture 2" descr="Zobrazit podrobnosti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23528" y="1700808"/>
              <a:ext cx="1512168" cy="1512168"/>
            </a:xfrm>
            <a:prstGeom prst="rect">
              <a:avLst/>
            </a:prstGeom>
            <a:noFill/>
          </p:spPr>
        </p:pic>
      </p:grpSp>
      <p:grpSp>
        <p:nvGrpSpPr>
          <p:cNvPr id="9" name="Skupina 92"/>
          <p:cNvGrpSpPr/>
          <p:nvPr/>
        </p:nvGrpSpPr>
        <p:grpSpPr>
          <a:xfrm>
            <a:off x="4499992" y="4797152"/>
            <a:ext cx="1512168" cy="1828800"/>
            <a:chOff x="4499992" y="4797152"/>
            <a:chExt cx="1512168" cy="1828800"/>
          </a:xfrm>
        </p:grpSpPr>
        <p:pic>
          <p:nvPicPr>
            <p:cNvPr id="2052" name="Picture 4" descr="Zobrazit podrobnosti"/>
            <p:cNvPicPr>
              <a:picLocks noChangeAspect="1" noChangeArrowheads="1"/>
            </p:cNvPicPr>
            <p:nvPr/>
          </p:nvPicPr>
          <p:blipFill>
            <a:blip r:embed="rId6" cstate="print"/>
            <a:srcRect l="11812" r="9439"/>
            <a:stretch>
              <a:fillRect/>
            </a:stretch>
          </p:blipFill>
          <p:spPr bwMode="auto">
            <a:xfrm>
              <a:off x="4572000" y="4797152"/>
              <a:ext cx="1440160" cy="1828800"/>
            </a:xfrm>
            <a:prstGeom prst="rect">
              <a:avLst/>
            </a:prstGeom>
            <a:noFill/>
          </p:spPr>
        </p:pic>
        <p:sp>
          <p:nvSpPr>
            <p:cNvPr id="15414" name="Obdélník 6"/>
            <p:cNvSpPr>
              <a:spLocks noChangeArrowheads="1"/>
            </p:cNvSpPr>
            <p:nvPr/>
          </p:nvSpPr>
          <p:spPr bwMode="auto">
            <a:xfrm>
              <a:off x="4499992" y="5517232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3.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lačítko akce: Vlastní 4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7" name="Nadpis 99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01913" cy="63341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ŘEŠENÍ </a:t>
            </a:r>
          </a:p>
        </p:txBody>
      </p:sp>
      <p:sp>
        <p:nvSpPr>
          <p:cNvPr id="13314" name="TextovéPole 9"/>
          <p:cNvSpPr txBox="1">
            <a:spLocks noChangeArrowheads="1"/>
          </p:cNvSpPr>
          <p:nvPr/>
        </p:nvSpPr>
        <p:spPr bwMode="auto">
          <a:xfrm>
            <a:off x="539552" y="5013176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dirty="0"/>
              <a:t>Tajenka:</a:t>
            </a:r>
          </a:p>
        </p:txBody>
      </p:sp>
      <p:pic>
        <p:nvPicPr>
          <p:cNvPr id="13316" name="Picture 2" descr="Smiley Fac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96752"/>
            <a:ext cx="2520280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87"/>
          <p:cNvGrpSpPr/>
          <p:nvPr/>
        </p:nvGrpSpPr>
        <p:grpSpPr>
          <a:xfrm>
            <a:off x="3491880" y="836712"/>
            <a:ext cx="5184775" cy="3888060"/>
            <a:chOff x="3491880" y="836712"/>
            <a:chExt cx="5184775" cy="3888060"/>
          </a:xfrm>
        </p:grpSpPr>
        <p:sp>
          <p:nvSpPr>
            <p:cNvPr id="51" name="Obdélník 6"/>
            <p:cNvSpPr/>
            <p:nvPr/>
          </p:nvSpPr>
          <p:spPr bwMode="auto">
            <a:xfrm>
              <a:off x="6372200" y="1484784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2" name="Obdélník 6"/>
            <p:cNvSpPr/>
            <p:nvPr/>
          </p:nvSpPr>
          <p:spPr bwMode="auto">
            <a:xfrm>
              <a:off x="6372200" y="2132856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Ě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3" name="Obdélník 6"/>
            <p:cNvSpPr/>
            <p:nvPr/>
          </p:nvSpPr>
          <p:spPr bwMode="auto">
            <a:xfrm>
              <a:off x="6372200" y="2780928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4" name="Obdélník 6"/>
            <p:cNvSpPr/>
            <p:nvPr/>
          </p:nvSpPr>
          <p:spPr bwMode="auto">
            <a:xfrm>
              <a:off x="6372200" y="3429000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5" name="Obdélník 6"/>
            <p:cNvSpPr/>
            <p:nvPr/>
          </p:nvSpPr>
          <p:spPr bwMode="auto">
            <a:xfrm>
              <a:off x="6372200" y="836712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6" name="Obdélník 6"/>
            <p:cNvSpPr/>
            <p:nvPr/>
          </p:nvSpPr>
          <p:spPr bwMode="auto">
            <a:xfrm>
              <a:off x="7524328" y="8367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Z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7" name="Obdélník 6"/>
            <p:cNvSpPr/>
            <p:nvPr/>
          </p:nvSpPr>
          <p:spPr bwMode="auto">
            <a:xfrm>
              <a:off x="6948264" y="8367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O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8" name="Obdélník 6"/>
            <p:cNvSpPr/>
            <p:nvPr/>
          </p:nvSpPr>
          <p:spPr bwMode="auto">
            <a:xfrm>
              <a:off x="4067944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T</a:t>
              </a:r>
            </a:p>
          </p:txBody>
        </p:sp>
        <p:sp>
          <p:nvSpPr>
            <p:cNvPr id="59" name="Obdélník 6"/>
            <p:cNvSpPr/>
            <p:nvPr/>
          </p:nvSpPr>
          <p:spPr bwMode="auto">
            <a:xfrm>
              <a:off x="8100392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0" name="Obdélník 6"/>
            <p:cNvSpPr/>
            <p:nvPr/>
          </p:nvSpPr>
          <p:spPr bwMode="auto">
            <a:xfrm>
              <a:off x="5796136" y="213285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1" name="Obdélník 6"/>
            <p:cNvSpPr/>
            <p:nvPr/>
          </p:nvSpPr>
          <p:spPr bwMode="auto">
            <a:xfrm>
              <a:off x="5796136" y="278092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O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2" name="Obdélník 6"/>
            <p:cNvSpPr/>
            <p:nvPr/>
          </p:nvSpPr>
          <p:spPr bwMode="auto">
            <a:xfrm>
              <a:off x="5796136" y="407707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U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3" name="Obdélník 6"/>
            <p:cNvSpPr/>
            <p:nvPr/>
          </p:nvSpPr>
          <p:spPr bwMode="auto">
            <a:xfrm>
              <a:off x="5796136" y="342900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P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4" name="Obdélník 6"/>
            <p:cNvSpPr/>
            <p:nvPr/>
          </p:nvSpPr>
          <p:spPr bwMode="auto">
            <a:xfrm>
              <a:off x="5220072" y="407707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5" name="Obdélník 6"/>
            <p:cNvSpPr/>
            <p:nvPr/>
          </p:nvSpPr>
          <p:spPr bwMode="auto">
            <a:xfrm>
              <a:off x="6948264" y="278092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Ý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6" name="Obdélník 6"/>
            <p:cNvSpPr/>
            <p:nvPr/>
          </p:nvSpPr>
          <p:spPr bwMode="auto">
            <a:xfrm>
              <a:off x="6948264" y="342900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S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7" name="Obdélník 6"/>
            <p:cNvSpPr/>
            <p:nvPr/>
          </p:nvSpPr>
          <p:spPr bwMode="auto">
            <a:xfrm>
              <a:off x="7524328" y="278092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L</a:t>
              </a:r>
            </a:p>
          </p:txBody>
        </p:sp>
        <p:sp>
          <p:nvSpPr>
            <p:cNvPr id="68" name="Obdélník 6"/>
            <p:cNvSpPr/>
            <p:nvPr/>
          </p:nvSpPr>
          <p:spPr bwMode="auto">
            <a:xfrm>
              <a:off x="7524328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Z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9" name="Obdélník 6"/>
            <p:cNvSpPr/>
            <p:nvPr/>
          </p:nvSpPr>
          <p:spPr bwMode="auto">
            <a:xfrm>
              <a:off x="6948264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I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0" name="Obdélník 6"/>
            <p:cNvSpPr>
              <a:spLocks noChangeArrowheads="1"/>
            </p:cNvSpPr>
            <p:nvPr/>
          </p:nvSpPr>
          <p:spPr bwMode="auto">
            <a:xfrm>
              <a:off x="5796136" y="836712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1.</a:t>
              </a:r>
            </a:p>
          </p:txBody>
        </p:sp>
        <p:sp>
          <p:nvSpPr>
            <p:cNvPr id="71" name="Obdélník 6"/>
            <p:cNvSpPr>
              <a:spLocks noChangeArrowheads="1"/>
            </p:cNvSpPr>
            <p:nvPr/>
          </p:nvSpPr>
          <p:spPr bwMode="auto">
            <a:xfrm>
              <a:off x="3491880" y="1484784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2.</a:t>
              </a:r>
            </a:p>
          </p:txBody>
        </p:sp>
        <p:sp>
          <p:nvSpPr>
            <p:cNvPr id="72" name="Obdélník 6"/>
            <p:cNvSpPr>
              <a:spLocks noChangeArrowheads="1"/>
            </p:cNvSpPr>
            <p:nvPr/>
          </p:nvSpPr>
          <p:spPr bwMode="auto">
            <a:xfrm>
              <a:off x="3491880" y="2204864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3.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73" name="Obdélník 6"/>
            <p:cNvSpPr>
              <a:spLocks noChangeArrowheads="1"/>
            </p:cNvSpPr>
            <p:nvPr/>
          </p:nvSpPr>
          <p:spPr bwMode="auto">
            <a:xfrm>
              <a:off x="4644008" y="2852936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4.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74" name="Obdélník 6"/>
            <p:cNvSpPr>
              <a:spLocks noChangeArrowheads="1"/>
            </p:cNvSpPr>
            <p:nvPr/>
          </p:nvSpPr>
          <p:spPr bwMode="auto">
            <a:xfrm>
              <a:off x="5220072" y="3501008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5.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75" name="Obdélník 6"/>
            <p:cNvSpPr/>
            <p:nvPr/>
          </p:nvSpPr>
          <p:spPr bwMode="auto">
            <a:xfrm>
              <a:off x="6372200" y="4077072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6" name="Obdélník 6"/>
            <p:cNvSpPr/>
            <p:nvPr/>
          </p:nvSpPr>
          <p:spPr bwMode="auto">
            <a:xfrm>
              <a:off x="4644008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7" name="Obdélník 6"/>
            <p:cNvSpPr/>
            <p:nvPr/>
          </p:nvSpPr>
          <p:spPr bwMode="auto">
            <a:xfrm>
              <a:off x="5796136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8" name="Obdélník 6"/>
            <p:cNvSpPr/>
            <p:nvPr/>
          </p:nvSpPr>
          <p:spPr bwMode="auto">
            <a:xfrm>
              <a:off x="5220072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9" name="Obdélník 6"/>
            <p:cNvSpPr/>
            <p:nvPr/>
          </p:nvSpPr>
          <p:spPr bwMode="auto">
            <a:xfrm>
              <a:off x="4067944" y="213285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H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0" name="Obdélník 6"/>
            <p:cNvSpPr/>
            <p:nvPr/>
          </p:nvSpPr>
          <p:spPr bwMode="auto">
            <a:xfrm>
              <a:off x="4644008" y="213285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R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1" name="Obdélník 6"/>
            <p:cNvSpPr/>
            <p:nvPr/>
          </p:nvSpPr>
          <p:spPr bwMode="auto">
            <a:xfrm>
              <a:off x="5220072" y="278092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M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2" name="Obdélník 6"/>
            <p:cNvSpPr/>
            <p:nvPr/>
          </p:nvSpPr>
          <p:spPr bwMode="auto">
            <a:xfrm>
              <a:off x="8100392" y="8367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3" name="Obdélník 6"/>
            <p:cNvSpPr/>
            <p:nvPr/>
          </p:nvSpPr>
          <p:spPr bwMode="auto">
            <a:xfrm>
              <a:off x="5220072" y="213285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Á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4" name="Obdélník 6"/>
            <p:cNvSpPr/>
            <p:nvPr/>
          </p:nvSpPr>
          <p:spPr bwMode="auto">
            <a:xfrm>
              <a:off x="7524328" y="407707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5" name="Obdélník 6"/>
            <p:cNvSpPr/>
            <p:nvPr/>
          </p:nvSpPr>
          <p:spPr bwMode="auto">
            <a:xfrm>
              <a:off x="4644008" y="407707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S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6" name="Obdélník 6"/>
            <p:cNvSpPr/>
            <p:nvPr/>
          </p:nvSpPr>
          <p:spPr bwMode="auto">
            <a:xfrm>
              <a:off x="6948264" y="407707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C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7" name="Obdélník 6"/>
            <p:cNvSpPr>
              <a:spLocks noChangeArrowheads="1"/>
            </p:cNvSpPr>
            <p:nvPr/>
          </p:nvSpPr>
          <p:spPr bwMode="auto">
            <a:xfrm>
              <a:off x="4067944" y="4149080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6.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3" name="Skupina 88"/>
          <p:cNvGrpSpPr/>
          <p:nvPr/>
        </p:nvGrpSpPr>
        <p:grpSpPr>
          <a:xfrm>
            <a:off x="611560" y="5949280"/>
            <a:ext cx="3456583" cy="647700"/>
            <a:chOff x="611560" y="5949280"/>
            <a:chExt cx="3456583" cy="647700"/>
          </a:xfrm>
        </p:grpSpPr>
        <p:sp>
          <p:nvSpPr>
            <p:cNvPr id="90" name="Obdélník 6"/>
            <p:cNvSpPr/>
            <p:nvPr/>
          </p:nvSpPr>
          <p:spPr bwMode="auto">
            <a:xfrm>
              <a:off x="611560" y="5949280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1" name="Obdélník 6"/>
            <p:cNvSpPr/>
            <p:nvPr/>
          </p:nvSpPr>
          <p:spPr bwMode="auto">
            <a:xfrm>
              <a:off x="2339752" y="5949280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2" name="Obdélník 6"/>
            <p:cNvSpPr/>
            <p:nvPr/>
          </p:nvSpPr>
          <p:spPr bwMode="auto">
            <a:xfrm>
              <a:off x="1763688" y="5949280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Ě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3" name="Obdélník 6"/>
            <p:cNvSpPr/>
            <p:nvPr/>
          </p:nvSpPr>
          <p:spPr bwMode="auto">
            <a:xfrm>
              <a:off x="1187624" y="5949280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4" name="Obdélník 6"/>
            <p:cNvSpPr/>
            <p:nvPr/>
          </p:nvSpPr>
          <p:spPr bwMode="auto">
            <a:xfrm>
              <a:off x="2915816" y="5949280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5" name="Obdélník 6"/>
            <p:cNvSpPr/>
            <p:nvPr/>
          </p:nvSpPr>
          <p:spPr bwMode="auto">
            <a:xfrm>
              <a:off x="3491880" y="5949280"/>
              <a:ext cx="576263" cy="6477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3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Pranostika - pranostiky</a:t>
            </a:r>
            <a:r>
              <a:rPr lang="cs-CZ" sz="2000" dirty="0" smtClean="0"/>
              <a:t> [online]. [cit. 9.11.2011]. Dostupný</a:t>
            </a:r>
          </a:p>
          <a:p>
            <a:pPr>
              <a:buNone/>
            </a:pPr>
            <a:r>
              <a:rPr lang="cs-CZ" sz="2000" dirty="0" smtClean="0"/>
              <a:t>na WWW: http://www.pranostika.cz/kveten.</a:t>
            </a:r>
            <a:r>
              <a:rPr lang="cs-CZ" sz="2000" dirty="0" err="1" smtClean="0"/>
              <a:t>html</a:t>
            </a:r>
            <a:r>
              <a:rPr lang="cs-CZ" sz="2000" dirty="0" smtClean="0"/>
              <a:t>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pl-PL" sz="2000" dirty="0" smtClean="0"/>
              <a:t>Obrázky:</a:t>
            </a:r>
          </a:p>
          <a:p>
            <a:pPr>
              <a:buNone/>
            </a:pPr>
            <a:r>
              <a:rPr lang="pl-PL" sz="2000" dirty="0" smtClean="0"/>
              <a:t>www.office.microsoft.com</a:t>
            </a: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33265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ZDROJE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1670</TotalTime>
  <Words>602</Words>
  <Application>Microsoft Office PowerPoint</Application>
  <PresentationFormat>Předvádění na obrazovce (4:3)</PresentationFormat>
  <Paragraphs>211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ROK_KVĚTEN VY_32_INOVACE_4A_05 Číslo projektu: CZ.1.07/1.4.00/21.1101</vt:lpstr>
      <vt:lpstr>Snímek 2</vt:lpstr>
      <vt:lpstr>Snímek 3</vt:lpstr>
      <vt:lpstr>Snímek 4</vt:lpstr>
      <vt:lpstr>KVĚTEN</vt:lpstr>
      <vt:lpstr>PRANOSTIKY</vt:lpstr>
      <vt:lpstr>Snímek 7</vt:lpstr>
      <vt:lpstr>Snímek 8</vt:lpstr>
      <vt:lpstr>Snímek 9</vt:lpstr>
      <vt:lpstr>Snímek 10</vt:lpstr>
      <vt:lpstr>Snímek 11</vt:lpstr>
      <vt:lpstr>ŘEŠENÍ 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VY_32_INOVACE_4C_02 ROK - KVETEN Číslo projektu: CZ.1.07/1.5.00/34.1056</dc:title>
  <dc:creator>Pavla</dc:creator>
  <cp:lastModifiedBy>Dum</cp:lastModifiedBy>
  <cp:revision>8</cp:revision>
  <dcterms:created xsi:type="dcterms:W3CDTF">2011-11-09T18:21:36Z</dcterms:created>
  <dcterms:modified xsi:type="dcterms:W3CDTF">2013-02-01T21:35:08Z</dcterms:modified>
</cp:coreProperties>
</file>