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08" r:id="rId3"/>
  </p:sldMasterIdLst>
  <p:notesMasterIdLst>
    <p:notesMasterId r:id="rId15"/>
  </p:notesMasterIdLst>
  <p:sldIdLst>
    <p:sldId id="272" r:id="rId4"/>
    <p:sldId id="273" r:id="rId5"/>
    <p:sldId id="262" r:id="rId6"/>
    <p:sldId id="263" r:id="rId7"/>
    <p:sldId id="265" r:id="rId8"/>
    <p:sldId id="266" r:id="rId9"/>
    <p:sldId id="267" r:id="rId10"/>
    <p:sldId id="268" r:id="rId11"/>
    <p:sldId id="269" r:id="rId12"/>
    <p:sldId id="270" r:id="rId13"/>
    <p:sldId id="260" r:id="rId14"/>
  </p:sldIdLst>
  <p:sldSz cx="9144000" cy="6858000" type="screen4x3"/>
  <p:notesSz cx="6858000" cy="9144000"/>
  <p:custShowLst>
    <p:custShow name="Vlastní prezentace _ ukázka" id="0">
      <p:sldLst>
        <p:sld r:id="rId14"/>
      </p:sldLst>
    </p:custShow>
    <p:custShow name="1 skupina" id="1">
      <p:sldLst/>
    </p:custShow>
  </p:custShowLst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1302" y="-4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theme" Target="theme/theme1.xml"/><Relationship Id="rId3" Type="http://schemas.openxmlformats.org/officeDocument/2006/relationships/slideMaster" Target="slideMasters/slideMaster1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5" Type="http://schemas.openxmlformats.org/officeDocument/2006/relationships/slide" Target="slides/slide2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7.xml"/><Relationship Id="rId19" Type="http://schemas.openxmlformats.org/officeDocument/2006/relationships/tableStyles" Target="tableStyles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06AC611-29A7-49F6-803F-A1CE03EE6C6B}" type="datetimeFigureOut">
              <a:rPr lang="cs-CZ" smtClean="0"/>
              <a:pPr/>
              <a:t>21.1.2013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3CFA97F-C6A9-4B13-AF69-C0CF09B531E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6474172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8195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6148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A1D4A687-3886-421A-9E0C-DF61D8E443EC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</a:t>
            </a:fld>
            <a:endParaRPr lang="cs-CZ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921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7172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5424891B-6729-412C-9586-292DEBD5448C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2</a:t>
            </a:fld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slideMaster" Target="../slideMasters/slideMaster1.xml"/><Relationship Id="rId2" Type="http://schemas.openxmlformats.org/officeDocument/2006/relationships/tags" Target="../tags/tag1.xml"/><Relationship Id="rId1" Type="http://schemas.openxmlformats.org/officeDocument/2006/relationships/customXml" Target="../../customXml/item1.xml"/><Relationship Id="rId4" Type="http://schemas.openxmlformats.org/officeDocument/2006/relationships/image" Target="../media/image1.png"/></Relationships>
</file>

<file path=ppt/slideLayouts/_rels/slideLayout13.xml.rels><?xml version="1.0" encoding="UTF-8" standalone="yes"?>
<Relationships xmlns="http://schemas.openxmlformats.org/package/2006/relationships"><Relationship Id="rId8" Type="http://schemas.openxmlformats.org/officeDocument/2006/relationships/tags" Target="../tags/tag8.xml"/><Relationship Id="rId13" Type="http://schemas.openxmlformats.org/officeDocument/2006/relationships/image" Target="../media/image4.png"/><Relationship Id="rId3" Type="http://schemas.openxmlformats.org/officeDocument/2006/relationships/tags" Target="../tags/tag3.xml"/><Relationship Id="rId7" Type="http://schemas.openxmlformats.org/officeDocument/2006/relationships/tags" Target="../tags/tag7.xml"/><Relationship Id="rId12" Type="http://schemas.openxmlformats.org/officeDocument/2006/relationships/image" Target="../media/image3.png"/><Relationship Id="rId2" Type="http://schemas.openxmlformats.org/officeDocument/2006/relationships/tags" Target="../tags/tag2.xml"/><Relationship Id="rId1" Type="http://schemas.openxmlformats.org/officeDocument/2006/relationships/customXml" Target="../../customXml/item2.xml"/><Relationship Id="rId6" Type="http://schemas.openxmlformats.org/officeDocument/2006/relationships/tags" Target="../tags/tag6.xml"/><Relationship Id="rId11" Type="http://schemas.openxmlformats.org/officeDocument/2006/relationships/image" Target="../media/image2.png"/><Relationship Id="rId5" Type="http://schemas.openxmlformats.org/officeDocument/2006/relationships/tags" Target="../tags/tag5.xml"/><Relationship Id="rId10" Type="http://schemas.openxmlformats.org/officeDocument/2006/relationships/slideMaster" Target="../slideMasters/slideMaster1.xml"/><Relationship Id="rId4" Type="http://schemas.openxmlformats.org/officeDocument/2006/relationships/tags" Target="../tags/tag4.xml"/><Relationship Id="rId9" Type="http://schemas.openxmlformats.org/officeDocument/2006/relationships/tags" Target="../tags/tag9.xml"/><Relationship Id="rId14" Type="http://schemas.openxmlformats.org/officeDocument/2006/relationships/image" Target="../media/image5.png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D53D9D-4CB7-474A-8784-E61282B06748}" type="datetime1">
              <a:rPr lang="cs-CZ" smtClean="0"/>
              <a:pPr/>
              <a:t>21.1.2013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111111111111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2070994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A9B51A-C71B-4054-9841-6802A6149D08}" type="datetime1">
              <a:rPr lang="cs-CZ" smtClean="0"/>
              <a:pPr/>
              <a:t>21.1.2013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111111111111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992209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AC5E24-9F0F-4DE5-978A-1CBF6887C6D0}" type="datetime1">
              <a:rPr lang="cs-CZ" smtClean="0"/>
              <a:pPr/>
              <a:t>21.1.2013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111111111111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0373683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A92FE7-5429-42B0-9761-518D90161885}" type="datetime1">
              <a:rPr lang="cs-CZ" smtClean="0"/>
              <a:pPr/>
              <a:t>21.1.2013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111111111111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902964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7F1B7E-3411-48D1-B769-62187511EF2B}" type="datetime1">
              <a:rPr lang="cs-CZ" smtClean="0"/>
              <a:pPr/>
              <a:t>21.1.2013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111111111111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240484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C66C48-B1D1-4BB6-A3DE-EEC3675448EE}" type="datetime1">
              <a:rPr lang="cs-CZ" smtClean="0"/>
              <a:pPr/>
              <a:t>21.1.2013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111111111111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9628792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4ACF68-01BB-4579-84F3-FBE4D30E9F4B}" type="datetime1">
              <a:rPr lang="cs-CZ" smtClean="0"/>
              <a:pPr/>
              <a:t>21.1.2013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111111111111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7428999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2A5C8F-8168-4B76-B08B-456005E8E4C8}" type="datetime1">
              <a:rPr lang="cs-CZ" smtClean="0"/>
              <a:pPr/>
              <a:t>21.1.2013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111111111111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7947649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56764D-B72B-468A-B04B-F520914090DF}" type="datetime1">
              <a:rPr lang="cs-CZ" smtClean="0"/>
              <a:pPr/>
              <a:t>21.1.2013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111111111111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3091213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AFEC90-0003-48A4-A32E-2C751180C4D3}" type="datetime1">
              <a:rPr lang="cs-CZ" smtClean="0"/>
              <a:pPr/>
              <a:t>21.1.2013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111111111111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4829783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70DD9E-518A-4E71-AA82-213242F3575C}" type="datetime1">
              <a:rPr lang="cs-CZ" smtClean="0"/>
              <a:pPr/>
              <a:t>21.1.2013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111111111111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9790437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Mouse Mischief 1 - Drawin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text 5"/>
          <p:cNvSpPr>
            <a:spLocks noGrp="1"/>
          </p:cNvSpPr>
          <p:nvPr>
            <p:ph type="body" idx="10"/>
          </p:nvPr>
        </p:nvSpPr>
        <p:spPr>
          <a:xfrm>
            <a:off x="155448" y="116586"/>
            <a:ext cx="8833104" cy="759181"/>
          </a:xfrm>
        </p:spPr>
        <p:txBody>
          <a:bodyPr vert="horz" wrap="square" anchor="ctr" anchorCtr="1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pic>
        <p:nvPicPr>
          <p:cNvPr id="7" name="Obrázek 6"/>
          <p:cNvPicPr>
            <a:picLocks/>
          </p:cNvPicPr>
          <p:nvPr userDrawn="1">
            <p:custDataLst>
              <p:tags r:id="rId2"/>
            </p:custDataLst>
          </p:nvPr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5448" y="1523390"/>
            <a:ext cx="804672" cy="5065410"/>
          </a:xfrm>
          <a:prstGeom prst="rect">
            <a:avLst/>
          </a:prstGeom>
        </p:spPr>
      </p:pic>
    </p:spTree>
    <p:custDataLst>
      <p:custData r:id="rId1"/>
    </p:custDataLst>
    <p:extLst>
      <p:ext uri="{BB962C8B-B14F-4D97-AF65-F5344CB8AC3E}">
        <p14:creationId xmlns:p14="http://schemas.microsoft.com/office/powerpoint/2010/main" val="280688607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Mouse Mischief 1 - 4 Choices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text 5"/>
          <p:cNvSpPr>
            <a:spLocks noGrp="1"/>
          </p:cNvSpPr>
          <p:nvPr>
            <p:ph type="body" idx="10"/>
          </p:nvPr>
        </p:nvSpPr>
        <p:spPr>
          <a:xfrm>
            <a:off x="155448" y="116586"/>
            <a:ext cx="8833104" cy="759181"/>
          </a:xfrm>
        </p:spPr>
        <p:txBody>
          <a:bodyPr vert="horz" wrap="square" anchor="ctr" anchorCtr="1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obsah 6"/>
          <p:cNvSpPr>
            <a:spLocks noGrp="1"/>
          </p:cNvSpPr>
          <p:nvPr>
            <p:ph sz="quarter" idx="11"/>
            <p:custDataLst>
              <p:tags r:id="rId2"/>
            </p:custDataLst>
          </p:nvPr>
        </p:nvSpPr>
        <p:spPr>
          <a:xfrm>
            <a:off x="1371600" y="1069848"/>
            <a:ext cx="7388352" cy="1215923"/>
          </a:xfrm>
          <a:prstGeom prst="rect">
            <a:avLst/>
          </a:prstGeom>
        </p:spPr>
        <p:txBody>
          <a:bodyPr vert="horz" wrap="square" lIns="90877" tIns="34654" rIns="90877" bIns="34654" anchor="ctr">
            <a:normAutofit/>
          </a:bodyPr>
          <a:lstStyle>
            <a:lvl1pPr marL="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1pPr>
            <a:lvl2pPr marL="4572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2pPr>
            <a:lvl3pPr marL="9144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3pPr>
            <a:lvl4pPr marL="13716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4pPr>
            <a:lvl5pPr marL="18288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2"/>
            <p:custDataLst>
              <p:tags r:id="rId3"/>
            </p:custDataLst>
          </p:nvPr>
        </p:nvSpPr>
        <p:spPr>
          <a:xfrm>
            <a:off x="1371600" y="2402357"/>
            <a:ext cx="7388352" cy="1215923"/>
          </a:xfrm>
          <a:prstGeom prst="rect">
            <a:avLst/>
          </a:prstGeom>
        </p:spPr>
        <p:txBody>
          <a:bodyPr vert="horz" wrap="square" lIns="90877" tIns="34654" rIns="90877" bIns="34654" anchor="ctr">
            <a:normAutofit/>
          </a:bodyPr>
          <a:lstStyle>
            <a:lvl1pPr marL="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1pPr>
            <a:lvl2pPr marL="4572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2pPr>
            <a:lvl3pPr marL="9144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3pPr>
            <a:lvl4pPr marL="13716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4pPr>
            <a:lvl5pPr marL="18288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3"/>
            <p:custDataLst>
              <p:tags r:id="rId4"/>
            </p:custDataLst>
          </p:nvPr>
        </p:nvSpPr>
        <p:spPr>
          <a:xfrm>
            <a:off x="1371600" y="3734867"/>
            <a:ext cx="7388352" cy="1215923"/>
          </a:xfrm>
          <a:prstGeom prst="rect">
            <a:avLst/>
          </a:prstGeom>
        </p:spPr>
        <p:txBody>
          <a:bodyPr vert="horz" wrap="square" lIns="90877" tIns="34654" rIns="90877" bIns="34654" anchor="ctr">
            <a:normAutofit/>
          </a:bodyPr>
          <a:lstStyle>
            <a:lvl1pPr marL="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1pPr>
            <a:lvl2pPr marL="4572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2pPr>
            <a:lvl3pPr marL="9144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3pPr>
            <a:lvl4pPr marL="13716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4pPr>
            <a:lvl5pPr marL="18288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endParaRPr lang="cs-CZ"/>
          </a:p>
        </p:txBody>
      </p:sp>
      <p:sp>
        <p:nvSpPr>
          <p:cNvPr id="10" name="Zástupný symbol pro obsah 9"/>
          <p:cNvSpPr>
            <a:spLocks noGrp="1"/>
          </p:cNvSpPr>
          <p:nvPr>
            <p:ph sz="quarter" idx="14"/>
            <p:custDataLst>
              <p:tags r:id="rId5"/>
            </p:custDataLst>
          </p:nvPr>
        </p:nvSpPr>
        <p:spPr>
          <a:xfrm>
            <a:off x="1371600" y="5067376"/>
            <a:ext cx="7388352" cy="1215923"/>
          </a:xfrm>
          <a:prstGeom prst="rect">
            <a:avLst/>
          </a:prstGeom>
        </p:spPr>
        <p:txBody>
          <a:bodyPr vert="horz" wrap="square" lIns="90877" tIns="34654" rIns="90877" bIns="34654" anchor="ctr">
            <a:normAutofit/>
          </a:bodyPr>
          <a:lstStyle>
            <a:lvl1pPr marL="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1pPr>
            <a:lvl2pPr marL="4572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2pPr>
            <a:lvl3pPr marL="9144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3pPr>
            <a:lvl4pPr marL="13716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4pPr>
            <a:lvl5pPr marL="18288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endParaRPr lang="cs-CZ"/>
          </a:p>
        </p:txBody>
      </p:sp>
      <p:pic>
        <p:nvPicPr>
          <p:cNvPr id="11" name="Obrázek 10"/>
          <p:cNvPicPr>
            <a:picLocks/>
          </p:cNvPicPr>
          <p:nvPr userDrawn="1">
            <p:custDataLst>
              <p:tags r:id="rId6"/>
            </p:custDataLst>
          </p:nvPr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5448" y="1249185"/>
            <a:ext cx="857250" cy="857250"/>
          </a:xfrm>
          <a:prstGeom prst="rect">
            <a:avLst/>
          </a:prstGeom>
        </p:spPr>
      </p:pic>
      <p:pic>
        <p:nvPicPr>
          <p:cNvPr id="12" name="Obrázek 11"/>
          <p:cNvPicPr>
            <a:picLocks/>
          </p:cNvPicPr>
          <p:nvPr userDrawn="1">
            <p:custDataLst>
              <p:tags r:id="rId7"/>
            </p:custDataLst>
          </p:nvPr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5448" y="2581694"/>
            <a:ext cx="857250" cy="857250"/>
          </a:xfrm>
          <a:prstGeom prst="rect">
            <a:avLst/>
          </a:prstGeom>
        </p:spPr>
      </p:pic>
      <p:pic>
        <p:nvPicPr>
          <p:cNvPr id="13" name="Obrázek 12"/>
          <p:cNvPicPr>
            <a:picLocks/>
          </p:cNvPicPr>
          <p:nvPr userDrawn="1">
            <p:custDataLst>
              <p:tags r:id="rId8"/>
            </p:custDataLst>
          </p:nvPr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5448" y="3914203"/>
            <a:ext cx="857250" cy="857250"/>
          </a:xfrm>
          <a:prstGeom prst="rect">
            <a:avLst/>
          </a:prstGeom>
        </p:spPr>
      </p:pic>
      <p:pic>
        <p:nvPicPr>
          <p:cNvPr id="14" name="Obrázek 13"/>
          <p:cNvPicPr>
            <a:picLocks/>
          </p:cNvPicPr>
          <p:nvPr userDrawn="1">
            <p:custDataLst>
              <p:tags r:id="rId9"/>
            </p:custDataLst>
          </p:nvPr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5448" y="5246713"/>
            <a:ext cx="857250" cy="857250"/>
          </a:xfrm>
          <a:prstGeom prst="rect">
            <a:avLst/>
          </a:prstGeom>
        </p:spPr>
      </p:pic>
    </p:spTree>
    <p:custDataLst>
      <p:custData r:id="rId1"/>
    </p:custDataLst>
    <p:extLst>
      <p:ext uri="{BB962C8B-B14F-4D97-AF65-F5344CB8AC3E}">
        <p14:creationId xmlns:p14="http://schemas.microsoft.com/office/powerpoint/2010/main" val="108830888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FB1E5-6377-4B84-ACEA-84DF1B0BAB40}" type="datetime1">
              <a:rPr lang="cs-CZ" smtClean="0"/>
              <a:pPr/>
              <a:t>21.1.2013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/>
              <a:t>111111111111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3754194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09" r:id="rId1"/>
    <p:sldLayoutId id="2147483810" r:id="rId2"/>
    <p:sldLayoutId id="2147483811" r:id="rId3"/>
    <p:sldLayoutId id="2147483812" r:id="rId4"/>
    <p:sldLayoutId id="2147483813" r:id="rId5"/>
    <p:sldLayoutId id="2147483814" r:id="rId6"/>
    <p:sldLayoutId id="2147483815" r:id="rId7"/>
    <p:sldLayoutId id="2147483816" r:id="rId8"/>
    <p:sldLayoutId id="2147483817" r:id="rId9"/>
    <p:sldLayoutId id="2147483818" r:id="rId10"/>
    <p:sldLayoutId id="2147483819" r:id="rId11"/>
    <p:sldLayoutId id="2147483710" r:id="rId12"/>
    <p:sldLayoutId id="2147483711" r:id="rId13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1.jpeg"/><Relationship Id="rId5" Type="http://schemas.openxmlformats.org/officeDocument/2006/relationships/image" Target="../media/image10.jpeg"/><Relationship Id="rId4" Type="http://schemas.openxmlformats.org/officeDocument/2006/relationships/image" Target="../media/image9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slideLayout" Target="../slideLayouts/slideLayout7.xml"/><Relationship Id="rId1" Type="http://schemas.openxmlformats.org/officeDocument/2006/relationships/audio" Target="../media/audio1.wav"/><Relationship Id="rId4" Type="http://schemas.openxmlformats.org/officeDocument/2006/relationships/image" Target="../media/image13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slideLayout" Target="../slideLayouts/slideLayout7.xml"/><Relationship Id="rId1" Type="http://schemas.openxmlformats.org/officeDocument/2006/relationships/audio" Target="../media/audio1.wav"/><Relationship Id="rId4" Type="http://schemas.openxmlformats.org/officeDocument/2006/relationships/image" Target="../media/image14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slideLayout" Target="../slideLayouts/slideLayout7.xml"/><Relationship Id="rId1" Type="http://schemas.openxmlformats.org/officeDocument/2006/relationships/audio" Target="../media/audio1.wav"/><Relationship Id="rId4" Type="http://schemas.openxmlformats.org/officeDocument/2006/relationships/image" Target="../media/image14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slideLayout" Target="../slideLayouts/slideLayout7.xml"/><Relationship Id="rId1" Type="http://schemas.openxmlformats.org/officeDocument/2006/relationships/audio" Target="../media/audio1.wav"/><Relationship Id="rId4" Type="http://schemas.openxmlformats.org/officeDocument/2006/relationships/image" Target="../media/image14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slideLayout" Target="../slideLayouts/slideLayout7.xml"/><Relationship Id="rId1" Type="http://schemas.openxmlformats.org/officeDocument/2006/relationships/audio" Target="../media/audio1.wav"/><Relationship Id="rId4" Type="http://schemas.openxmlformats.org/officeDocument/2006/relationships/image" Target="../media/image14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slideLayout" Target="../slideLayouts/slideLayout7.xml"/><Relationship Id="rId1" Type="http://schemas.openxmlformats.org/officeDocument/2006/relationships/audio" Target="../media/audio1.wav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slideLayout" Target="../slideLayouts/slideLayout7.xml"/><Relationship Id="rId1" Type="http://schemas.openxmlformats.org/officeDocument/2006/relationships/audio" Target="../media/audio1.wav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585913"/>
          </a:xfrm>
        </p:spPr>
        <p:txBody>
          <a:bodyPr rtlCol="0">
            <a:normAutofit fontScale="90000"/>
          </a:bodyPr>
          <a:lstStyle/>
          <a:p>
            <a:pPr>
              <a:spcBef>
                <a:spcPts val="1800"/>
              </a:spcBef>
              <a:defRPr/>
            </a:pPr>
            <a:r>
              <a:rPr lang="cs-CZ" dirty="0" smtClean="0"/>
              <a:t>Samohlásky</a:t>
            </a: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>VY_32_INOVACE_3B_01</a:t>
            </a:r>
            <a:br>
              <a:rPr lang="cs-CZ" dirty="0" smtClean="0"/>
            </a:br>
            <a:r>
              <a:rPr lang="cs-CZ" sz="3100" dirty="0" smtClean="0"/>
              <a:t>Číslo projektu</a:t>
            </a:r>
            <a:r>
              <a:rPr lang="cs-CZ" sz="3100" smtClean="0"/>
              <a:t>: </a:t>
            </a:r>
            <a:r>
              <a:rPr lang="cs-CZ" sz="3100"/>
              <a:t>CZ.1.07/1.4.00/21.1101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03350" y="4149725"/>
            <a:ext cx="6400800" cy="1752600"/>
          </a:xfrm>
        </p:spPr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/>
              <a:t>Sada </a:t>
            </a:r>
            <a:r>
              <a:rPr lang="cs-CZ" smtClean="0"/>
              <a:t>3B</a:t>
            </a:r>
            <a:endParaRPr lang="cs-CZ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Čtení</a:t>
            </a:r>
            <a:endParaRPr lang="cs-CZ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/>
              <a:t>MŠ, ZŠ a </a:t>
            </a:r>
            <a:r>
              <a:rPr lang="cs-CZ" dirty="0" err="1"/>
              <a:t>PrŠ</a:t>
            </a:r>
            <a:r>
              <a:rPr lang="cs-CZ" dirty="0"/>
              <a:t> Trhové Sviny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/>
          </a:p>
        </p:txBody>
      </p:sp>
      <p:pic>
        <p:nvPicPr>
          <p:cNvPr id="2052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041400" y="404813"/>
            <a:ext cx="6986588" cy="1524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20564027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88205779"/>
              </p:ext>
            </p:extLst>
          </p:nvPr>
        </p:nvGraphicFramePr>
        <p:xfrm>
          <a:off x="539750" y="1052513"/>
          <a:ext cx="8280920" cy="5514412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304256"/>
                <a:gridCol w="5976664"/>
              </a:tblGrid>
              <a:tr h="26620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Anotace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Žáci procvičují učivo: Samohlásky.  Na prvním pracovním  listu jsou</a:t>
                      </a:r>
                      <a:r>
                        <a:rPr lang="cs-CZ" sz="1400" b="0" baseline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 již naučené samohlásky. K jejich přečtení pomáhají i obrázky,  jejichž první hláskou je samohláska.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0" baseline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Každý další list je určen k procvičení jedné samohlásky – v rámečku je vždy 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0" baseline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obrázek určený jedné samohlásce, žáci  z ostatních samohlásek vybírají tu správnou a přesouvají ji do rámečku k obrázku. Za dokončený úkol si žáci mohou pustit „potlesk“.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0" baseline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V poslední části žáci  tvoří dvojice písmen – přesouvají  samohlásky do správných rámečků. Za dokončený úkol si žáci opět mohou pustit „</a:t>
                      </a:r>
                      <a:r>
                        <a:rPr lang="cs-CZ" sz="1400" b="0" baseline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potlesk“.</a:t>
                      </a:r>
                      <a:endParaRPr lang="cs-CZ" sz="1400" b="0" baseline="0" dirty="0" smtClean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59788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Autor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Období vytvoření materiálu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Mgr.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M. Fixová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Prosinec </a:t>
                      </a: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2011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1505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Speciální vzdělávací potřeby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ADHD</a:t>
                      </a: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, dyslexie, dysgrafie, 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dyskalkulie, Autismus, MP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830276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Vzdělávací oblast</a:t>
                      </a:r>
                      <a:endParaRPr lang="cs-CZ" sz="1400" dirty="0" smtClean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Vzdělávací obor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Jazyková komunikace</a:t>
                      </a:r>
                      <a:endParaRPr lang="cs-CZ" sz="1400" baseline="0" dirty="0" smtClean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Čtení</a:t>
                      </a:r>
                    </a:p>
                  </a:txBody>
                  <a:tcPr marL="8466" marR="8466" marT="8466" marB="8466" anchor="ctr"/>
                </a:tc>
              </a:tr>
              <a:tr h="43738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Druh učebního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materiálu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Interaktivní DUM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9908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Druh interaktivity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Využití interaktivní tabule a práce s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PC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600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Cílová skupina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Žák - </a:t>
                      </a:r>
                      <a:r>
                        <a:rPr lang="cs-CZ" sz="1400" kern="12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se středně těžkým mentálním postižením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4528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Stupeň a typ vzdělávání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kern="12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Základní škola speciální – 1. stupeň, 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29222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Typická věková skupina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6 –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11 let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/ 1. – 6. ročník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</a:tbl>
          </a:graphicData>
        </a:graphic>
      </p:graphicFrame>
      <p:sp>
        <p:nvSpPr>
          <p:cNvPr id="3106" name="TextovéPole 4"/>
          <p:cNvSpPr txBox="1">
            <a:spLocks noChangeArrowheads="1"/>
          </p:cNvSpPr>
          <p:nvPr/>
        </p:nvSpPr>
        <p:spPr bwMode="auto">
          <a:xfrm>
            <a:off x="517525" y="477838"/>
            <a:ext cx="8281988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Identifikátor materiálu: III/2 Inovace a zkvalitnění výuky prostřednictvím ICT, 01</a:t>
            </a:r>
          </a:p>
        </p:txBody>
      </p:sp>
    </p:spTree>
    <p:extLst>
      <p:ext uri="{BB962C8B-B14F-4D97-AF65-F5344CB8AC3E}">
        <p14:creationId xmlns:p14="http://schemas.microsoft.com/office/powerpoint/2010/main" val="37987908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467200" y="328685"/>
            <a:ext cx="2949538" cy="216024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0" name="Obdélník 19"/>
          <p:cNvSpPr/>
          <p:nvPr/>
        </p:nvSpPr>
        <p:spPr>
          <a:xfrm>
            <a:off x="6470828" y="4486907"/>
            <a:ext cx="2673171" cy="2010415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3352392" y="2628205"/>
            <a:ext cx="2994779" cy="216024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bdélník 21"/>
          <p:cNvSpPr/>
          <p:nvPr/>
        </p:nvSpPr>
        <p:spPr>
          <a:xfrm>
            <a:off x="465646" y="4162764"/>
            <a:ext cx="2632939" cy="216024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bdélník 22"/>
          <p:cNvSpPr/>
          <p:nvPr/>
        </p:nvSpPr>
        <p:spPr>
          <a:xfrm>
            <a:off x="5768194" y="278989"/>
            <a:ext cx="2949538" cy="216024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899591" y="623975"/>
            <a:ext cx="930063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9600" b="1" dirty="0" smtClean="0">
                <a:solidFill>
                  <a:srgbClr val="FF0000"/>
                </a:solidFill>
              </a:rPr>
              <a:t>A</a:t>
            </a:r>
            <a:endParaRPr lang="cs-CZ" sz="9600" b="1" dirty="0">
              <a:solidFill>
                <a:srgbClr val="FF0000"/>
              </a:solidFill>
            </a:endParaRPr>
          </a:p>
        </p:txBody>
      </p:sp>
      <p:pic>
        <p:nvPicPr>
          <p:cNvPr id="1027" name="Picture 3" descr="C:\Users\pc\AppData\Local\Microsoft\Windows\Temporary Internet Files\Content.IE5\BVKZ30MP\MP900446394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29654" y="378381"/>
            <a:ext cx="1522738" cy="20608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pc\AppData\Local\Microsoft\Windows\Temporary Internet Files\Content.IE5\SPX856HB\MP900403450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82277" y="623975"/>
            <a:ext cx="1560576" cy="15605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5772874" y="614891"/>
            <a:ext cx="785793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9600" b="1" dirty="0" smtClean="0">
                <a:solidFill>
                  <a:srgbClr val="FF0000"/>
                </a:solidFill>
              </a:rPr>
              <a:t>E</a:t>
            </a:r>
            <a:endParaRPr lang="cs-CZ" sz="9600" b="1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29416" y="4484988"/>
            <a:ext cx="513282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9600" b="1" dirty="0" smtClean="0">
                <a:solidFill>
                  <a:srgbClr val="FF0000"/>
                </a:solidFill>
              </a:rPr>
              <a:t>I</a:t>
            </a:r>
            <a:endParaRPr lang="cs-CZ" sz="9600" b="1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432227" y="2793159"/>
            <a:ext cx="1016625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9600" b="1" dirty="0" smtClean="0">
                <a:solidFill>
                  <a:srgbClr val="FF0000"/>
                </a:solidFill>
              </a:rPr>
              <a:t>O</a:t>
            </a:r>
            <a:endParaRPr lang="cs-CZ" sz="9600" b="1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450769" y="4649523"/>
            <a:ext cx="987771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9600" b="1" dirty="0" smtClean="0">
                <a:solidFill>
                  <a:srgbClr val="FF0000"/>
                </a:solidFill>
              </a:rPr>
              <a:t>U</a:t>
            </a:r>
            <a:endParaRPr lang="cs-CZ" sz="9600" b="1" dirty="0">
              <a:solidFill>
                <a:srgbClr val="FF0000"/>
              </a:solidFill>
            </a:endParaRPr>
          </a:p>
        </p:txBody>
      </p:sp>
      <p:pic>
        <p:nvPicPr>
          <p:cNvPr id="1031" name="Picture 7" descr="C:\Users\pc\AppData\Local\Microsoft\Windows\Temporary Internet Files\Content.IE5\QZMPSPG8\MP900315517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2209" y="4546790"/>
            <a:ext cx="1798539" cy="12469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Users\pc\AppData\Local\Microsoft\Windows\Temporary Internet Files\Content.IE5\QZMPSPG8\MP900289061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63954" y="2909975"/>
            <a:ext cx="1932913" cy="15041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5" name="Picture 11" descr="C:\Users\pc\AppData\Local\Microsoft\Windows\Temporary Internet Files\Content.IE5\QZMPSPG8\MP900409149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38539" y="4586560"/>
            <a:ext cx="1598985" cy="15989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590491" y="1993580"/>
            <a:ext cx="904415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chemeClr val="bg2">
                    <a:lumMod val="25000"/>
                  </a:schemeClr>
                </a:solidFill>
              </a:rPr>
              <a:t>ANDĚL</a:t>
            </a:r>
            <a:endParaRPr lang="cs-CZ" sz="2000" b="1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5852528" y="1926250"/>
            <a:ext cx="598241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chemeClr val="bg2">
                    <a:lumMod val="25000"/>
                  </a:schemeClr>
                </a:solidFill>
              </a:rPr>
              <a:t>ERB</a:t>
            </a:r>
            <a:endParaRPr lang="cs-CZ" sz="2000" b="1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3432227" y="4162764"/>
            <a:ext cx="824265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chemeClr val="bg2">
                    <a:lumMod val="25000"/>
                  </a:schemeClr>
                </a:solidFill>
              </a:rPr>
              <a:t>OPICE</a:t>
            </a:r>
            <a:endParaRPr lang="cs-CZ" sz="2000" b="1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876282" y="5900055"/>
            <a:ext cx="102489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chemeClr val="bg2">
                    <a:lumMod val="25000"/>
                  </a:schemeClr>
                </a:solidFill>
              </a:rPr>
              <a:t>INJEKCE</a:t>
            </a:r>
            <a:endParaRPr lang="cs-CZ" sz="2000" b="1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6694963" y="5985490"/>
            <a:ext cx="822661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chemeClr val="bg2">
                    <a:lumMod val="25000"/>
                  </a:schemeClr>
                </a:solidFill>
              </a:rPr>
              <a:t>UCHO</a:t>
            </a:r>
            <a:endParaRPr lang="cs-CZ" sz="2000" b="1" dirty="0">
              <a:solidFill>
                <a:schemeClr val="bg2">
                  <a:lumMod val="2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2352850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51520" y="908720"/>
            <a:ext cx="8353272" cy="3312368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755576" y="252665"/>
            <a:ext cx="648331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bg2">
                    <a:lumMod val="50000"/>
                  </a:schemeClr>
                </a:solidFill>
              </a:rPr>
              <a:t>Vlož do rámečku všechna správná písmena.</a:t>
            </a:r>
            <a:endParaRPr lang="cs-CZ" sz="2800" dirty="0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1115616" y="1691734"/>
            <a:ext cx="930063" cy="156966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9600" b="1" dirty="0">
                <a:solidFill>
                  <a:srgbClr val="FF0000"/>
                </a:solidFill>
              </a:rPr>
              <a:t>A</a:t>
            </a:r>
          </a:p>
        </p:txBody>
      </p:sp>
      <p:pic>
        <p:nvPicPr>
          <p:cNvPr id="3" name="Picture 3" descr="C:\Users\pc\AppData\Local\Microsoft\Windows\Temporary Internet Files\Content.IE5\BVKZ30MP\MP900446394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5498" y="1001545"/>
            <a:ext cx="2310298" cy="31267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Obdélník 7"/>
          <p:cNvSpPr/>
          <p:nvPr/>
        </p:nvSpPr>
        <p:spPr>
          <a:xfrm>
            <a:off x="1161701" y="4380001"/>
            <a:ext cx="914400" cy="91440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tx1"/>
                </a:solidFill>
              </a:rPr>
              <a:t>A</a:t>
            </a:r>
            <a:endParaRPr lang="cs-CZ" sz="4000" b="1" dirty="0">
              <a:solidFill>
                <a:schemeClr val="tx1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2278596" y="5186956"/>
            <a:ext cx="914400" cy="91440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>
                <a:solidFill>
                  <a:schemeClr val="tx1"/>
                </a:solidFill>
              </a:rPr>
              <a:t>I</a:t>
            </a:r>
          </a:p>
        </p:txBody>
      </p:sp>
      <p:sp>
        <p:nvSpPr>
          <p:cNvPr id="10" name="Obdélník 9"/>
          <p:cNvSpPr/>
          <p:nvPr/>
        </p:nvSpPr>
        <p:spPr>
          <a:xfrm>
            <a:off x="152806" y="5294473"/>
            <a:ext cx="914400" cy="91440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>
                <a:solidFill>
                  <a:schemeClr val="tx1"/>
                </a:solidFill>
              </a:rPr>
              <a:t>E</a:t>
            </a:r>
          </a:p>
        </p:txBody>
      </p:sp>
      <p:sp>
        <p:nvSpPr>
          <p:cNvPr id="11" name="Obdélník 10"/>
          <p:cNvSpPr/>
          <p:nvPr/>
        </p:nvSpPr>
        <p:spPr>
          <a:xfrm>
            <a:off x="3347864" y="4462746"/>
            <a:ext cx="914400" cy="91440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>
                <a:solidFill>
                  <a:schemeClr val="tx1"/>
                </a:solidFill>
              </a:rPr>
              <a:t>O</a:t>
            </a:r>
          </a:p>
        </p:txBody>
      </p:sp>
      <p:sp>
        <p:nvSpPr>
          <p:cNvPr id="12" name="Obdélník 11"/>
          <p:cNvSpPr/>
          <p:nvPr/>
        </p:nvSpPr>
        <p:spPr>
          <a:xfrm>
            <a:off x="4428156" y="4952253"/>
            <a:ext cx="914400" cy="91440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tx1"/>
                </a:solidFill>
              </a:rPr>
              <a:t>A</a:t>
            </a:r>
            <a:endParaRPr lang="cs-CZ" sz="4000" b="1" dirty="0">
              <a:solidFill>
                <a:schemeClr val="tx1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5436096" y="4419266"/>
            <a:ext cx="914400" cy="91440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tx1"/>
                </a:solidFill>
              </a:rPr>
              <a:t>A</a:t>
            </a:r>
            <a:endParaRPr lang="cs-CZ" sz="4000" b="1" dirty="0">
              <a:solidFill>
                <a:schemeClr val="tx1"/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6488197" y="4767437"/>
            <a:ext cx="914400" cy="91440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>
                <a:solidFill>
                  <a:schemeClr val="tx1"/>
                </a:solidFill>
              </a:rPr>
              <a:t>U</a:t>
            </a:r>
          </a:p>
        </p:txBody>
      </p:sp>
      <p:sp>
        <p:nvSpPr>
          <p:cNvPr id="15" name="Obdélník 14"/>
          <p:cNvSpPr/>
          <p:nvPr/>
        </p:nvSpPr>
        <p:spPr>
          <a:xfrm>
            <a:off x="7690392" y="4462746"/>
            <a:ext cx="914400" cy="91440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tx1"/>
                </a:solidFill>
              </a:rPr>
              <a:t>A</a:t>
            </a:r>
            <a:endParaRPr lang="cs-CZ" sz="4000" b="1" dirty="0">
              <a:solidFill>
                <a:schemeClr val="tx1"/>
              </a:solidFill>
            </a:endParaRPr>
          </a:p>
        </p:txBody>
      </p:sp>
      <p:pic>
        <p:nvPicPr>
          <p:cNvPr id="16" name="j0214098.wav">
            <a:hlinkClick r:id="" action="ppaction://media"/>
          </p:cNvPr>
          <p:cNvPicPr>
            <a:picLocks noRot="1" noChangeAspect="1"/>
          </p:cNvPicPr>
          <p:nvPr>
            <a:wavAudioFile r:embed="rId1" name="j0214098.wav"/>
          </p:nvPr>
        </p:nvPicPr>
        <p:blipFill>
          <a:blip r:embed="rId4" cstate="print"/>
          <a:stretch>
            <a:fillRect/>
          </a:stretch>
        </p:blipFill>
        <p:spPr>
          <a:xfrm>
            <a:off x="8388424" y="5966048"/>
            <a:ext cx="504056" cy="5040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724587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45" fill="hold"/>
                                        <p:tgtEl>
                                          <p:spTgt spid="1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6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615810" y="1161423"/>
            <a:ext cx="8209256" cy="2452243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1619672" y="287070"/>
            <a:ext cx="6449651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>
                <a:solidFill>
                  <a:schemeClr val="bg2">
                    <a:lumMod val="50000"/>
                  </a:schemeClr>
                </a:solidFill>
              </a:rPr>
              <a:t>Vlož do rámečku všechna správná písmena</a:t>
            </a:r>
            <a:r>
              <a:rPr lang="cs-CZ" dirty="0">
                <a:solidFill>
                  <a:schemeClr val="bg2">
                    <a:lumMod val="50000"/>
                  </a:schemeClr>
                </a:solidFill>
              </a:rPr>
              <a:t>.</a:t>
            </a:r>
          </a:p>
        </p:txBody>
      </p:sp>
      <p:sp>
        <p:nvSpPr>
          <p:cNvPr id="7" name="Obdélník 6"/>
          <p:cNvSpPr/>
          <p:nvPr/>
        </p:nvSpPr>
        <p:spPr>
          <a:xfrm>
            <a:off x="1475656" y="1576823"/>
            <a:ext cx="785793" cy="156966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9600" b="1" dirty="0">
                <a:solidFill>
                  <a:srgbClr val="FF0000"/>
                </a:solidFill>
              </a:rPr>
              <a:t>E</a:t>
            </a:r>
          </a:p>
        </p:txBody>
      </p:sp>
      <p:pic>
        <p:nvPicPr>
          <p:cNvPr id="6" name="Picture 4" descr="C:\Users\pc\AppData\Local\Microsoft\Windows\Temporary Internet Files\Content.IE5\SPX856HB\MP900403450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4436" y="1317537"/>
            <a:ext cx="2088232" cy="20882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Obdélník 8"/>
          <p:cNvSpPr/>
          <p:nvPr/>
        </p:nvSpPr>
        <p:spPr>
          <a:xfrm>
            <a:off x="2169767" y="4187552"/>
            <a:ext cx="914400" cy="91440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tx1"/>
                </a:solidFill>
              </a:rPr>
              <a:t>A</a:t>
            </a:r>
            <a:endParaRPr lang="cs-CZ" sz="4000" b="1" dirty="0">
              <a:solidFill>
                <a:schemeClr val="tx1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1281636" y="5254119"/>
            <a:ext cx="914400" cy="91440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>
                <a:solidFill>
                  <a:schemeClr val="tx1"/>
                </a:solidFill>
              </a:rPr>
              <a:t>U</a:t>
            </a:r>
          </a:p>
        </p:txBody>
      </p:sp>
      <p:sp>
        <p:nvSpPr>
          <p:cNvPr id="11" name="Obdélník 10"/>
          <p:cNvSpPr/>
          <p:nvPr/>
        </p:nvSpPr>
        <p:spPr>
          <a:xfrm>
            <a:off x="367236" y="4035152"/>
            <a:ext cx="914400" cy="91440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>
                <a:solidFill>
                  <a:schemeClr val="tx1"/>
                </a:solidFill>
              </a:rPr>
              <a:t>E</a:t>
            </a:r>
          </a:p>
        </p:txBody>
      </p:sp>
      <p:sp>
        <p:nvSpPr>
          <p:cNvPr id="12" name="Obdélník 11"/>
          <p:cNvSpPr/>
          <p:nvPr/>
        </p:nvSpPr>
        <p:spPr>
          <a:xfrm>
            <a:off x="3419872" y="5101952"/>
            <a:ext cx="914400" cy="91440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>
                <a:solidFill>
                  <a:schemeClr val="tx1"/>
                </a:solidFill>
              </a:rPr>
              <a:t>E</a:t>
            </a:r>
          </a:p>
        </p:txBody>
      </p:sp>
      <p:sp>
        <p:nvSpPr>
          <p:cNvPr id="13" name="Obdélník 12"/>
          <p:cNvSpPr/>
          <p:nvPr/>
        </p:nvSpPr>
        <p:spPr>
          <a:xfrm>
            <a:off x="4139952" y="3912250"/>
            <a:ext cx="914400" cy="91440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>
                <a:solidFill>
                  <a:schemeClr val="tx1"/>
                </a:solidFill>
              </a:rPr>
              <a:t>O</a:t>
            </a:r>
          </a:p>
        </p:txBody>
      </p:sp>
      <p:sp>
        <p:nvSpPr>
          <p:cNvPr id="14" name="Obdélník 13"/>
          <p:cNvSpPr/>
          <p:nvPr/>
        </p:nvSpPr>
        <p:spPr>
          <a:xfrm>
            <a:off x="5508104" y="4339952"/>
            <a:ext cx="914400" cy="91440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>
                <a:solidFill>
                  <a:schemeClr val="tx1"/>
                </a:solidFill>
              </a:rPr>
              <a:t>E</a:t>
            </a:r>
          </a:p>
        </p:txBody>
      </p:sp>
      <p:sp>
        <p:nvSpPr>
          <p:cNvPr id="15" name="Obdélník 14"/>
          <p:cNvSpPr/>
          <p:nvPr/>
        </p:nvSpPr>
        <p:spPr>
          <a:xfrm>
            <a:off x="6715472" y="4369450"/>
            <a:ext cx="914400" cy="91440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>
                <a:solidFill>
                  <a:schemeClr val="tx1"/>
                </a:solidFill>
              </a:rPr>
              <a:t>I</a:t>
            </a:r>
          </a:p>
        </p:txBody>
      </p:sp>
      <p:sp>
        <p:nvSpPr>
          <p:cNvPr id="16" name="Obdélník 15"/>
          <p:cNvSpPr/>
          <p:nvPr/>
        </p:nvSpPr>
        <p:spPr>
          <a:xfrm>
            <a:off x="7910666" y="3894089"/>
            <a:ext cx="914400" cy="91440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>
                <a:solidFill>
                  <a:schemeClr val="tx1"/>
                </a:solidFill>
              </a:rPr>
              <a:t>E</a:t>
            </a:r>
          </a:p>
        </p:txBody>
      </p:sp>
      <p:pic>
        <p:nvPicPr>
          <p:cNvPr id="17" name="j0214098.wav">
            <a:hlinkClick r:id="" action="ppaction://media"/>
          </p:cNvPr>
          <p:cNvPicPr>
            <a:picLocks noRot="1" noChangeAspect="1"/>
          </p:cNvPicPr>
          <p:nvPr>
            <a:wavAudioFile r:embed="rId1" name="j0214098.wav"/>
          </p:nvPr>
        </p:nvPicPr>
        <p:blipFill>
          <a:blip r:embed="rId4" cstate="print"/>
          <a:stretch>
            <a:fillRect/>
          </a:stretch>
        </p:blipFill>
        <p:spPr>
          <a:xfrm>
            <a:off x="8316416" y="5894040"/>
            <a:ext cx="576064" cy="5760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29240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45" fill="hold"/>
                                        <p:tgtEl>
                                          <p:spTgt spid="1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7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755576" y="1340768"/>
            <a:ext cx="7992888" cy="2376264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1259632" y="404664"/>
            <a:ext cx="6483313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>
                <a:solidFill>
                  <a:schemeClr val="bg2">
                    <a:lumMod val="50000"/>
                  </a:schemeClr>
                </a:solidFill>
              </a:rPr>
              <a:t>Vlož do rámečku všechna správná písmena.</a:t>
            </a:r>
          </a:p>
        </p:txBody>
      </p:sp>
      <p:sp>
        <p:nvSpPr>
          <p:cNvPr id="6" name="Obdélník 5"/>
          <p:cNvSpPr/>
          <p:nvPr/>
        </p:nvSpPr>
        <p:spPr>
          <a:xfrm>
            <a:off x="1691680" y="1788089"/>
            <a:ext cx="513282" cy="156966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9600" b="1" dirty="0">
                <a:solidFill>
                  <a:srgbClr val="FF0000"/>
                </a:solidFill>
              </a:rPr>
              <a:t>I</a:t>
            </a:r>
          </a:p>
        </p:txBody>
      </p:sp>
      <p:pic>
        <p:nvPicPr>
          <p:cNvPr id="5" name="Picture 7" descr="C:\Users\pc\AppData\Local\Microsoft\Windows\Temporary Internet Files\Content.IE5\QZMPSPG8\MP900315517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02358" y="1600811"/>
            <a:ext cx="2405207" cy="19442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Obdélník 7"/>
          <p:cNvSpPr/>
          <p:nvPr/>
        </p:nvSpPr>
        <p:spPr>
          <a:xfrm>
            <a:off x="1705203" y="4016847"/>
            <a:ext cx="914400" cy="91440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tx1"/>
                </a:solidFill>
              </a:rPr>
              <a:t>A</a:t>
            </a:r>
            <a:endParaRPr lang="cs-CZ" sz="4000" b="1" dirty="0">
              <a:solidFill>
                <a:schemeClr val="tx1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545158" y="4851707"/>
            <a:ext cx="914400" cy="91440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>
                <a:solidFill>
                  <a:schemeClr val="tx1"/>
                </a:solidFill>
              </a:rPr>
              <a:t>I</a:t>
            </a:r>
          </a:p>
        </p:txBody>
      </p:sp>
      <p:sp>
        <p:nvSpPr>
          <p:cNvPr id="10" name="Obdélník 9"/>
          <p:cNvSpPr/>
          <p:nvPr/>
        </p:nvSpPr>
        <p:spPr>
          <a:xfrm>
            <a:off x="2406761" y="5406752"/>
            <a:ext cx="914400" cy="91440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>
                <a:solidFill>
                  <a:schemeClr val="tx1"/>
                </a:solidFill>
              </a:rPr>
              <a:t>I</a:t>
            </a:r>
          </a:p>
        </p:txBody>
      </p:sp>
      <p:sp>
        <p:nvSpPr>
          <p:cNvPr id="11" name="Obdélník 10"/>
          <p:cNvSpPr/>
          <p:nvPr/>
        </p:nvSpPr>
        <p:spPr>
          <a:xfrm>
            <a:off x="3203848" y="4185169"/>
            <a:ext cx="914400" cy="91440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>
                <a:solidFill>
                  <a:schemeClr val="tx1"/>
                </a:solidFill>
              </a:rPr>
              <a:t>I</a:t>
            </a:r>
          </a:p>
        </p:txBody>
      </p:sp>
      <p:sp>
        <p:nvSpPr>
          <p:cNvPr id="12" name="Obdélník 11"/>
          <p:cNvSpPr/>
          <p:nvPr/>
        </p:nvSpPr>
        <p:spPr>
          <a:xfrm>
            <a:off x="4294820" y="5065522"/>
            <a:ext cx="914400" cy="91440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>
                <a:solidFill>
                  <a:schemeClr val="tx1"/>
                </a:solidFill>
              </a:rPr>
              <a:t>O</a:t>
            </a:r>
          </a:p>
        </p:txBody>
      </p:sp>
      <p:sp>
        <p:nvSpPr>
          <p:cNvPr id="13" name="Obdélník 12"/>
          <p:cNvSpPr/>
          <p:nvPr/>
        </p:nvSpPr>
        <p:spPr>
          <a:xfrm>
            <a:off x="5436096" y="4023634"/>
            <a:ext cx="914400" cy="91440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>
                <a:solidFill>
                  <a:schemeClr val="tx1"/>
                </a:solidFill>
              </a:rPr>
              <a:t>I</a:t>
            </a:r>
          </a:p>
        </p:txBody>
      </p:sp>
      <p:sp>
        <p:nvSpPr>
          <p:cNvPr id="14" name="Obdélník 13"/>
          <p:cNvSpPr/>
          <p:nvPr/>
        </p:nvSpPr>
        <p:spPr>
          <a:xfrm>
            <a:off x="6538956" y="4480834"/>
            <a:ext cx="914400" cy="91440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tx1"/>
                </a:solidFill>
              </a:rPr>
              <a:t>E</a:t>
            </a:r>
            <a:endParaRPr lang="cs-CZ" sz="4000" b="1" dirty="0">
              <a:solidFill>
                <a:schemeClr val="tx1"/>
              </a:solidFill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7834064" y="4035152"/>
            <a:ext cx="914400" cy="91440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>
                <a:solidFill>
                  <a:schemeClr val="tx1"/>
                </a:solidFill>
              </a:rPr>
              <a:t>U</a:t>
            </a:r>
          </a:p>
        </p:txBody>
      </p:sp>
      <p:pic>
        <p:nvPicPr>
          <p:cNvPr id="16" name="j0214098.wav">
            <a:hlinkClick r:id="" action="ppaction://media"/>
          </p:cNvPr>
          <p:cNvPicPr>
            <a:picLocks noRot="1" noChangeAspect="1"/>
          </p:cNvPicPr>
          <p:nvPr>
            <a:wavAudioFile r:embed="rId1" name="j0214098.wav"/>
          </p:nvPr>
        </p:nvPicPr>
        <p:blipFill>
          <a:blip r:embed="rId4" cstate="print"/>
          <a:stretch>
            <a:fillRect/>
          </a:stretch>
        </p:blipFill>
        <p:spPr>
          <a:xfrm>
            <a:off x="8316416" y="5966048"/>
            <a:ext cx="576064" cy="5760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29240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45" fill="hold"/>
                                        <p:tgtEl>
                                          <p:spTgt spid="1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6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395536" y="1628800"/>
            <a:ext cx="8136904" cy="252028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1717776" y="548680"/>
            <a:ext cx="6483313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>
                <a:solidFill>
                  <a:schemeClr val="bg2">
                    <a:lumMod val="50000"/>
                  </a:schemeClr>
                </a:solidFill>
              </a:rPr>
              <a:t>Vlož do rámečku všechna správná písmena.</a:t>
            </a:r>
          </a:p>
        </p:txBody>
      </p:sp>
      <p:sp>
        <p:nvSpPr>
          <p:cNvPr id="6" name="Obdélník 5"/>
          <p:cNvSpPr/>
          <p:nvPr/>
        </p:nvSpPr>
        <p:spPr>
          <a:xfrm>
            <a:off x="899592" y="2104109"/>
            <a:ext cx="1016625" cy="156966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9600" b="1" dirty="0">
                <a:solidFill>
                  <a:srgbClr val="FF0000"/>
                </a:solidFill>
              </a:rPr>
              <a:t>O</a:t>
            </a:r>
          </a:p>
        </p:txBody>
      </p:sp>
      <p:pic>
        <p:nvPicPr>
          <p:cNvPr id="5" name="Picture 10" descr="C:\Users\pc\AppData\Local\Microsoft\Windows\Temporary Internet Files\Content.IE5\QZMPSPG8\MP900289061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7415" y="1954836"/>
            <a:ext cx="2400722" cy="18682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Obdélník 7"/>
          <p:cNvSpPr/>
          <p:nvPr/>
        </p:nvSpPr>
        <p:spPr>
          <a:xfrm>
            <a:off x="1150658" y="4402498"/>
            <a:ext cx="914400" cy="91440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>
                <a:solidFill>
                  <a:schemeClr val="tx1"/>
                </a:solidFill>
              </a:rPr>
              <a:t>O</a:t>
            </a:r>
          </a:p>
        </p:txBody>
      </p:sp>
      <p:sp>
        <p:nvSpPr>
          <p:cNvPr id="9" name="Obdélník 8"/>
          <p:cNvSpPr/>
          <p:nvPr/>
        </p:nvSpPr>
        <p:spPr>
          <a:xfrm>
            <a:off x="2195736" y="5339680"/>
            <a:ext cx="914400" cy="91440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>
                <a:solidFill>
                  <a:schemeClr val="tx1"/>
                </a:solidFill>
              </a:rPr>
              <a:t>U</a:t>
            </a:r>
          </a:p>
        </p:txBody>
      </p:sp>
      <p:sp>
        <p:nvSpPr>
          <p:cNvPr id="10" name="Obdélník 9"/>
          <p:cNvSpPr/>
          <p:nvPr/>
        </p:nvSpPr>
        <p:spPr>
          <a:xfrm>
            <a:off x="395536" y="5406752"/>
            <a:ext cx="914400" cy="91440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>
                <a:solidFill>
                  <a:schemeClr val="tx1"/>
                </a:solidFill>
              </a:rPr>
              <a:t>O</a:t>
            </a:r>
          </a:p>
        </p:txBody>
      </p:sp>
      <p:sp>
        <p:nvSpPr>
          <p:cNvPr id="11" name="Obdélník 10"/>
          <p:cNvSpPr/>
          <p:nvPr/>
        </p:nvSpPr>
        <p:spPr>
          <a:xfrm>
            <a:off x="3275856" y="4366104"/>
            <a:ext cx="914400" cy="91440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>
                <a:solidFill>
                  <a:schemeClr val="tx1"/>
                </a:solidFill>
              </a:rPr>
              <a:t>E</a:t>
            </a:r>
          </a:p>
        </p:txBody>
      </p:sp>
      <p:sp>
        <p:nvSpPr>
          <p:cNvPr id="12" name="Obdélník 11"/>
          <p:cNvSpPr/>
          <p:nvPr/>
        </p:nvSpPr>
        <p:spPr>
          <a:xfrm>
            <a:off x="4364426" y="5034880"/>
            <a:ext cx="914400" cy="91440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>
                <a:solidFill>
                  <a:schemeClr val="tx1"/>
                </a:solidFill>
              </a:rPr>
              <a:t>O</a:t>
            </a:r>
          </a:p>
        </p:txBody>
      </p:sp>
      <p:sp>
        <p:nvSpPr>
          <p:cNvPr id="13" name="Obdélník 12"/>
          <p:cNvSpPr/>
          <p:nvPr/>
        </p:nvSpPr>
        <p:spPr>
          <a:xfrm>
            <a:off x="5436096" y="4577680"/>
            <a:ext cx="914400" cy="91440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>
                <a:solidFill>
                  <a:schemeClr val="tx1"/>
                </a:solidFill>
              </a:rPr>
              <a:t>I</a:t>
            </a:r>
          </a:p>
        </p:txBody>
      </p:sp>
      <p:sp>
        <p:nvSpPr>
          <p:cNvPr id="14" name="Obdélník 13"/>
          <p:cNvSpPr/>
          <p:nvPr/>
        </p:nvSpPr>
        <p:spPr>
          <a:xfrm>
            <a:off x="6651848" y="4823304"/>
            <a:ext cx="914400" cy="91440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>
                <a:solidFill>
                  <a:schemeClr val="tx1"/>
                </a:solidFill>
              </a:rPr>
              <a:t>O</a:t>
            </a:r>
          </a:p>
        </p:txBody>
      </p:sp>
      <p:sp>
        <p:nvSpPr>
          <p:cNvPr id="15" name="Obdélník 14"/>
          <p:cNvSpPr/>
          <p:nvPr/>
        </p:nvSpPr>
        <p:spPr>
          <a:xfrm>
            <a:off x="7743889" y="4339952"/>
            <a:ext cx="914400" cy="91440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tx1"/>
                </a:solidFill>
              </a:rPr>
              <a:t>A</a:t>
            </a:r>
            <a:endParaRPr lang="cs-CZ" sz="4000" b="1" dirty="0">
              <a:solidFill>
                <a:schemeClr val="tx1"/>
              </a:solidFill>
            </a:endParaRPr>
          </a:p>
        </p:txBody>
      </p:sp>
      <p:pic>
        <p:nvPicPr>
          <p:cNvPr id="16" name="j0214098.wav">
            <a:hlinkClick r:id="" action="ppaction://media"/>
          </p:cNvPr>
          <p:cNvPicPr>
            <a:picLocks noRot="1" noChangeAspect="1"/>
          </p:cNvPicPr>
          <p:nvPr>
            <a:wavAudioFile r:embed="rId1" name="j0214098.wav"/>
          </p:nvPr>
        </p:nvPicPr>
        <p:blipFill>
          <a:blip r:embed="rId4" cstate="print"/>
          <a:stretch>
            <a:fillRect/>
          </a:stretch>
        </p:blipFill>
        <p:spPr>
          <a:xfrm>
            <a:off x="8388424" y="6021288"/>
            <a:ext cx="520824" cy="5208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29240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45" fill="hold"/>
                                        <p:tgtEl>
                                          <p:spTgt spid="1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6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323528" y="1268760"/>
            <a:ext cx="8424936" cy="2685782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1403648" y="476672"/>
            <a:ext cx="6483313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>
                <a:solidFill>
                  <a:schemeClr val="bg2">
                    <a:lumMod val="50000"/>
                  </a:schemeClr>
                </a:solidFill>
              </a:rPr>
              <a:t>Vlož do rámečku všechna správná písmena.</a:t>
            </a:r>
          </a:p>
        </p:txBody>
      </p:sp>
      <p:sp>
        <p:nvSpPr>
          <p:cNvPr id="6" name="Obdélník 5"/>
          <p:cNvSpPr/>
          <p:nvPr/>
        </p:nvSpPr>
        <p:spPr>
          <a:xfrm>
            <a:off x="1115616" y="2189625"/>
            <a:ext cx="987771" cy="156966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9600" b="1" dirty="0">
                <a:solidFill>
                  <a:srgbClr val="FF0000"/>
                </a:solidFill>
              </a:rPr>
              <a:t>U</a:t>
            </a:r>
          </a:p>
        </p:txBody>
      </p:sp>
      <p:pic>
        <p:nvPicPr>
          <p:cNvPr id="5" name="Picture 11" descr="C:\Users\pc\AppData\Local\Microsoft\Windows\Temporary Internet Files\Content.IE5\QZMPSPG8\MP900409149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1226" y="1423519"/>
            <a:ext cx="2376264" cy="23762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Obdélník 7"/>
          <p:cNvSpPr/>
          <p:nvPr/>
        </p:nvSpPr>
        <p:spPr>
          <a:xfrm>
            <a:off x="1779358" y="5435559"/>
            <a:ext cx="914400" cy="91440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>
                <a:solidFill>
                  <a:schemeClr val="tx1"/>
                </a:solidFill>
              </a:rPr>
              <a:t>U</a:t>
            </a:r>
          </a:p>
        </p:txBody>
      </p:sp>
      <p:sp>
        <p:nvSpPr>
          <p:cNvPr id="9" name="Obdélník 8"/>
          <p:cNvSpPr/>
          <p:nvPr/>
        </p:nvSpPr>
        <p:spPr>
          <a:xfrm>
            <a:off x="1907704" y="4151122"/>
            <a:ext cx="914400" cy="91440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>
                <a:solidFill>
                  <a:schemeClr val="tx1"/>
                </a:solidFill>
              </a:rPr>
              <a:t>E</a:t>
            </a:r>
          </a:p>
        </p:txBody>
      </p:sp>
      <p:sp>
        <p:nvSpPr>
          <p:cNvPr id="10" name="Obdélník 9"/>
          <p:cNvSpPr/>
          <p:nvPr/>
        </p:nvSpPr>
        <p:spPr>
          <a:xfrm>
            <a:off x="2967490" y="5065522"/>
            <a:ext cx="914400" cy="91440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tx1"/>
                </a:solidFill>
              </a:rPr>
              <a:t>A</a:t>
            </a:r>
            <a:endParaRPr lang="cs-CZ" sz="4000" b="1" dirty="0">
              <a:solidFill>
                <a:schemeClr val="tx1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489248" y="4514371"/>
            <a:ext cx="914400" cy="91440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>
                <a:solidFill>
                  <a:schemeClr val="tx1"/>
                </a:solidFill>
              </a:rPr>
              <a:t>U</a:t>
            </a:r>
          </a:p>
        </p:txBody>
      </p:sp>
      <p:sp>
        <p:nvSpPr>
          <p:cNvPr id="12" name="Obdélník 11"/>
          <p:cNvSpPr/>
          <p:nvPr/>
        </p:nvSpPr>
        <p:spPr>
          <a:xfrm>
            <a:off x="4078796" y="4239832"/>
            <a:ext cx="914400" cy="91440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>
                <a:solidFill>
                  <a:schemeClr val="tx1"/>
                </a:solidFill>
              </a:rPr>
              <a:t>U</a:t>
            </a:r>
          </a:p>
        </p:txBody>
      </p:sp>
      <p:sp>
        <p:nvSpPr>
          <p:cNvPr id="13" name="Obdélník 12"/>
          <p:cNvSpPr/>
          <p:nvPr/>
        </p:nvSpPr>
        <p:spPr>
          <a:xfrm>
            <a:off x="5364088" y="4976484"/>
            <a:ext cx="914400" cy="91440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>
                <a:solidFill>
                  <a:schemeClr val="tx1"/>
                </a:solidFill>
              </a:rPr>
              <a:t>I</a:t>
            </a:r>
          </a:p>
        </p:txBody>
      </p:sp>
      <p:sp>
        <p:nvSpPr>
          <p:cNvPr id="14" name="Obdélník 13"/>
          <p:cNvSpPr/>
          <p:nvPr/>
        </p:nvSpPr>
        <p:spPr>
          <a:xfrm>
            <a:off x="6575363" y="4644752"/>
            <a:ext cx="914400" cy="91440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>
                <a:solidFill>
                  <a:schemeClr val="tx1"/>
                </a:solidFill>
              </a:rPr>
              <a:t>U</a:t>
            </a:r>
          </a:p>
        </p:txBody>
      </p:sp>
      <p:sp>
        <p:nvSpPr>
          <p:cNvPr id="15" name="Obdélník 14"/>
          <p:cNvSpPr/>
          <p:nvPr/>
        </p:nvSpPr>
        <p:spPr>
          <a:xfrm>
            <a:off x="7812950" y="4221088"/>
            <a:ext cx="914400" cy="91440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>
                <a:solidFill>
                  <a:schemeClr val="tx1"/>
                </a:solidFill>
              </a:rPr>
              <a:t>O</a:t>
            </a:r>
          </a:p>
        </p:txBody>
      </p:sp>
      <p:pic>
        <p:nvPicPr>
          <p:cNvPr id="16" name="j0214098.wav">
            <a:hlinkClick r:id="" action="ppaction://media"/>
          </p:cNvPr>
          <p:cNvPicPr>
            <a:picLocks noRot="1" noChangeAspect="1"/>
          </p:cNvPicPr>
          <p:nvPr>
            <a:wavAudioFile r:embed="rId1" name="j0214098.wav"/>
          </p:nvPr>
        </p:nvPicPr>
        <p:blipFill>
          <a:blip r:embed="rId4" cstate="print"/>
          <a:stretch>
            <a:fillRect/>
          </a:stretch>
        </p:blipFill>
        <p:spPr>
          <a:xfrm>
            <a:off x="8172400" y="5894040"/>
            <a:ext cx="576064" cy="5760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29240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45" fill="hold"/>
                                        <p:tgtEl>
                                          <p:spTgt spid="1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6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395536" y="1340768"/>
            <a:ext cx="2160240" cy="1944216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1691091" y="3429000"/>
            <a:ext cx="2160240" cy="1944216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3563888" y="1366671"/>
            <a:ext cx="2160240" cy="1944216"/>
          </a:xfrm>
          <a:prstGeom prst="rect">
            <a:avLst/>
          </a:prstGeom>
          <a:solidFill>
            <a:schemeClr val="bg2">
              <a:lumMod val="9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4869249" y="3427732"/>
            <a:ext cx="2160240" cy="1944216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372200" y="1366671"/>
            <a:ext cx="2160240" cy="1944216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TextovéPole 7"/>
          <p:cNvSpPr txBox="1"/>
          <p:nvPr/>
        </p:nvSpPr>
        <p:spPr>
          <a:xfrm>
            <a:off x="1691680" y="3600423"/>
            <a:ext cx="652743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>
                <a:solidFill>
                  <a:schemeClr val="accent3">
                    <a:lumMod val="75000"/>
                  </a:schemeClr>
                </a:solidFill>
              </a:rPr>
              <a:t>O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6387795" y="1373672"/>
            <a:ext cx="369012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>
                <a:solidFill>
                  <a:schemeClr val="tx2">
                    <a:lumMod val="60000"/>
                    <a:lumOff val="40000"/>
                  </a:schemeClr>
                </a:solidFill>
              </a:rPr>
              <a:t>I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3589881" y="1373672"/>
            <a:ext cx="522900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/>
              <a:t>E</a:t>
            </a:r>
          </a:p>
        </p:txBody>
      </p:sp>
      <p:sp>
        <p:nvSpPr>
          <p:cNvPr id="11" name="TextovéPole 10"/>
          <p:cNvSpPr txBox="1"/>
          <p:nvPr/>
        </p:nvSpPr>
        <p:spPr>
          <a:xfrm>
            <a:off x="395536" y="1340768"/>
            <a:ext cx="604653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solidFill>
                  <a:srgbClr val="FF0000"/>
                </a:solidFill>
              </a:rPr>
              <a:t>A</a:t>
            </a:r>
            <a:endParaRPr lang="cs-CZ" sz="5400" b="1" dirty="0">
              <a:solidFill>
                <a:srgbClr val="FF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4977784" y="3715861"/>
            <a:ext cx="636713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>
                <a:solidFill>
                  <a:srgbClr val="7030A0"/>
                </a:solidFill>
              </a:rPr>
              <a:t>U</a:t>
            </a:r>
          </a:p>
        </p:txBody>
      </p:sp>
      <p:sp>
        <p:nvSpPr>
          <p:cNvPr id="13" name="Obdélník 12"/>
          <p:cNvSpPr/>
          <p:nvPr/>
        </p:nvSpPr>
        <p:spPr>
          <a:xfrm>
            <a:off x="2555776" y="5657515"/>
            <a:ext cx="914400" cy="91440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>
                <a:solidFill>
                  <a:schemeClr val="tx1"/>
                </a:solidFill>
              </a:rPr>
              <a:t>E</a:t>
            </a:r>
          </a:p>
        </p:txBody>
      </p:sp>
      <p:sp>
        <p:nvSpPr>
          <p:cNvPr id="14" name="Obdélník 13"/>
          <p:cNvSpPr/>
          <p:nvPr/>
        </p:nvSpPr>
        <p:spPr>
          <a:xfrm>
            <a:off x="4809728" y="1395202"/>
            <a:ext cx="914400" cy="91440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>
                <a:solidFill>
                  <a:schemeClr val="tx1"/>
                </a:solidFill>
              </a:rPr>
              <a:t>E</a:t>
            </a:r>
          </a:p>
        </p:txBody>
      </p:sp>
      <p:sp>
        <p:nvSpPr>
          <p:cNvPr id="15" name="Obdélník 14"/>
          <p:cNvSpPr/>
          <p:nvPr/>
        </p:nvSpPr>
        <p:spPr>
          <a:xfrm>
            <a:off x="395536" y="5657515"/>
            <a:ext cx="914400" cy="91440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>
                <a:solidFill>
                  <a:schemeClr val="tx2">
                    <a:lumMod val="60000"/>
                    <a:lumOff val="40000"/>
                  </a:schemeClr>
                </a:solidFill>
              </a:rPr>
              <a:t>I</a:t>
            </a:r>
          </a:p>
        </p:txBody>
      </p:sp>
      <p:sp>
        <p:nvSpPr>
          <p:cNvPr id="16" name="Obdélník 15"/>
          <p:cNvSpPr/>
          <p:nvPr/>
        </p:nvSpPr>
        <p:spPr>
          <a:xfrm>
            <a:off x="7616736" y="1395202"/>
            <a:ext cx="914400" cy="91440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>
                <a:solidFill>
                  <a:schemeClr val="tx2">
                    <a:lumMod val="60000"/>
                    <a:lumOff val="40000"/>
                  </a:schemeClr>
                </a:solidFill>
              </a:rPr>
              <a:t>I</a:t>
            </a:r>
          </a:p>
        </p:txBody>
      </p:sp>
      <p:sp>
        <p:nvSpPr>
          <p:cNvPr id="17" name="Obdélník 16"/>
          <p:cNvSpPr/>
          <p:nvPr/>
        </p:nvSpPr>
        <p:spPr>
          <a:xfrm>
            <a:off x="3729608" y="5657515"/>
            <a:ext cx="914400" cy="91440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rgbClr val="FF0000"/>
                </a:solidFill>
              </a:rPr>
              <a:t>A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1641376" y="1349698"/>
            <a:ext cx="914400" cy="91440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rgbClr val="FF0000"/>
                </a:solidFill>
              </a:rPr>
              <a:t>A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4869249" y="5657515"/>
            <a:ext cx="914400" cy="91440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>
                <a:solidFill>
                  <a:srgbClr val="7030A0"/>
                </a:solidFill>
              </a:rPr>
              <a:t>U</a:t>
            </a:r>
          </a:p>
        </p:txBody>
      </p:sp>
      <p:sp>
        <p:nvSpPr>
          <p:cNvPr id="20" name="Obdélník 19"/>
          <p:cNvSpPr/>
          <p:nvPr/>
        </p:nvSpPr>
        <p:spPr>
          <a:xfrm>
            <a:off x="6115101" y="3486708"/>
            <a:ext cx="914400" cy="91440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>
                <a:solidFill>
                  <a:srgbClr val="7030A0"/>
                </a:solidFill>
              </a:rPr>
              <a:t>U</a:t>
            </a:r>
          </a:p>
        </p:txBody>
      </p:sp>
      <p:sp>
        <p:nvSpPr>
          <p:cNvPr id="21" name="Obdélník 20"/>
          <p:cNvSpPr/>
          <p:nvPr/>
        </p:nvSpPr>
        <p:spPr>
          <a:xfrm>
            <a:off x="1475656" y="5674089"/>
            <a:ext cx="914400" cy="91440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>
                <a:solidFill>
                  <a:schemeClr val="accent3">
                    <a:lumMod val="75000"/>
                  </a:schemeClr>
                </a:solidFill>
              </a:rPr>
              <a:t>O</a:t>
            </a:r>
          </a:p>
        </p:txBody>
      </p:sp>
      <p:sp>
        <p:nvSpPr>
          <p:cNvPr id="22" name="Obdélník 21"/>
          <p:cNvSpPr/>
          <p:nvPr/>
        </p:nvSpPr>
        <p:spPr>
          <a:xfrm>
            <a:off x="2936931" y="3485440"/>
            <a:ext cx="914400" cy="91440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>
                <a:solidFill>
                  <a:schemeClr val="accent3">
                    <a:lumMod val="75000"/>
                  </a:schemeClr>
                </a:solidFill>
              </a:rPr>
              <a:t>O</a:t>
            </a:r>
          </a:p>
        </p:txBody>
      </p:sp>
      <p:sp>
        <p:nvSpPr>
          <p:cNvPr id="23" name="TextovéPole 22"/>
          <p:cNvSpPr txBox="1"/>
          <p:nvPr/>
        </p:nvSpPr>
        <p:spPr>
          <a:xfrm>
            <a:off x="539552" y="431086"/>
            <a:ext cx="593803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accent3">
                    <a:lumMod val="75000"/>
                  </a:schemeClr>
                </a:solidFill>
              </a:rPr>
              <a:t>Přesuň písmena do správných rámečků.</a:t>
            </a:r>
            <a:endParaRPr lang="cs-CZ" sz="2800" dirty="0">
              <a:solidFill>
                <a:schemeClr val="accent3">
                  <a:lumMod val="75000"/>
                </a:schemeClr>
              </a:solidFill>
            </a:endParaRPr>
          </a:p>
        </p:txBody>
      </p:sp>
      <p:cxnSp>
        <p:nvCxnSpPr>
          <p:cNvPr id="25" name="Přímá spojnice 24"/>
          <p:cNvCxnSpPr/>
          <p:nvPr/>
        </p:nvCxnSpPr>
        <p:spPr>
          <a:xfrm>
            <a:off x="240662" y="5505115"/>
            <a:ext cx="7376074" cy="48476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6" name="j0214098.wav">
            <a:hlinkClick r:id="" action="ppaction://media"/>
          </p:cNvPr>
          <p:cNvPicPr>
            <a:picLocks noRot="1" noChangeAspect="1"/>
          </p:cNvPicPr>
          <p:nvPr>
            <a:wavAudioFile r:embed="rId1" name="j0214098.wav"/>
          </p:nvPr>
        </p:nvPicPr>
        <p:blipFill>
          <a:blip r:embed="rId3" cstate="print"/>
          <a:stretch>
            <a:fillRect/>
          </a:stretch>
        </p:blipFill>
        <p:spPr>
          <a:xfrm>
            <a:off x="8316416" y="5877272"/>
            <a:ext cx="592832" cy="5928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897969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45" fill="hold"/>
                                        <p:tgtEl>
                                          <p:spTgt spid="2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6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395536" y="1340768"/>
            <a:ext cx="2160240" cy="1944216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1691680" y="3387829"/>
            <a:ext cx="2160240" cy="1944216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3563888" y="1366671"/>
            <a:ext cx="2160240" cy="1944216"/>
          </a:xfrm>
          <a:prstGeom prst="rect">
            <a:avLst/>
          </a:prstGeom>
          <a:solidFill>
            <a:schemeClr val="bg2">
              <a:lumMod val="9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4869261" y="3387829"/>
            <a:ext cx="2160240" cy="1944216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372200" y="1366671"/>
            <a:ext cx="2160240" cy="1944216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TextovéPole 7"/>
          <p:cNvSpPr txBox="1"/>
          <p:nvPr/>
        </p:nvSpPr>
        <p:spPr>
          <a:xfrm>
            <a:off x="1691680" y="3600423"/>
            <a:ext cx="652743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/>
              <a:t>O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6387795" y="1373672"/>
            <a:ext cx="369012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/>
              <a:t>I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3589881" y="1373672"/>
            <a:ext cx="522900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/>
              <a:t>E</a:t>
            </a:r>
          </a:p>
        </p:txBody>
      </p:sp>
      <p:sp>
        <p:nvSpPr>
          <p:cNvPr id="11" name="TextovéPole 10"/>
          <p:cNvSpPr txBox="1"/>
          <p:nvPr/>
        </p:nvSpPr>
        <p:spPr>
          <a:xfrm>
            <a:off x="395536" y="1340768"/>
            <a:ext cx="604653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/>
              <a:t>A</a:t>
            </a:r>
            <a:endParaRPr lang="cs-CZ" sz="54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4977784" y="3715861"/>
            <a:ext cx="636713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/>
              <a:t>U</a:t>
            </a:r>
          </a:p>
        </p:txBody>
      </p:sp>
      <p:sp>
        <p:nvSpPr>
          <p:cNvPr id="13" name="Obdélník 12"/>
          <p:cNvSpPr/>
          <p:nvPr/>
        </p:nvSpPr>
        <p:spPr>
          <a:xfrm>
            <a:off x="1404375" y="5657515"/>
            <a:ext cx="914400" cy="91440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>
                <a:solidFill>
                  <a:schemeClr val="tx1"/>
                </a:solidFill>
              </a:rPr>
              <a:t>E</a:t>
            </a:r>
          </a:p>
        </p:txBody>
      </p:sp>
      <p:sp>
        <p:nvSpPr>
          <p:cNvPr id="14" name="Obdélník 13"/>
          <p:cNvSpPr/>
          <p:nvPr/>
        </p:nvSpPr>
        <p:spPr>
          <a:xfrm>
            <a:off x="4809728" y="1395202"/>
            <a:ext cx="914400" cy="91440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>
                <a:solidFill>
                  <a:schemeClr val="tx1"/>
                </a:solidFill>
              </a:rPr>
              <a:t>E</a:t>
            </a:r>
          </a:p>
        </p:txBody>
      </p:sp>
      <p:sp>
        <p:nvSpPr>
          <p:cNvPr id="15" name="Obdélník 14"/>
          <p:cNvSpPr/>
          <p:nvPr/>
        </p:nvSpPr>
        <p:spPr>
          <a:xfrm>
            <a:off x="240662" y="5657515"/>
            <a:ext cx="914400" cy="91440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>
                <a:solidFill>
                  <a:schemeClr val="tx1"/>
                </a:solidFill>
              </a:rPr>
              <a:t>I</a:t>
            </a:r>
          </a:p>
        </p:txBody>
      </p:sp>
      <p:sp>
        <p:nvSpPr>
          <p:cNvPr id="16" name="Obdélník 15"/>
          <p:cNvSpPr/>
          <p:nvPr/>
        </p:nvSpPr>
        <p:spPr>
          <a:xfrm>
            <a:off x="7616736" y="1395202"/>
            <a:ext cx="914400" cy="91440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>
                <a:solidFill>
                  <a:schemeClr val="tx1"/>
                </a:solidFill>
              </a:rPr>
              <a:t>I</a:t>
            </a:r>
          </a:p>
        </p:txBody>
      </p:sp>
      <p:sp>
        <p:nvSpPr>
          <p:cNvPr id="17" name="Obdélník 16"/>
          <p:cNvSpPr/>
          <p:nvPr/>
        </p:nvSpPr>
        <p:spPr>
          <a:xfrm>
            <a:off x="2555776" y="5677951"/>
            <a:ext cx="914400" cy="91440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tx1"/>
                </a:solidFill>
              </a:rPr>
              <a:t>A</a:t>
            </a:r>
            <a:endParaRPr lang="cs-CZ" sz="4000" b="1" dirty="0">
              <a:solidFill>
                <a:schemeClr val="tx1"/>
              </a:solidFill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1641376" y="1366671"/>
            <a:ext cx="914400" cy="91440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tx1"/>
                </a:solidFill>
              </a:rPr>
              <a:t>A</a:t>
            </a:r>
            <a:endParaRPr lang="cs-CZ" sz="4000" b="1" dirty="0">
              <a:solidFill>
                <a:schemeClr val="tx1"/>
              </a:solidFill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4972835" y="5677951"/>
            <a:ext cx="914400" cy="91440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>
                <a:solidFill>
                  <a:schemeClr val="tx1"/>
                </a:solidFill>
              </a:rPr>
              <a:t>U</a:t>
            </a:r>
          </a:p>
        </p:txBody>
      </p:sp>
      <p:sp>
        <p:nvSpPr>
          <p:cNvPr id="20" name="Obdélník 19"/>
          <p:cNvSpPr/>
          <p:nvPr/>
        </p:nvSpPr>
        <p:spPr>
          <a:xfrm>
            <a:off x="6115101" y="3416973"/>
            <a:ext cx="914400" cy="91440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>
                <a:solidFill>
                  <a:schemeClr val="tx1"/>
                </a:solidFill>
              </a:rPr>
              <a:t>U</a:t>
            </a:r>
          </a:p>
        </p:txBody>
      </p:sp>
      <p:sp>
        <p:nvSpPr>
          <p:cNvPr id="21" name="Obdélník 20"/>
          <p:cNvSpPr/>
          <p:nvPr/>
        </p:nvSpPr>
        <p:spPr>
          <a:xfrm>
            <a:off x="3655581" y="5657515"/>
            <a:ext cx="914400" cy="91440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>
                <a:solidFill>
                  <a:schemeClr val="tx1"/>
                </a:solidFill>
              </a:rPr>
              <a:t>O</a:t>
            </a:r>
          </a:p>
        </p:txBody>
      </p:sp>
      <p:sp>
        <p:nvSpPr>
          <p:cNvPr id="22" name="Obdélník 21"/>
          <p:cNvSpPr/>
          <p:nvPr/>
        </p:nvSpPr>
        <p:spPr>
          <a:xfrm>
            <a:off x="2936931" y="3416973"/>
            <a:ext cx="914400" cy="91440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>
                <a:solidFill>
                  <a:schemeClr val="tx1"/>
                </a:solidFill>
              </a:rPr>
              <a:t>O</a:t>
            </a:r>
          </a:p>
        </p:txBody>
      </p:sp>
      <p:sp>
        <p:nvSpPr>
          <p:cNvPr id="23" name="TextovéPole 22"/>
          <p:cNvSpPr txBox="1"/>
          <p:nvPr/>
        </p:nvSpPr>
        <p:spPr>
          <a:xfrm>
            <a:off x="539552" y="431086"/>
            <a:ext cx="320158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accent3">
                    <a:lumMod val="75000"/>
                  </a:schemeClr>
                </a:solidFill>
              </a:rPr>
              <a:t>Zkus to ještě jednou.</a:t>
            </a:r>
            <a:endParaRPr lang="cs-CZ" sz="2800" dirty="0">
              <a:solidFill>
                <a:schemeClr val="accent3">
                  <a:lumMod val="75000"/>
                </a:schemeClr>
              </a:solidFill>
            </a:endParaRPr>
          </a:p>
        </p:txBody>
      </p:sp>
      <p:cxnSp>
        <p:nvCxnSpPr>
          <p:cNvPr id="26" name="Přímá spojnice 25"/>
          <p:cNvCxnSpPr/>
          <p:nvPr/>
        </p:nvCxnSpPr>
        <p:spPr>
          <a:xfrm>
            <a:off x="240662" y="5505115"/>
            <a:ext cx="7376074" cy="48476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5" name="j0214098.wav">
            <a:hlinkClick r:id="" action="ppaction://media"/>
          </p:cNvPr>
          <p:cNvPicPr>
            <a:picLocks noRot="1" noChangeAspect="1"/>
          </p:cNvPicPr>
          <p:nvPr>
            <a:wavAudioFile r:embed="rId1" name="j0214098.wav"/>
          </p:nvPr>
        </p:nvPicPr>
        <p:blipFill>
          <a:blip r:embed="rId3" cstate="print"/>
          <a:stretch>
            <a:fillRect/>
          </a:stretch>
        </p:blipFill>
        <p:spPr>
          <a:xfrm>
            <a:off x="8316416" y="5966048"/>
            <a:ext cx="576064" cy="5760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092442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45" fill="hold"/>
                                        <p:tgtEl>
                                          <p:spTgt spid="2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5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http://office.</a:t>
            </a:r>
            <a:r>
              <a:rPr lang="cs-CZ" dirty="0" err="1" smtClean="0"/>
              <a:t>microsoft.com</a:t>
            </a:r>
            <a:r>
              <a:rPr lang="cs-CZ" smtClean="0"/>
              <a:t>/klipart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018977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DrawingPalette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Placeholder"/>
  <p:tag name="PLACEHOLDERINDEX" val="1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Placeholder"/>
  <p:tag name="PLACEHOLDERINDEX" val="2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Placeholder"/>
  <p:tag name="PLACEHOLDERINDEX" val="3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Placeholder"/>
  <p:tag name="PLACEHOLDERINDEX" val="4"/>
</p:tagLst>
</file>

<file path=ppt/tags/tag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1"/>
</p:tagLst>
</file>

<file path=ppt/tags/tag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2"/>
</p:tagLst>
</file>

<file path=ppt/tags/tag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3"/>
</p:tagLst>
</file>

<file path=ppt/tags/tag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4"/>
</p:tagLst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item1.xml><?xml version="1.0" encoding="utf-8"?>
<Layout>
  <Type>Drawing</Type>
  <ChoicesCount>0</ChoicesCount>
  <Orientation>Left</Orientation>
</Layout>
</file>

<file path=customXml/item2.xml><?xml version="1.0" encoding="utf-8"?>
<Layout>
  <Type>MultipleChoice</Type>
  <ChoicesCount>4</ChoicesCount>
  <Orientation>Left</Orientation>
</Layout>
</file>

<file path=customXml/itemProps1.xml><?xml version="1.0" encoding="utf-8"?>
<ds:datastoreItem xmlns:ds="http://schemas.openxmlformats.org/officeDocument/2006/customXml" ds:itemID="{AAD1C82A-AB8C-4178-99AE-950A16AD8008}">
  <ds:schemaRefs/>
</ds:datastoreItem>
</file>

<file path=customXml/itemProps2.xml><?xml version="1.0" encoding="utf-8"?>
<ds:datastoreItem xmlns:ds="http://schemas.openxmlformats.org/officeDocument/2006/customXml" ds:itemID="{29C6A2B9-D4BC-413D-9BD6-8C205420A6C6}">
  <ds:schemaRefs/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617</TotalTime>
  <Words>341</Words>
  <Application>Microsoft Office PowerPoint</Application>
  <PresentationFormat>Předvádění na obrazovce (4:3)</PresentationFormat>
  <Paragraphs>126</Paragraphs>
  <Slides>11</Slides>
  <Notes>2</Notes>
  <HiddenSlides>1</HiddenSlides>
  <MMClips>7</MMClips>
  <ScaleCrop>false</ScaleCrop>
  <HeadingPairs>
    <vt:vector size="6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  <vt:variant>
        <vt:lpstr>Vlastní prezentace</vt:lpstr>
      </vt:variant>
      <vt:variant>
        <vt:i4>2</vt:i4>
      </vt:variant>
    </vt:vector>
  </HeadingPairs>
  <TitlesOfParts>
    <vt:vector size="14" baseType="lpstr">
      <vt:lpstr>Motiv systému Office</vt:lpstr>
      <vt:lpstr>Samohlásky VY_32_INOVACE_3B_01 Číslo projektu: CZ.1.07/1.4.00/21.1101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Zdroje</vt:lpstr>
      <vt:lpstr>Vlastní prezentace _ ukázka</vt:lpstr>
      <vt:lpstr>1 skupina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JIHOČESKÝ KRAJ 3.2.1.A</dc:title>
  <dc:creator>admin</dc:creator>
  <cp:lastModifiedBy>uzivatel</cp:lastModifiedBy>
  <cp:revision>67</cp:revision>
  <dcterms:created xsi:type="dcterms:W3CDTF">2011-02-01T19:13:05Z</dcterms:created>
  <dcterms:modified xsi:type="dcterms:W3CDTF">2013-01-21T12:22:31Z</dcterms:modified>
</cp:coreProperties>
</file>