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70" r:id="rId7"/>
    <p:sldId id="27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8FFF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VY_32_INOVACE_12_Množné číslo </a:t>
          </a:r>
          <a:r>
            <a:rPr lang="cs-CZ" dirty="0" err="1" smtClean="0"/>
            <a:t>podst</a:t>
          </a:r>
          <a:r>
            <a:rPr lang="cs-CZ" dirty="0" smtClean="0"/>
            <a:t>. jmen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Množné číslo </a:t>
          </a:r>
          <a:r>
            <a:rPr lang="cs-CZ" dirty="0" err="1" smtClean="0"/>
            <a:t>podst</a:t>
          </a:r>
          <a:r>
            <a:rPr lang="cs-CZ" dirty="0" smtClean="0"/>
            <a:t>. jmen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VY_32_INOVACE_12_Množné číslo </a:t>
          </a:r>
          <a:r>
            <a:rPr lang="cs-CZ" sz="1400" kern="1200" dirty="0" err="1" smtClean="0"/>
            <a:t>podst</a:t>
          </a:r>
          <a:r>
            <a:rPr lang="cs-CZ" sz="1400" kern="1200" dirty="0" smtClean="0"/>
            <a:t>. jmen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Množné číslo </a:t>
          </a:r>
          <a:r>
            <a:rPr lang="cs-CZ" sz="1400" kern="1200" dirty="0" err="1" smtClean="0"/>
            <a:t>podst</a:t>
          </a:r>
          <a:r>
            <a:rPr lang="cs-CZ" sz="1400" kern="1200" dirty="0" smtClean="0"/>
            <a:t>. jmen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7491247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5127756"/>
              </p:ext>
            </p:extLst>
          </p:nvPr>
        </p:nvGraphicFramePr>
        <p:xfrm>
          <a:off x="457200" y="1600200"/>
          <a:ext cx="8229600" cy="2672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slovní zásoby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zopakují jak se tvoří množné číslo podstatných jmen. Do sešitu si zapíší pravidla tvoření množného čísla </a:t>
                      </a:r>
                      <a:r>
                        <a:rPr lang="cs-CZ" smtClean="0"/>
                        <a:t>podstatných jmen.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44824"/>
            <a:ext cx="89644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>
                <a:latin typeface="+mj-lt"/>
              </a:rPr>
              <a:t>Množné číslo podstatných </a:t>
            </a:r>
            <a:r>
              <a:rPr lang="cs-CZ" sz="6000" dirty="0" smtClean="0">
                <a:latin typeface="+mj-lt"/>
              </a:rPr>
              <a:t>jmen</a:t>
            </a:r>
          </a:p>
          <a:p>
            <a:r>
              <a:rPr lang="cs-CZ" sz="4800" dirty="0" smtClean="0">
                <a:solidFill>
                  <a:schemeClr val="accent2"/>
                </a:solidFill>
                <a:latin typeface="+mj-lt"/>
              </a:rPr>
              <a:t>PLURAL </a:t>
            </a:r>
            <a:r>
              <a:rPr lang="cs-CZ" sz="4800" dirty="0">
                <a:solidFill>
                  <a:schemeClr val="accent2"/>
                </a:solidFill>
                <a:latin typeface="+mj-lt"/>
              </a:rPr>
              <a:t>NOUNS</a:t>
            </a:r>
          </a:p>
        </p:txBody>
      </p:sp>
    </p:spTree>
    <p:extLst>
      <p:ext uri="{BB962C8B-B14F-4D97-AF65-F5344CB8AC3E}">
        <p14:creationId xmlns:p14="http://schemas.microsoft.com/office/powerpoint/2010/main" val="370580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Většina podstatných jmen tvoří množné číslo přidáním koncovky </a:t>
            </a:r>
            <a:r>
              <a:rPr lang="cs-CZ" b="1" dirty="0">
                <a:solidFill>
                  <a:srgbClr val="FF0000"/>
                </a:solidFill>
              </a:rPr>
              <a:t>-s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dirty="0" err="1" smtClean="0"/>
              <a:t>stamp</a:t>
            </a:r>
            <a:r>
              <a:rPr lang="cs-CZ" sz="3600" dirty="0"/>
              <a:t>		</a:t>
            </a:r>
            <a:r>
              <a:rPr lang="cs-CZ" sz="3600" dirty="0" err="1"/>
              <a:t>stamp</a:t>
            </a:r>
            <a:r>
              <a:rPr lang="cs-CZ" sz="3600" b="1" dirty="0" err="1">
                <a:solidFill>
                  <a:srgbClr val="0070C0"/>
                </a:solidFill>
              </a:rPr>
              <a:t>s</a:t>
            </a:r>
            <a:r>
              <a:rPr lang="cs-CZ" sz="3600" dirty="0"/>
              <a:t>		známky</a:t>
            </a:r>
          </a:p>
          <a:p>
            <a:r>
              <a:rPr lang="cs-CZ" sz="3600" dirty="0" err="1" smtClean="0"/>
              <a:t>camera</a:t>
            </a:r>
            <a:r>
              <a:rPr lang="cs-CZ" sz="3600" dirty="0"/>
              <a:t>		</a:t>
            </a:r>
            <a:r>
              <a:rPr lang="cs-CZ" sz="3600" dirty="0" err="1"/>
              <a:t>camera</a:t>
            </a:r>
            <a:r>
              <a:rPr lang="cs-CZ" sz="3600" b="1" dirty="0" err="1">
                <a:solidFill>
                  <a:srgbClr val="0070C0"/>
                </a:solidFill>
              </a:rPr>
              <a:t>s</a:t>
            </a:r>
            <a:r>
              <a:rPr lang="cs-CZ" sz="3600" dirty="0"/>
              <a:t>		kamery</a:t>
            </a:r>
          </a:p>
          <a:p>
            <a:r>
              <a:rPr lang="cs-CZ" sz="3600" dirty="0" err="1"/>
              <a:t>name</a:t>
            </a:r>
            <a:r>
              <a:rPr lang="cs-CZ" sz="3600" dirty="0"/>
              <a:t>		</a:t>
            </a:r>
            <a:r>
              <a:rPr lang="cs-CZ" sz="3600" dirty="0" err="1"/>
              <a:t>name</a:t>
            </a:r>
            <a:r>
              <a:rPr lang="cs-CZ" sz="3600" b="1" dirty="0" err="1">
                <a:solidFill>
                  <a:srgbClr val="0070C0"/>
                </a:solidFill>
              </a:rPr>
              <a:t>s</a:t>
            </a:r>
            <a:r>
              <a:rPr lang="cs-CZ" sz="3600" dirty="0"/>
              <a:t>		jména</a:t>
            </a:r>
          </a:p>
          <a:p>
            <a:r>
              <a:rPr lang="cs-CZ" sz="3600" dirty="0" err="1"/>
              <a:t>apple</a:t>
            </a:r>
            <a:r>
              <a:rPr lang="cs-CZ" sz="3600" dirty="0"/>
              <a:t>		</a:t>
            </a:r>
            <a:r>
              <a:rPr lang="cs-CZ" sz="3600" dirty="0" err="1"/>
              <a:t>apple</a:t>
            </a:r>
            <a:r>
              <a:rPr lang="cs-CZ" sz="3600" b="1" dirty="0" err="1">
                <a:solidFill>
                  <a:srgbClr val="0070C0"/>
                </a:solidFill>
              </a:rPr>
              <a:t>s</a:t>
            </a:r>
            <a:r>
              <a:rPr lang="cs-CZ" sz="3600" dirty="0"/>
              <a:t>		jablka</a:t>
            </a:r>
          </a:p>
          <a:p>
            <a:r>
              <a:rPr lang="cs-CZ" sz="3600" dirty="0" err="1"/>
              <a:t>b</a:t>
            </a:r>
            <a:r>
              <a:rPr lang="cs-CZ" sz="3600" dirty="0" err="1" smtClean="0"/>
              <a:t>ook</a:t>
            </a:r>
            <a:r>
              <a:rPr lang="cs-CZ" sz="3600" dirty="0" smtClean="0"/>
              <a:t>              </a:t>
            </a:r>
            <a:r>
              <a:rPr lang="cs-CZ" sz="3600" dirty="0" err="1" smtClean="0"/>
              <a:t>book</a:t>
            </a:r>
            <a:r>
              <a:rPr lang="cs-CZ" sz="3600" b="1" dirty="0" err="1" smtClean="0">
                <a:solidFill>
                  <a:srgbClr val="0070C0"/>
                </a:solidFill>
              </a:rPr>
              <a:t>s</a:t>
            </a:r>
            <a:r>
              <a:rPr lang="cs-CZ" sz="3600" b="1" dirty="0" smtClean="0">
                <a:solidFill>
                  <a:srgbClr val="0070C0"/>
                </a:solidFill>
              </a:rPr>
              <a:t>                </a:t>
            </a:r>
            <a:r>
              <a:rPr lang="cs-CZ" sz="3600" dirty="0" smtClean="0"/>
              <a:t>knihy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56867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/>
              <a:t>Končí-li podstatné jméno na </a:t>
            </a:r>
            <a:r>
              <a:rPr lang="cs-CZ" sz="3600" b="1" i="1" dirty="0"/>
              <a:t>-s,-</a:t>
            </a:r>
            <a:r>
              <a:rPr lang="cs-CZ" sz="3600" b="1" i="1" dirty="0" err="1"/>
              <a:t>ss</a:t>
            </a:r>
            <a:r>
              <a:rPr lang="cs-CZ" sz="3600" b="1" i="1" dirty="0"/>
              <a:t>,-</a:t>
            </a:r>
            <a:r>
              <a:rPr lang="cs-CZ" sz="3600" b="1" i="1" dirty="0" err="1"/>
              <a:t>sh</a:t>
            </a:r>
            <a:r>
              <a:rPr lang="cs-CZ" sz="3600" b="1" i="1" dirty="0"/>
              <a:t>,-ch</a:t>
            </a:r>
            <a:r>
              <a:rPr lang="cs-CZ" sz="3600" i="1" dirty="0">
                <a:sym typeface="Wingdings 3" pitchFamily="18" charset="2"/>
              </a:rPr>
              <a:t> </a:t>
            </a:r>
            <a:br>
              <a:rPr lang="cs-CZ" sz="3600" i="1" dirty="0">
                <a:sym typeface="Wingdings 3" pitchFamily="18" charset="2"/>
              </a:rPr>
            </a:br>
            <a:r>
              <a:rPr lang="cs-CZ" sz="3600" dirty="0">
                <a:sym typeface="Wingdings 3" pitchFamily="18" charset="2"/>
              </a:rPr>
              <a:t>v množném</a:t>
            </a:r>
            <a:r>
              <a:rPr lang="cs-CZ" sz="3600" i="1" dirty="0">
                <a:sym typeface="Wingdings 3" pitchFamily="18" charset="2"/>
              </a:rPr>
              <a:t> </a:t>
            </a:r>
            <a:r>
              <a:rPr lang="cs-CZ" sz="3600" dirty="0">
                <a:sym typeface="Wingdings 3" pitchFamily="18" charset="2"/>
              </a:rPr>
              <a:t>čísle je koncovka </a:t>
            </a:r>
            <a:r>
              <a:rPr lang="cs-CZ" sz="3600" b="1" i="1" dirty="0">
                <a:solidFill>
                  <a:srgbClr val="00B0F0"/>
                </a:solidFill>
                <a:sym typeface="Wingdings 3" pitchFamily="18" charset="2"/>
              </a:rPr>
              <a:t>–es </a:t>
            </a:r>
            <a:r>
              <a:rPr lang="en-US" sz="3600" b="1" i="1" dirty="0">
                <a:solidFill>
                  <a:srgbClr val="00B0F0"/>
                </a:solidFill>
                <a:cs typeface="Arial" charset="0"/>
                <a:sym typeface="Wingdings 3" pitchFamily="18" charset="2"/>
              </a:rPr>
              <a:t>[</a:t>
            </a:r>
            <a:r>
              <a:rPr lang="cs-CZ" sz="3600" b="1" i="1" dirty="0">
                <a:solidFill>
                  <a:srgbClr val="00B0F0"/>
                </a:solidFill>
                <a:cs typeface="Arial" charset="0"/>
                <a:sym typeface="Wingdings 3" pitchFamily="18" charset="2"/>
              </a:rPr>
              <a:t>-</a:t>
            </a:r>
            <a:r>
              <a:rPr lang="cs-CZ" sz="3600" b="1" i="1" dirty="0" err="1">
                <a:solidFill>
                  <a:srgbClr val="00B0F0"/>
                </a:solidFill>
                <a:cs typeface="Arial" charset="0"/>
                <a:sym typeface="Wingdings 3" pitchFamily="18" charset="2"/>
              </a:rPr>
              <a:t>iz</a:t>
            </a:r>
            <a:r>
              <a:rPr lang="en-US" sz="3600" b="1" i="1" dirty="0">
                <a:solidFill>
                  <a:srgbClr val="00B0F0"/>
                </a:solidFill>
                <a:cs typeface="Arial" charset="0"/>
                <a:sym typeface="Wingdings 3" pitchFamily="18" charset="2"/>
              </a:rPr>
              <a:t>]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bus	</a:t>
            </a:r>
            <a:r>
              <a:rPr lang="cs-CZ" sz="3600" dirty="0" err="1"/>
              <a:t>bus</a:t>
            </a:r>
            <a:r>
              <a:rPr lang="cs-CZ" sz="3600" b="1" dirty="0" err="1">
                <a:solidFill>
                  <a:srgbClr val="00B0F0"/>
                </a:solidFill>
              </a:rPr>
              <a:t>es</a:t>
            </a:r>
            <a:r>
              <a:rPr lang="cs-CZ" sz="3600" dirty="0">
                <a:solidFill>
                  <a:schemeClr val="tx2"/>
                </a:solidFill>
              </a:rPr>
              <a:t>	</a:t>
            </a:r>
            <a:r>
              <a:rPr lang="cs-CZ" sz="3600" dirty="0"/>
              <a:t>autobusy	</a:t>
            </a:r>
          </a:p>
          <a:p>
            <a:r>
              <a:rPr lang="cs-CZ" sz="3600" dirty="0" err="1"/>
              <a:t>class</a:t>
            </a:r>
            <a:r>
              <a:rPr lang="cs-CZ" sz="3600" dirty="0"/>
              <a:t>	</a:t>
            </a:r>
            <a:r>
              <a:rPr lang="cs-CZ" sz="3600" dirty="0" err="1"/>
              <a:t>class</a:t>
            </a:r>
            <a:r>
              <a:rPr lang="cs-CZ" sz="3600" b="1" dirty="0" err="1">
                <a:solidFill>
                  <a:srgbClr val="00B0F0"/>
                </a:solidFill>
              </a:rPr>
              <a:t>es</a:t>
            </a:r>
            <a:r>
              <a:rPr lang="cs-CZ" sz="3600" dirty="0"/>
              <a:t>	třídy</a:t>
            </a:r>
          </a:p>
          <a:p>
            <a:r>
              <a:rPr lang="cs-CZ" sz="3600" dirty="0" err="1"/>
              <a:t>wish</a:t>
            </a:r>
            <a:r>
              <a:rPr lang="cs-CZ" sz="3600" dirty="0"/>
              <a:t>	</a:t>
            </a:r>
            <a:r>
              <a:rPr lang="cs-CZ" sz="3600" dirty="0" err="1"/>
              <a:t>wish</a:t>
            </a:r>
            <a:r>
              <a:rPr lang="cs-CZ" sz="3600" b="1" dirty="0" err="1">
                <a:solidFill>
                  <a:srgbClr val="00B0F0"/>
                </a:solidFill>
              </a:rPr>
              <a:t>es</a:t>
            </a:r>
            <a:r>
              <a:rPr lang="cs-CZ" sz="3600" dirty="0"/>
              <a:t>	přání</a:t>
            </a:r>
          </a:p>
          <a:p>
            <a:r>
              <a:rPr lang="cs-CZ" sz="3600" dirty="0" err="1"/>
              <a:t>match</a:t>
            </a:r>
            <a:r>
              <a:rPr lang="cs-CZ" sz="3600" dirty="0"/>
              <a:t>	</a:t>
            </a:r>
            <a:r>
              <a:rPr lang="cs-CZ" sz="3600" dirty="0" err="1"/>
              <a:t>match</a:t>
            </a:r>
            <a:r>
              <a:rPr lang="cs-CZ" sz="3600" b="1" dirty="0" err="1">
                <a:solidFill>
                  <a:srgbClr val="00B0F0"/>
                </a:solidFill>
              </a:rPr>
              <a:t>es</a:t>
            </a:r>
            <a:r>
              <a:rPr lang="cs-CZ" sz="3600" dirty="0"/>
              <a:t>	zápalky</a:t>
            </a:r>
          </a:p>
          <a:p>
            <a:endParaRPr lang="cs-CZ" sz="3600" dirty="0"/>
          </a:p>
        </p:txBody>
      </p:sp>
      <p:pic>
        <p:nvPicPr>
          <p:cNvPr id="1029" name="Picture 5" descr="C:\Users\X\AppData\Local\Microsoft\Windows\Temporary Internet Files\Content.IE5\4RYJZRI1\MP9004393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950" y="4365104"/>
            <a:ext cx="2908209" cy="229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332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cs-CZ" sz="3200" b="1" dirty="0"/>
              <a:t>Jestliže podstatné jméno končí –y, před kterým je </a:t>
            </a:r>
            <a:r>
              <a:rPr lang="cs-CZ" sz="3200" b="1" i="1" dirty="0">
                <a:solidFill>
                  <a:schemeClr val="hlink"/>
                </a:solidFill>
              </a:rPr>
              <a:t>souhláska</a:t>
            </a:r>
            <a:r>
              <a:rPr lang="cs-CZ" sz="3200" b="1" dirty="0"/>
              <a:t>, mění se koncové –y </a:t>
            </a:r>
            <a:br>
              <a:rPr lang="cs-CZ" sz="3200" b="1" dirty="0"/>
            </a:br>
            <a:r>
              <a:rPr lang="cs-CZ" sz="3200" b="1" dirty="0"/>
              <a:t>v množném čísle na </a:t>
            </a:r>
            <a:r>
              <a:rPr lang="cs-CZ" sz="3200" b="1" dirty="0">
                <a:solidFill>
                  <a:srgbClr val="00B0F0"/>
                </a:solidFill>
              </a:rPr>
              <a:t>-</a:t>
            </a:r>
            <a:r>
              <a:rPr lang="cs-CZ" sz="3200" b="1" dirty="0" err="1">
                <a:solidFill>
                  <a:srgbClr val="00B0F0"/>
                </a:solidFill>
              </a:rPr>
              <a:t>ies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country</a:t>
            </a:r>
            <a:r>
              <a:rPr lang="cs-CZ" dirty="0"/>
              <a:t>		</a:t>
            </a:r>
            <a:r>
              <a:rPr lang="cs-CZ" dirty="0" err="1"/>
              <a:t>countr</a:t>
            </a:r>
            <a:r>
              <a:rPr lang="cs-CZ" b="1" dirty="0" err="1">
                <a:solidFill>
                  <a:srgbClr val="00B0F0"/>
                </a:solidFill>
              </a:rPr>
              <a:t>ies</a:t>
            </a:r>
            <a:r>
              <a:rPr lang="cs-CZ" dirty="0"/>
              <a:t>		</a:t>
            </a:r>
            <a:r>
              <a:rPr lang="cs-CZ" dirty="0" smtClean="0"/>
              <a:t>země</a:t>
            </a:r>
          </a:p>
          <a:p>
            <a:r>
              <a:rPr lang="cs-CZ" dirty="0" smtClean="0"/>
              <a:t>city                    </a:t>
            </a:r>
            <a:r>
              <a:rPr lang="cs-CZ" dirty="0" err="1" smtClean="0"/>
              <a:t>cit</a:t>
            </a:r>
            <a:r>
              <a:rPr lang="cs-CZ" b="1" dirty="0" err="1" smtClean="0">
                <a:solidFill>
                  <a:srgbClr val="00B0F0"/>
                </a:solidFill>
              </a:rPr>
              <a:t>ies</a:t>
            </a:r>
            <a:r>
              <a:rPr lang="cs-CZ" b="1" dirty="0" smtClean="0">
                <a:solidFill>
                  <a:srgbClr val="00B0F0"/>
                </a:solidFill>
              </a:rPr>
              <a:t>                   </a:t>
            </a:r>
            <a:r>
              <a:rPr lang="cs-CZ" dirty="0" smtClean="0"/>
              <a:t>města</a:t>
            </a:r>
            <a:endParaRPr lang="cs-CZ" dirty="0"/>
          </a:p>
          <a:p>
            <a:r>
              <a:rPr lang="cs-CZ" dirty="0"/>
              <a:t>party		</a:t>
            </a:r>
            <a:r>
              <a:rPr lang="cs-CZ" dirty="0" err="1"/>
              <a:t>part</a:t>
            </a:r>
            <a:r>
              <a:rPr lang="cs-CZ" b="1" dirty="0" err="1">
                <a:solidFill>
                  <a:srgbClr val="00B0F0"/>
                </a:solidFill>
              </a:rPr>
              <a:t>ies</a:t>
            </a:r>
            <a:r>
              <a:rPr lang="cs-CZ" dirty="0"/>
              <a:t>		večírky</a:t>
            </a:r>
          </a:p>
          <a:p>
            <a:r>
              <a:rPr lang="cs-CZ" dirty="0" err="1"/>
              <a:t>dictionary</a:t>
            </a:r>
            <a:r>
              <a:rPr lang="cs-CZ" dirty="0"/>
              <a:t>	</a:t>
            </a:r>
            <a:r>
              <a:rPr lang="cs-CZ" dirty="0" err="1"/>
              <a:t>dictionar</a:t>
            </a:r>
            <a:r>
              <a:rPr lang="cs-CZ" b="1" dirty="0" err="1">
                <a:solidFill>
                  <a:srgbClr val="00B0F0"/>
                </a:solidFill>
              </a:rPr>
              <a:t>ies</a:t>
            </a:r>
            <a:r>
              <a:rPr lang="cs-CZ" dirty="0"/>
              <a:t>	</a:t>
            </a:r>
            <a:r>
              <a:rPr lang="cs-CZ" dirty="0" smtClean="0"/>
              <a:t>slovníky</a:t>
            </a:r>
          </a:p>
          <a:p>
            <a:r>
              <a:rPr lang="cs-CZ" dirty="0" err="1" smtClean="0"/>
              <a:t>family</a:t>
            </a:r>
            <a:r>
              <a:rPr lang="cs-CZ" dirty="0" smtClean="0"/>
              <a:t>               </a:t>
            </a:r>
            <a:r>
              <a:rPr lang="cs-CZ" dirty="0" err="1" smtClean="0"/>
              <a:t>famil</a:t>
            </a:r>
            <a:r>
              <a:rPr lang="cs-CZ" b="1" dirty="0" err="1" smtClean="0">
                <a:solidFill>
                  <a:srgbClr val="00B0F0"/>
                </a:solidFill>
              </a:rPr>
              <a:t>ies</a:t>
            </a:r>
            <a:r>
              <a:rPr lang="cs-CZ" dirty="0" smtClean="0"/>
              <a:t>                rodiny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624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r>
              <a:rPr lang="cs-CZ" sz="3600" b="1" dirty="0"/>
              <a:t>Končí-li podstatné jméno –y, před kterým je </a:t>
            </a:r>
            <a:r>
              <a:rPr lang="cs-CZ" sz="3600" b="1" i="1" dirty="0">
                <a:solidFill>
                  <a:srgbClr val="0070C0"/>
                </a:solidFill>
              </a:rPr>
              <a:t>samohláska</a:t>
            </a:r>
            <a:r>
              <a:rPr lang="cs-CZ" sz="3600" b="1" dirty="0"/>
              <a:t>, koncové –y se nemění a v množném čísle má </a:t>
            </a:r>
            <a:r>
              <a:rPr lang="cs-CZ" sz="3600" b="1" dirty="0" smtClean="0"/>
              <a:t>koncovku </a:t>
            </a:r>
            <a:r>
              <a:rPr lang="cs-CZ" sz="3600" b="1" dirty="0" smtClean="0">
                <a:solidFill>
                  <a:srgbClr val="00B0F0"/>
                </a:solidFill>
              </a:rPr>
              <a:t>-</a:t>
            </a:r>
            <a:r>
              <a:rPr lang="cs-CZ" sz="3600" b="1" dirty="0" err="1" smtClean="0">
                <a:solidFill>
                  <a:srgbClr val="00B0F0"/>
                </a:solidFill>
              </a:rPr>
              <a:t>ys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20888"/>
            <a:ext cx="8291264" cy="37052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err="1" smtClean="0"/>
              <a:t>key</a:t>
            </a:r>
            <a:r>
              <a:rPr lang="cs-CZ" dirty="0"/>
              <a:t>		</a:t>
            </a:r>
            <a:r>
              <a:rPr lang="cs-CZ" dirty="0" err="1"/>
              <a:t>ke</a:t>
            </a:r>
            <a:r>
              <a:rPr lang="cs-CZ" b="1" dirty="0" err="1">
                <a:solidFill>
                  <a:srgbClr val="00B0F0"/>
                </a:solidFill>
              </a:rPr>
              <a:t>ys</a:t>
            </a:r>
            <a:r>
              <a:rPr lang="cs-CZ" dirty="0"/>
              <a:t>			klíče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/>
              <a:t>		</a:t>
            </a:r>
            <a:r>
              <a:rPr lang="cs-CZ" dirty="0" err="1"/>
              <a:t>da</a:t>
            </a:r>
            <a:r>
              <a:rPr lang="cs-CZ" b="1" dirty="0" err="1">
                <a:solidFill>
                  <a:srgbClr val="00B0F0"/>
                </a:solidFill>
              </a:rPr>
              <a:t>ys</a:t>
            </a:r>
            <a:r>
              <a:rPr lang="cs-CZ" dirty="0">
                <a:solidFill>
                  <a:schemeClr val="tx2"/>
                </a:solidFill>
              </a:rPr>
              <a:t>	</a:t>
            </a:r>
            <a:r>
              <a:rPr lang="cs-CZ" dirty="0"/>
              <a:t>		dny</a:t>
            </a:r>
          </a:p>
          <a:p>
            <a:r>
              <a:rPr lang="cs-CZ" dirty="0" smtClean="0"/>
              <a:t> boy                   </a:t>
            </a:r>
            <a:r>
              <a:rPr lang="cs-CZ" dirty="0" err="1" smtClean="0"/>
              <a:t>bo</a:t>
            </a:r>
            <a:r>
              <a:rPr lang="cs-CZ" b="1" dirty="0" err="1" smtClean="0">
                <a:solidFill>
                  <a:srgbClr val="00B0F0"/>
                </a:solidFill>
              </a:rPr>
              <a:t>ys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                    chlapci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toy</a:t>
            </a:r>
            <a:r>
              <a:rPr lang="cs-CZ" dirty="0" smtClean="0"/>
              <a:t>                    </a:t>
            </a:r>
            <a:r>
              <a:rPr lang="cs-CZ" dirty="0" err="1" smtClean="0"/>
              <a:t>to</a:t>
            </a:r>
            <a:r>
              <a:rPr lang="cs-CZ" b="1" dirty="0" err="1" smtClean="0">
                <a:solidFill>
                  <a:srgbClr val="00B0F0"/>
                </a:solidFill>
              </a:rPr>
              <a:t>ys</a:t>
            </a:r>
            <a:r>
              <a:rPr lang="cs-CZ" b="1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                     hračky  </a:t>
            </a:r>
            <a:endParaRPr lang="cs-CZ" dirty="0"/>
          </a:p>
        </p:txBody>
      </p:sp>
      <p:pic>
        <p:nvPicPr>
          <p:cNvPr id="2051" name="Picture 3" descr="C:\Users\X\AppData\Local\Microsoft\Windows\Temporary Internet Files\Content.IE5\MEEDQO79\MP9003867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2879"/>
            <a:ext cx="2620888" cy="186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X\AppData\Local\Microsoft\Windows\Temporary Internet Files\Content.IE5\MEEDQO79\MP90031377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115" y="4810067"/>
            <a:ext cx="2847055" cy="186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44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180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Prezentace aplikace PowerPoint</vt:lpstr>
      <vt:lpstr>Většina podstatných jmen tvoří množné číslo přidáním koncovky -s</vt:lpstr>
      <vt:lpstr>Končí-li podstatné jméno na -s,-ss,-sh,-ch  v množném čísle je koncovka –es [-iz]</vt:lpstr>
      <vt:lpstr>Jestliže podstatné jméno končí –y, před kterým je souhláska, mění se koncové –y  v množném čísle na -ies</vt:lpstr>
      <vt:lpstr>Končí-li podstatné jméno –y, před kterým je samohláska, koncové –y se nemění a v množném čísle má koncovku -ys 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39</cp:revision>
  <dcterms:created xsi:type="dcterms:W3CDTF">2011-11-09T14:01:04Z</dcterms:created>
  <dcterms:modified xsi:type="dcterms:W3CDTF">2012-02-11T15:07:22Z</dcterms:modified>
</cp:coreProperties>
</file>