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230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873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6785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5575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296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5255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150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8776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6784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6849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5558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75E8B8-DC92-4766-A285-D29C9983BC84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BD704-EA8E-46D6-B1E3-E27A4386A0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110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0.png"/><Relationship Id="rId7" Type="http://schemas.openxmlformats.org/officeDocument/2006/relationships/image" Target="../media/image4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9.png"/><Relationship Id="rId4" Type="http://schemas.openxmlformats.org/officeDocument/2006/relationships/image" Target="../media/image11.jpeg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Rok - září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VY_32_INOVACE_4A_09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1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8207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>
                <a:cs typeface="Times New Roman" pitchFamily="18" charset="0"/>
              </a:rPr>
              <a:t>Identifikátor materiálu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cs typeface="Times New Roman" pitchFamily="18" charset="0"/>
              </a:rPr>
              <a:t>III/2 Inovace a zkvalitnění výuky prostřednictvím ICT, 01</a:t>
            </a:r>
          </a:p>
          <a:p>
            <a:pPr marL="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dirty="0"/>
              <a:t>Žáci znají základní charakteristiku měsíce září. Postupně se naučí </a:t>
            </a:r>
            <a:r>
              <a:rPr lang="cs-CZ" dirty="0" smtClean="0"/>
              <a:t>básničku      - po </a:t>
            </a:r>
            <a:r>
              <a:rPr lang="cs-CZ" dirty="0"/>
              <a:t>částech, které se </a:t>
            </a:r>
            <a:r>
              <a:rPr lang="cs-CZ" dirty="0" smtClean="0"/>
              <a:t>odkrývají. Na další stránce přiřazují tužkou (rukopisné poznámky) bubliny ke správným větám. Poznají hřib, choroše, žampion, kozáka, muchomůrku červenou a lišku. Na páté stránce pracují pomocí animace – jedlé houby „sbírají“       do košíku. Zde mají okamžitou kontrolu - jedlé houby se pomocí animace přesunou    do košíku, nejedlé zůstávají beze změny. Žáci dále znají </a:t>
            </a:r>
            <a:r>
              <a:rPr lang="cs-CZ" dirty="0"/>
              <a:t>elementární školní pomůcky, </a:t>
            </a:r>
            <a:r>
              <a:rPr lang="cs-CZ" dirty="0" smtClean="0"/>
              <a:t> ví</a:t>
            </a:r>
            <a:r>
              <a:rPr lang="cs-CZ" dirty="0"/>
              <a:t>, co do školy patří a co </a:t>
            </a:r>
            <a:r>
              <a:rPr lang="cs-CZ" dirty="0" smtClean="0"/>
              <a:t>nikoliv. Kliknutím zařazují předměty školních potřeb do bubliny (animace). Správně zařazená slova odlétají do bubliny, nesprávná slova zůstávají beze změny. Z </a:t>
            </a:r>
            <a:r>
              <a:rPr lang="cs-CZ" dirty="0"/>
              <a:t>textu vybírají věty, které k měsíci září patří. Pracují pomocí </a:t>
            </a:r>
            <a:r>
              <a:rPr lang="cs-CZ" dirty="0" smtClean="0"/>
              <a:t>tužky - inovace (rukopisné </a:t>
            </a:r>
            <a:r>
              <a:rPr lang="cs-CZ" dirty="0"/>
              <a:t>poznámky v rámci nového softwaru Microsoft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minut.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Podzim 2011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Člověk a jeho svět</a:t>
            </a:r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/>
              <a:t>Inovace:</a:t>
            </a:r>
            <a:r>
              <a:rPr lang="cs-CZ" dirty="0"/>
              <a:t> Rukopisné poznámky v rámci nového softwaru Microsoft</a:t>
            </a:r>
          </a:p>
          <a:p>
            <a:pPr marL="0" indent="0">
              <a:buNone/>
            </a:pPr>
            <a:r>
              <a:rPr lang="cs-CZ" b="1" dirty="0"/>
              <a:t>Cílová skupina: </a:t>
            </a:r>
            <a:r>
              <a:rPr lang="cs-CZ" dirty="0" smtClean="0"/>
              <a:t>Žák (s </a:t>
            </a:r>
            <a:r>
              <a:rPr lang="cs-CZ" dirty="0"/>
              <a:t>autismem, </a:t>
            </a:r>
            <a:r>
              <a:rPr lang="cs-CZ" dirty="0" smtClean="0"/>
              <a:t>lehkou a střední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speciální, 1.stupeň, 1. období.</a:t>
            </a:r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6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869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5536"/>
            <a:ext cx="9144000" cy="686341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      			ZÁŘÍ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5400" b="1" dirty="0" smtClean="0"/>
              <a:t>		Na září, na září</a:t>
            </a:r>
          </a:p>
          <a:p>
            <a:r>
              <a:rPr lang="cs-CZ" sz="5400" b="1" dirty="0" smtClean="0"/>
              <a:t>		těšili se sadaři.</a:t>
            </a:r>
          </a:p>
          <a:p>
            <a:r>
              <a:rPr lang="cs-CZ" sz="5400" b="1" dirty="0" smtClean="0"/>
              <a:t>		A když se dost natěšili,</a:t>
            </a:r>
          </a:p>
          <a:p>
            <a:r>
              <a:rPr lang="cs-CZ" sz="4800" b="1" dirty="0" smtClean="0"/>
              <a:t>		holé stromy po nich </a:t>
            </a:r>
            <a:r>
              <a:rPr lang="cs-CZ" sz="5400" b="1" dirty="0" smtClean="0"/>
              <a:t>zbyly.</a:t>
            </a:r>
          </a:p>
          <a:p>
            <a:endParaRPr lang="cs-CZ" sz="5400" b="1" dirty="0"/>
          </a:p>
          <a:p>
            <a:endParaRPr lang="cs-CZ" sz="54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141757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007" y="230741"/>
            <a:ext cx="8147248" cy="6192688"/>
          </a:xfrm>
          <a:blipFill>
            <a:blip r:embed="rId2" cstate="print"/>
            <a:tile tx="0" ty="0" sx="100000" sy="100000" flip="none" algn="tl"/>
          </a:blip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143099" y="1286601"/>
            <a:ext cx="4071148" cy="310854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15616" y="1284893"/>
            <a:ext cx="4071148" cy="310854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b="1" dirty="0"/>
              <a:t>Sklízíme ovoce ze stromů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/>
              <a:t>Je první podzimní měsíc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/>
              <a:t>Začíná škola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/>
              <a:t>Sbíráme houby.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476672"/>
            <a:ext cx="4422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Přiřaď ke větám správné bubliny.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5796136" y="1916832"/>
            <a:ext cx="2160240" cy="1224136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Jablka, švestky a hrušky.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3563888" y="4797152"/>
            <a:ext cx="2160240" cy="1224136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Hřib, klouzek,</a:t>
            </a:r>
          </a:p>
          <a:p>
            <a:pPr algn="ctr"/>
            <a:r>
              <a:rPr lang="cs-CZ" dirty="0" smtClean="0">
                <a:solidFill>
                  <a:srgbClr val="00B050"/>
                </a:solidFill>
              </a:rPr>
              <a:t>Křemenáč.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959382" y="4797152"/>
            <a:ext cx="2160240" cy="1224136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Aktovka, penál, tužka.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5920293" y="3781368"/>
            <a:ext cx="2160240" cy="1224136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Jaro, léto, podzim, zima.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303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7114" y="476672"/>
            <a:ext cx="7845225" cy="252376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HOUBY</a:t>
            </a:r>
          </a:p>
          <a:p>
            <a:endParaRPr lang="cs-CZ" dirty="0"/>
          </a:p>
          <a:p>
            <a:r>
              <a:rPr lang="cs-CZ" b="1" dirty="0" smtClean="0"/>
              <a:t>HOUBY ROSTOU V LESE.</a:t>
            </a:r>
          </a:p>
          <a:p>
            <a:r>
              <a:rPr lang="cs-CZ" b="1" dirty="0" smtClean="0"/>
              <a:t>JSOU VÝBORNOU POCHUTINOU V NAŠÍ KUCHYNI.</a:t>
            </a:r>
          </a:p>
          <a:p>
            <a:r>
              <a:rPr lang="cs-CZ" b="1" dirty="0" smtClean="0"/>
              <a:t>DĚLÍME JE NA JEDLÉ A NEJEDLÉ.</a:t>
            </a:r>
          </a:p>
          <a:p>
            <a:r>
              <a:rPr lang="cs-CZ" b="1" dirty="0" smtClean="0"/>
              <a:t>NĚKTERÉ HOUBY JSOU DOKONCE JEDOVATÉ.</a:t>
            </a:r>
          </a:p>
          <a:p>
            <a:r>
              <a:rPr lang="cs-CZ" b="1" dirty="0" smtClean="0"/>
              <a:t>PAMATUJ:</a:t>
            </a:r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SBÍRÁME JEN TY HOUBY, KTERÉ PERFEKTNĚ ZNÁME!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5366" y="4077072"/>
            <a:ext cx="8525106" cy="1477328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Známé houby:</a:t>
            </a:r>
          </a:p>
          <a:p>
            <a:endParaRPr lang="cs-CZ" dirty="0" smtClean="0"/>
          </a:p>
          <a:p>
            <a:r>
              <a:rPr lang="cs-CZ" b="1" dirty="0" smtClean="0"/>
              <a:t>hřib                                                                 mochomůrka       			  liška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křemenáč                              		  choroš                			  žampion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6897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3" y="917848"/>
            <a:ext cx="2292085" cy="17190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3068324"/>
            <a:ext cx="2552693" cy="16991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2280" y="3284984"/>
            <a:ext cx="1698448" cy="26768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859" y="4161044"/>
            <a:ext cx="3091216" cy="20762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332656"/>
            <a:ext cx="3456384" cy="25922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1012776"/>
            <a:ext cx="2455765" cy="176815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99000" y="2704285"/>
            <a:ext cx="1606467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Choroš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357402"/>
            <a:ext cx="1116123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Liška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46487" y="2457762"/>
            <a:ext cx="2232248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Křemenáč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71225" y="4761552"/>
            <a:ext cx="2808312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Muchomůrka červená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9859" y="5961881"/>
            <a:ext cx="1895917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Žampion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73674" y="5995928"/>
            <a:ext cx="1008112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Hřib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426423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-36512" y="0"/>
            <a:ext cx="918051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4464210"/>
            <a:ext cx="3359696" cy="2178554"/>
          </a:xfrm>
          <a:prstGeom prst="rect">
            <a:avLst/>
          </a:prstGeom>
        </p:spPr>
      </p:pic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0544" y="1211897"/>
            <a:ext cx="2290733" cy="152476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0544" y="4669411"/>
            <a:ext cx="2455765" cy="17681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3220" y="2024383"/>
            <a:ext cx="2726660" cy="183140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3" y="2745146"/>
            <a:ext cx="2292085" cy="17190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3220" y="4149080"/>
            <a:ext cx="1698448" cy="2085626"/>
          </a:xfrm>
          <a:prstGeom prst="rect">
            <a:avLst/>
          </a:prstGeom>
        </p:spPr>
      </p:pic>
      <p:pic>
        <p:nvPicPr>
          <p:cNvPr id="8" name="Obrázek 7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7147" y="2736666"/>
            <a:ext cx="2296304" cy="172222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483928" y="620688"/>
            <a:ext cx="4544456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Do košíku seber jedlé houby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96922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7037E-6 L 0.22969 0.459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76" y="2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2222E-6 L 0.62414 0.0578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98" y="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7.40741E-7 L 0.37275 0.0539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8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96296E-6 L -0.0151 0.3736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4" y="1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92696"/>
            <a:ext cx="7193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Vyber všechny školní potřeby. Slova „ukliď“ do bubliny</a:t>
            </a:r>
            <a:r>
              <a:rPr lang="cs-CZ" b="1" dirty="0">
                <a:solidFill>
                  <a:srgbClr val="FF0000"/>
                </a:solidFill>
              </a:rPr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620688"/>
            <a:ext cx="720080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255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179512" y="836712"/>
            <a:ext cx="5714124" cy="4680520"/>
          </a:xfrm>
          <a:prstGeom prst="cloudCallout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381328"/>
            <a:ext cx="1148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ŠKOLA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797" y="2780928"/>
            <a:ext cx="201622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Tužka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47224" y="3573016"/>
            <a:ext cx="2016224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Pero</a:t>
            </a:r>
            <a:endParaRPr lang="cs-CZ" dirty="0"/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6350802" y="4365104"/>
            <a:ext cx="201622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Medvídek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334972" y="5193196"/>
            <a:ext cx="2016224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Pastelky</a:t>
            </a:r>
            <a:endParaRPr lang="cs-CZ" dirty="0"/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6327156" y="5985284"/>
            <a:ext cx="201622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Kopací míč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381407" y="1988840"/>
            <a:ext cx="2016224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Vodovky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327156" y="1196752"/>
            <a:ext cx="201622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Učebnice</a:t>
            </a:r>
            <a:endParaRPr lang="cs-CZ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6327156" y="404664"/>
            <a:ext cx="2016224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Panenka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58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-0.64879 0.089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48" y="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48148E-6 L -0.42622 -0.1208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19" y="-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22222E-6 L -0.41736 -0.0368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68" y="-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96296E-6 L -0.64288 -0.1101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53" y="-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L -0.5 -0.1155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-5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771800" y="1700808"/>
            <a:ext cx="3528392" cy="4536504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83671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Zkus to znovu</a:t>
            </a:r>
            <a:endParaRPr lang="cs-CZ" sz="36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80312" y="5877272"/>
            <a:ext cx="936104" cy="648072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958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108520" y="0"/>
            <a:ext cx="925252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0"/>
            <a:ext cx="9252520" cy="6858000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Vyber věty, které se týkají měsíce září.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Koupeme se v rybníce.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Začíná podzim.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Kvetou první květiny.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Bruslíme a sáňkujeme.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Sbíráme houby.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Začíná školní rok.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Stavíme sněhuláky.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Sklízíme ovoce ze stromů.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Slavíme Vánoce.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6056" y="1772816"/>
            <a:ext cx="2232248" cy="12961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bg2">
                    <a:lumMod val="25000"/>
                  </a:schemeClr>
                </a:solidFill>
              </a:rPr>
              <a:t>ZÁŘÍ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184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Obrázky. </a:t>
            </a:r>
            <a:r>
              <a:rPr lang="cs-CZ" i="1" dirty="0" err="1" smtClean="0"/>
              <a:t>Pixabay</a:t>
            </a:r>
            <a:r>
              <a:rPr lang="cs-CZ" i="1" dirty="0" smtClean="0"/>
              <a:t>: </a:t>
            </a:r>
            <a:r>
              <a:rPr lang="cs-CZ" i="1" dirty="0" err="1" smtClean="0"/>
              <a:t>Věřejně</a:t>
            </a:r>
            <a:r>
              <a:rPr lang="cs-CZ" i="1" dirty="0" smtClean="0"/>
              <a:t> přístupné obrázky</a:t>
            </a:r>
          </a:p>
          <a:p>
            <a:pPr>
              <a:buNone/>
            </a:pPr>
            <a:r>
              <a:rPr lang="cs-CZ" dirty="0" smtClean="0"/>
              <a:t>[online]. 2011 [cit. 2011-10-16]. Dostupné z: </a:t>
            </a:r>
          </a:p>
          <a:p>
            <a:pPr>
              <a:buNone/>
            </a:pPr>
            <a:r>
              <a:rPr lang="cs-CZ" dirty="0" smtClean="0"/>
              <a:t>http://pixabay.com</a:t>
            </a:r>
          </a:p>
          <a:p>
            <a:pPr>
              <a:buNone/>
            </a:pPr>
            <a:r>
              <a:rPr lang="cs-CZ" dirty="0" smtClean="0"/>
              <a:t>Obrázky. </a:t>
            </a:r>
            <a:r>
              <a:rPr lang="cs-CZ" i="1" dirty="0" smtClean="0"/>
              <a:t>Clker.com</a:t>
            </a:r>
            <a:r>
              <a:rPr lang="cs-CZ" dirty="0" smtClean="0"/>
              <a:t> [online]. [cit.2011-10-16]. Dostupné z: 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Obrázky. </a:t>
            </a:r>
            <a:r>
              <a:rPr lang="cs-CZ" i="1" dirty="0" smtClean="0"/>
              <a:t>SUNIPIX®</a:t>
            </a:r>
            <a:r>
              <a:rPr lang="cs-CZ" dirty="0" smtClean="0"/>
              <a:t> [online]. © 2011 [cit. </a:t>
            </a:r>
            <a:r>
              <a:rPr lang="cs-CZ" smtClean="0"/>
              <a:t>2011-10-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16]. Dostupné z: http://www.</a:t>
            </a:r>
            <a:r>
              <a:rPr lang="cs-CZ" dirty="0" err="1" smtClean="0"/>
              <a:t>sunipix.com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460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492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Rok - září VY_32_INOVACE_4A_09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7</cp:revision>
  <dcterms:created xsi:type="dcterms:W3CDTF">2011-10-16T16:25:19Z</dcterms:created>
  <dcterms:modified xsi:type="dcterms:W3CDTF">2013-01-23T18:34:06Z</dcterms:modified>
</cp:coreProperties>
</file>