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57" r:id="rId3"/>
    <p:sldId id="281" r:id="rId4"/>
    <p:sldId id="258" r:id="rId5"/>
    <p:sldId id="278" r:id="rId6"/>
    <p:sldId id="279" r:id="rId7"/>
    <p:sldId id="267" r:id="rId8"/>
    <p:sldId id="259" r:id="rId9"/>
    <p:sldId id="262" r:id="rId10"/>
    <p:sldId id="260" r:id="rId11"/>
    <p:sldId id="261" r:id="rId12"/>
    <p:sldId id="263" r:id="rId13"/>
    <p:sldId id="264" r:id="rId14"/>
    <p:sldId id="265" r:id="rId15"/>
    <p:sldId id="266" r:id="rId16"/>
    <p:sldId id="272" r:id="rId17"/>
    <p:sldId id="280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77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31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15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24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5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78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60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6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0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81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19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89B81-1BFD-42CB-A6F3-74AA3B5AA9FD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A36C7-06BA-40CB-BE38-F142B7B7A3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73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824954"/>
              </p:ext>
            </p:extLst>
          </p:nvPr>
        </p:nvGraphicFramePr>
        <p:xfrm>
          <a:off x="395536" y="692696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16.8.2012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VY_32_INOVACE_01_Vyjmenovaná slova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Vyjmenovaná</a:t>
                      </a:r>
                      <a:r>
                        <a:rPr lang="cs-CZ" sz="2800" baseline="0" dirty="0" smtClean="0">
                          <a:effectLst/>
                          <a:latin typeface="+mn-lt"/>
                          <a:ea typeface="Times New Roman"/>
                        </a:rPr>
                        <a:t> slova po B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325" y="5445224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7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3672408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Vyjmenovaná slova </a:t>
            </a:r>
            <a:br>
              <a:rPr lang="cs-CZ" sz="6000" b="1" dirty="0" smtClean="0"/>
            </a:br>
            <a:r>
              <a:rPr lang="cs-CZ" sz="6000" b="1" dirty="0" smtClean="0"/>
              <a:t>po  B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108827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ročníku, tak k pozdějšímu  opakování . Žáci mohou pracovat pod vedením učitele s interaktivní tabulí nebo samostatně na osobním počítači</a:t>
            </a:r>
          </a:p>
          <a:p>
            <a:pPr algn="just"/>
            <a:r>
              <a:rPr lang="cs-CZ" sz="2000" dirty="0" smtClean="0"/>
              <a:t>V úvodní části je uveden přehled vyjmenovaných slov, podpořený vizuálním vjemem z obrázků. Žáci s pomocí učitele vyvozují jiné tvary vyjmenovaných slov a slova příbuzná.</a:t>
            </a:r>
          </a:p>
          <a:p>
            <a:pPr algn="just"/>
            <a:r>
              <a:rPr lang="cs-CZ" sz="2000" dirty="0" smtClean="0"/>
              <a:t>Následuje procvičování s okamžitou kontrolou (výběr provádíme kliknutím na vybranou hlásku).</a:t>
            </a:r>
          </a:p>
          <a:p>
            <a:pPr algn="just"/>
            <a:r>
              <a:rPr lang="cs-CZ" sz="2000" dirty="0" smtClean="0"/>
              <a:t>V další části žáci ověřují své znalosti samostatně (nejvhodnější formou je opis cvičení). V závěru prezentace je hodnocení předchozího cvičení,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</a:t>
            </a:r>
            <a:r>
              <a:rPr lang="cs-CZ" sz="2000" dirty="0" smtClean="0"/>
              <a:t>.</a:t>
            </a:r>
          </a:p>
          <a:p>
            <a:pPr marL="0" indent="0" algn="ctr">
              <a:buNone/>
            </a:pPr>
            <a:r>
              <a:rPr lang="cs-CZ" sz="3500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9502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5081465"/>
              </p:ext>
            </p:extLst>
          </p:nvPr>
        </p:nvGraphicFramePr>
        <p:xfrm>
          <a:off x="468313" y="404811"/>
          <a:ext cx="8280150" cy="6192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050"/>
                <a:gridCol w="2760050"/>
                <a:gridCol w="2760050"/>
              </a:tblGrid>
              <a:tr h="123850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být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bydlit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obyvatel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850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byt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příbytek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nábytek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850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dobytek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obyčej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bystrý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850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bylina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kobyla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býk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850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babyka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Bydžov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Přibyslav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1" name="Picture 3" descr="C:\Users\Marie\AppData\Local\Microsoft\Windows\Temporary Internet Files\Content.IE5\F58IKF4Y\MC9003341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980729"/>
            <a:ext cx="752794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ie\AppData\Local\Microsoft\Windows\Temporary Internet Files\Content.IE5\44TYM397\MP9004255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636" y="910859"/>
            <a:ext cx="1293443" cy="86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ie\AppData\Local\Microsoft\Windows\Temporary Internet Files\Content.IE5\F58IKF4Y\MP9004394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44855" y="698246"/>
            <a:ext cx="861957" cy="128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rie\AppData\Local\Microsoft\Windows\Temporary Internet Files\Content.IE5\RHW2VNTU\MC9002303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925" y="2132856"/>
            <a:ext cx="1034257" cy="91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rie\AppData\Local\Microsoft\Windows\Temporary Internet Files\Content.IE5\44TYM397\MC900215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942" y="2132856"/>
            <a:ext cx="1214829" cy="91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arie\AppData\Local\Microsoft\Windows\Temporary Internet Files\Content.IE5\C2KYZ6KY\MP90043344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738" y="2246484"/>
            <a:ext cx="1270466" cy="6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Marie\AppData\Local\Microsoft\Windows\Temporary Internet Files\Content.IE5\C2KYZ6KY\MC90022185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35" y="3410704"/>
            <a:ext cx="1578036" cy="80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rie\AppData\Local\Microsoft\Windows\Temporary Internet Files\Content.IE5\RHW2VNTU\MC9002386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770" y="3392408"/>
            <a:ext cx="1084643" cy="80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Marie\AppData\Local\Microsoft\Windows\Temporary Internet Files\Content.IE5\RHW2VNTU\MC90038713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768" y="3355674"/>
            <a:ext cx="1152129" cy="82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Marie\AppData\Local\Microsoft\Windows\Temporary Internet Files\Content.IE5\C2KYZ6KY\MC90033130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654" y="4581128"/>
            <a:ext cx="1206797" cy="87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Marie\AppData\Local\Microsoft\Windows\Temporary Internet Files\Content.IE5\RHW2VNTU\MC90003408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034" y="4531786"/>
            <a:ext cx="1084643" cy="970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Marie\AppData\Local\Microsoft\Windows\Temporary Internet Files\Content.IE5\F58IKF4Y\MC90032443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159" y="4581128"/>
            <a:ext cx="1295624" cy="752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Marie\AppData\Local\Microsoft\Windows\Temporary Internet Files\Content.IE5\F58IKF4Y\MC900359805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153" y="5805264"/>
            <a:ext cx="815181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Marie\AppData\Local\Microsoft\Windows\Temporary Internet Files\Content.IE5\F58IKF4Y\MP900401092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034" y="5876729"/>
            <a:ext cx="1048906" cy="69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Marie\AppData\Local\Microsoft\Windows\Temporary Internet Files\Content.IE5\RHW2VNTU\MC90043550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281" y="5836444"/>
            <a:ext cx="1001817" cy="73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82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PAMATUJ !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8719635"/>
              </p:ext>
            </p:extLst>
          </p:nvPr>
        </p:nvGraphicFramePr>
        <p:xfrm>
          <a:off x="457200" y="1600200"/>
          <a:ext cx="8229600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By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lany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by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něk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by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šek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by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kdy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by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 by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 by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 -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 by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 by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chom - </a:t>
                      </a:r>
                      <a:r>
                        <a:rPr lang="cs-CZ" sz="3200" b="1" baseline="0" dirty="0" smtClean="0">
                          <a:solidFill>
                            <a:srgbClr val="FF0000"/>
                          </a:solidFill>
                        </a:rPr>
                        <a:t>by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ste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 descr="C:\Users\Marie\AppData\Local\Microsoft\Windows\Temporary Internet Files\Content.IE5\RHW2VNTU\MC9002309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4"/>
            <a:ext cx="1133351" cy="81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ie\AppData\Local\Microsoft\Windows\Temporary Internet Files\Content.IE5\F58IKF4Y\MP9004424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19829"/>
            <a:ext cx="1812975" cy="108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6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POZOR 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b="1" dirty="0" smtClean="0"/>
              <a:t>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/>
              <a:t>t</a:t>
            </a:r>
            <a:r>
              <a:rPr lang="cs-CZ" dirty="0" smtClean="0"/>
              <a:t> (existovat)          X             </a:t>
            </a:r>
            <a:r>
              <a:rPr lang="cs-CZ" b="1" dirty="0" smtClean="0"/>
              <a:t>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/>
              <a:t>t</a:t>
            </a:r>
            <a:r>
              <a:rPr lang="cs-CZ" dirty="0" smtClean="0"/>
              <a:t> (tlouci)</a:t>
            </a:r>
          </a:p>
          <a:p>
            <a:pPr marL="0" indent="0">
              <a:buNone/>
            </a:pPr>
            <a:r>
              <a:rPr lang="cs-CZ" b="1" dirty="0" smtClean="0"/>
              <a:t>     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/>
              <a:t>dlo</a:t>
            </a:r>
            <a:r>
              <a:rPr lang="cs-CZ" dirty="0" smtClean="0"/>
              <a:t> (živobytí)         X             </a:t>
            </a:r>
            <a:r>
              <a:rPr lang="cs-CZ" b="1" dirty="0" smtClean="0"/>
              <a:t>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/>
              <a:t>dlo</a:t>
            </a:r>
            <a:r>
              <a:rPr lang="cs-CZ" dirty="0" smtClean="0"/>
              <a:t> (tyč) </a:t>
            </a:r>
          </a:p>
          <a:p>
            <a:pPr marL="0" indent="0">
              <a:buNone/>
            </a:pPr>
            <a:r>
              <a:rPr lang="cs-CZ" b="1" dirty="0" smtClean="0"/>
              <a:t>       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/>
              <a:t>lí</a:t>
            </a:r>
            <a:r>
              <a:rPr lang="cs-CZ" dirty="0" smtClean="0"/>
              <a:t> (rostliny)           X      </a:t>
            </a:r>
            <a:r>
              <a:rPr lang="cs-CZ" b="1" dirty="0" smtClean="0"/>
              <a:t>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/>
              <a:t>lý</a:t>
            </a:r>
            <a:r>
              <a:rPr lang="cs-CZ" dirty="0" smtClean="0"/>
              <a:t> (má bílou barvu)</a:t>
            </a:r>
          </a:p>
          <a:p>
            <a:pPr marL="0" indent="0">
              <a:buNone/>
            </a:pPr>
            <a:r>
              <a:rPr lang="cs-CZ" b="1" dirty="0" smtClean="0"/>
              <a:t>        zb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/>
              <a:t>t</a:t>
            </a:r>
            <a:r>
              <a:rPr lang="cs-CZ" dirty="0" smtClean="0"/>
              <a:t> (zůstat)           X            </a:t>
            </a:r>
            <a:r>
              <a:rPr lang="cs-CZ" b="1" dirty="0" smtClean="0"/>
              <a:t>zb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/>
              <a:t>t</a:t>
            </a:r>
            <a:r>
              <a:rPr lang="cs-CZ" dirty="0" smtClean="0"/>
              <a:t> (ztlouci)</a:t>
            </a:r>
          </a:p>
          <a:p>
            <a:pPr marL="0" indent="0">
              <a:buNone/>
            </a:pPr>
            <a:r>
              <a:rPr lang="cs-CZ" b="1" dirty="0" smtClean="0"/>
              <a:t>       přib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/>
              <a:t>t</a:t>
            </a:r>
            <a:r>
              <a:rPr lang="cs-CZ" dirty="0" smtClean="0"/>
              <a:t> (přijít)           X         </a:t>
            </a:r>
            <a:r>
              <a:rPr lang="cs-CZ" b="1" dirty="0" smtClean="0"/>
              <a:t>přib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/>
              <a:t>t</a:t>
            </a:r>
            <a:r>
              <a:rPr lang="cs-CZ" dirty="0" smtClean="0"/>
              <a:t> (přitlouci)</a:t>
            </a:r>
          </a:p>
          <a:p>
            <a:pPr marL="0" indent="0">
              <a:buNone/>
            </a:pPr>
            <a:r>
              <a:rPr lang="cs-CZ" b="1" dirty="0" smtClean="0"/>
              <a:t>      nab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/>
              <a:t>t</a:t>
            </a:r>
            <a:r>
              <a:rPr lang="cs-CZ" dirty="0" smtClean="0"/>
              <a:t> (jmění)           X           </a:t>
            </a:r>
            <a:r>
              <a:rPr lang="cs-CZ" b="1" dirty="0" smtClean="0"/>
              <a:t>nab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/>
              <a:t>t</a:t>
            </a:r>
            <a:r>
              <a:rPr lang="cs-CZ" dirty="0" smtClean="0"/>
              <a:t> (zbraň)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754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PROCVIČUJ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b="1" dirty="0" smtClean="0"/>
              <a:t>Doplň správně</a:t>
            </a:r>
          </a:p>
          <a:p>
            <a:pPr marL="0" indent="0" algn="ctr">
              <a:buNone/>
            </a:pPr>
            <a:r>
              <a:rPr lang="cs-CZ" sz="6000" b="1" dirty="0" smtClean="0"/>
              <a:t> </a:t>
            </a:r>
            <a:r>
              <a:rPr lang="cs-CZ" sz="6000" b="1" dirty="0" smtClean="0">
                <a:solidFill>
                  <a:srgbClr val="FF0000"/>
                </a:solidFill>
              </a:rPr>
              <a:t>i, í, y, ý </a:t>
            </a:r>
          </a:p>
          <a:p>
            <a:pPr marL="0" indent="0" algn="ctr">
              <a:buNone/>
            </a:pPr>
            <a:r>
              <a:rPr lang="cs-CZ" sz="6000" b="1" dirty="0" smtClean="0"/>
              <a:t>a zdůvodni: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238093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Martin je </a:t>
            </a:r>
            <a:r>
              <a:rPr lang="cs-CZ" b="1" dirty="0" err="1" smtClean="0"/>
              <a:t>b_strý</a:t>
            </a:r>
            <a:r>
              <a:rPr lang="cs-CZ" b="1" dirty="0" smtClean="0"/>
              <a:t> hoch.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8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Venku se strhlo </a:t>
            </a:r>
            <a:r>
              <a:rPr lang="cs-CZ" b="1" dirty="0" err="1" smtClean="0"/>
              <a:t>krupob_tí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9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Z hor teče </a:t>
            </a:r>
            <a:r>
              <a:rPr lang="cs-CZ" b="1" dirty="0" err="1" smtClean="0"/>
              <a:t>b_střina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2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V trávě skáče zelená </a:t>
            </a:r>
            <a:r>
              <a:rPr lang="cs-CZ" b="1" dirty="0" err="1" smtClean="0"/>
              <a:t>kob_lka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0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Odpočívám v </a:t>
            </a:r>
            <a:r>
              <a:rPr lang="cs-CZ" b="1" dirty="0" err="1" smtClean="0"/>
              <a:t>ob_vacím</a:t>
            </a:r>
            <a:r>
              <a:rPr lang="cs-CZ" b="1" dirty="0" smtClean="0"/>
              <a:t> pokoji.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94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Tatínek </a:t>
            </a:r>
            <a:r>
              <a:rPr lang="cs-CZ" b="1" dirty="0" err="1" smtClean="0"/>
              <a:t>ob_lil</a:t>
            </a:r>
            <a:r>
              <a:rPr lang="cs-CZ" b="1" dirty="0" smtClean="0"/>
              <a:t> celý dům.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5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To je naše paní </a:t>
            </a:r>
            <a:r>
              <a:rPr lang="cs-CZ" b="1" dirty="0" err="1" smtClean="0"/>
              <a:t>b_tná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79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Výborně!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700" dirty="0" smtClean="0"/>
              <a:t>              </a:t>
            </a:r>
            <a:r>
              <a:rPr lang="cs-CZ" sz="4700" b="1" dirty="0" smtClean="0"/>
              <a:t>Teď si to vyzkoušíme :</a:t>
            </a:r>
            <a:endParaRPr lang="cs-CZ" sz="4700" b="1" dirty="0"/>
          </a:p>
        </p:txBody>
      </p:sp>
      <p:pic>
        <p:nvPicPr>
          <p:cNvPr id="2051" name="Picture 3" descr="C:\Users\Marie\AppData\Local\Microsoft\Windows\Temporary Internet Files\Content.IE5\679RCO84\MC90044045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750931" cy="36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36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Doplň správně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i, í, y, ý </a:t>
            </a:r>
            <a:r>
              <a:rPr lang="cs-CZ" b="1" dirty="0" smtClean="0"/>
              <a:t>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Dlouhé dřevěné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dlo</a:t>
            </a:r>
            <a:r>
              <a:rPr lang="cs-CZ" dirty="0" smtClean="0"/>
              <a:t>, </a:t>
            </a:r>
            <a:r>
              <a:rPr lang="cs-CZ" dirty="0" err="1" smtClean="0"/>
              <a:t>nab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</a:t>
            </a:r>
            <a:r>
              <a:rPr lang="cs-CZ" dirty="0" smtClean="0"/>
              <a:t> velký majetek, vaječný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lek</a:t>
            </a:r>
            <a:r>
              <a:rPr lang="cs-CZ" dirty="0" smtClean="0"/>
              <a:t>, malý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teček</a:t>
            </a:r>
            <a:r>
              <a:rPr lang="cs-CZ" dirty="0" smtClean="0"/>
              <a:t>, </a:t>
            </a:r>
            <a:r>
              <a:rPr lang="cs-CZ" dirty="0" err="1" smtClean="0"/>
              <a:t>starob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lý</a:t>
            </a:r>
            <a:r>
              <a:rPr lang="cs-CZ" dirty="0" smtClean="0"/>
              <a:t> chrám, stará </a:t>
            </a:r>
            <a:r>
              <a:rPr lang="cs-CZ" dirty="0" err="1" smtClean="0"/>
              <a:t>bab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ička</a:t>
            </a:r>
            <a:r>
              <a:rPr lang="cs-CZ" dirty="0" smtClean="0"/>
              <a:t>, něžná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tost</a:t>
            </a:r>
            <a:r>
              <a:rPr lang="cs-CZ" dirty="0" smtClean="0"/>
              <a:t>, plechová </a:t>
            </a:r>
            <a:r>
              <a:rPr lang="cs-CZ" dirty="0" err="1" smtClean="0"/>
              <a:t>krab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čka</a:t>
            </a:r>
            <a:r>
              <a:rPr lang="cs-CZ" dirty="0" smtClean="0"/>
              <a:t>, </a:t>
            </a:r>
            <a:r>
              <a:rPr lang="cs-CZ" dirty="0" err="1" smtClean="0"/>
              <a:t>nebob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tný</a:t>
            </a:r>
            <a:r>
              <a:rPr lang="cs-CZ" dirty="0" smtClean="0"/>
              <a:t> hrad, </a:t>
            </a:r>
            <a:r>
              <a:rPr lang="cs-CZ" dirty="0" err="1" smtClean="0"/>
              <a:t>rozb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tá</a:t>
            </a:r>
            <a:r>
              <a:rPr lang="cs-CZ" dirty="0" smtClean="0"/>
              <a:t> váza, </a:t>
            </a:r>
            <a:r>
              <a:rPr lang="cs-CZ" dirty="0" err="1" smtClean="0"/>
              <a:t>líb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vá</a:t>
            </a:r>
            <a:r>
              <a:rPr lang="cs-CZ" dirty="0" smtClean="0"/>
              <a:t> hudba, nové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dliště</a:t>
            </a:r>
            <a:r>
              <a:rPr lang="cs-CZ" dirty="0" smtClean="0"/>
              <a:t>, dětské </a:t>
            </a:r>
            <a:r>
              <a:rPr lang="cs-CZ" dirty="0" err="1" smtClean="0"/>
              <a:t>nádob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čko</a:t>
            </a:r>
            <a:r>
              <a:rPr lang="cs-CZ" dirty="0" smtClean="0"/>
              <a:t>, prásknutí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čem</a:t>
            </a:r>
            <a:r>
              <a:rPr lang="cs-CZ" dirty="0" smtClean="0"/>
              <a:t>, </a:t>
            </a:r>
            <a:r>
              <a:rPr lang="cs-CZ" dirty="0" err="1" smtClean="0"/>
              <a:t>zab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vá</a:t>
            </a:r>
            <a:r>
              <a:rPr lang="cs-CZ" dirty="0" smtClean="0"/>
              <a:t> se uměním, </a:t>
            </a:r>
            <a:r>
              <a:rPr lang="cs-CZ" dirty="0" err="1" smtClean="0"/>
              <a:t>zlob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vé</a:t>
            </a:r>
            <a:r>
              <a:rPr lang="cs-CZ" dirty="0" smtClean="0"/>
              <a:t> dítě, </a:t>
            </a:r>
            <a:r>
              <a:rPr lang="cs-CZ" dirty="0" err="1" smtClean="0"/>
              <a:t>dob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tčí</a:t>
            </a:r>
            <a:r>
              <a:rPr lang="cs-CZ" dirty="0" smtClean="0"/>
              <a:t> trh, chtěl b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 spát, zuřivá </a:t>
            </a:r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itva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05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Řešení 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Dřevěné 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dlo, nab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 velký majetek, vaječný 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lek, malý </a:t>
            </a:r>
            <a:r>
              <a:rPr lang="cs-CZ" dirty="0" err="1" smtClean="0"/>
              <a:t>b</a:t>
            </a:r>
            <a:r>
              <a:rPr lang="cs-CZ" b="1" dirty="0" err="1" smtClean="0">
                <a:solidFill>
                  <a:srgbClr val="FF0000"/>
                </a:solidFill>
              </a:rPr>
              <a:t>y</a:t>
            </a:r>
            <a:r>
              <a:rPr lang="cs-CZ" dirty="0" err="1" smtClean="0"/>
              <a:t>teček</a:t>
            </a:r>
            <a:r>
              <a:rPr lang="cs-CZ" dirty="0" smtClean="0"/>
              <a:t>, starob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lý chrám, stará bab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čka, něžná 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tost, plechová krab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čka, </a:t>
            </a:r>
            <a:r>
              <a:rPr lang="cs-CZ" dirty="0" err="1" smtClean="0"/>
              <a:t>nebob</a:t>
            </a:r>
            <a:r>
              <a:rPr lang="cs-CZ" b="1" dirty="0" err="1" smtClean="0">
                <a:solidFill>
                  <a:srgbClr val="FF0000"/>
                </a:solidFill>
              </a:rPr>
              <a:t>y</a:t>
            </a:r>
            <a:r>
              <a:rPr lang="cs-CZ" dirty="0" err="1" smtClean="0"/>
              <a:t>tný</a:t>
            </a:r>
            <a:r>
              <a:rPr lang="cs-CZ" dirty="0" smtClean="0"/>
              <a:t> hrad, rozb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tá váza, líb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vá hudba, nové 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dliště, dětské nádob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čko, prásknutí 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čem, zab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vá se uměním, zlob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vé dítě, dob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tčí trh, chtěl 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spát, zuřivá b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tva.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51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Hodnocení: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3580077"/>
              </p:ext>
            </p:extLst>
          </p:nvPr>
        </p:nvGraphicFramePr>
        <p:xfrm>
          <a:off x="539552" y="964580"/>
          <a:ext cx="8003232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987008"/>
              </a:tblGrid>
              <a:tr h="32405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chyb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Hodnocení</a:t>
                      </a:r>
                      <a:endParaRPr lang="cs-CZ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 – 1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Dobrá práce, je vidět, že </a:t>
                      </a:r>
                    </a:p>
                    <a:p>
                      <a:r>
                        <a:rPr lang="cs-CZ" sz="3200" dirty="0" smtClean="0"/>
                        <a:t>            vyjmenovaná slova ovládáš! </a:t>
                      </a:r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 – 3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Chválím, ale dávej pozor</a:t>
                      </a:r>
                    </a:p>
                    <a:p>
                      <a:r>
                        <a:rPr lang="cs-CZ" sz="3200" baseline="0" dirty="0" smtClean="0"/>
                        <a:t>                </a:t>
                      </a:r>
                      <a:r>
                        <a:rPr lang="cs-CZ" sz="3200" dirty="0" smtClean="0"/>
                        <a:t>na chyby!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 – 5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Ještě vyjmenovaná slova </a:t>
                      </a:r>
                    </a:p>
                    <a:p>
                      <a:r>
                        <a:rPr lang="cs-CZ" sz="3200" dirty="0" smtClean="0"/>
                        <a:t>                neovládáš, běž se učit!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 – 7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Látce moc nerozumíš, </a:t>
                      </a:r>
                    </a:p>
                    <a:p>
                      <a:r>
                        <a:rPr lang="cs-CZ" sz="3200" dirty="0" smtClean="0"/>
                        <a:t>         máš před sebou hodně práce!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8 a více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Tudy cesta nevede, tohle</a:t>
                      </a:r>
                    </a:p>
                    <a:p>
                      <a:r>
                        <a:rPr lang="cs-CZ" sz="3200" dirty="0" smtClean="0"/>
                        <a:t>                k úspěchu nestačí!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RHW2VNTU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459" y="1574540"/>
            <a:ext cx="816208" cy="8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F58IKF4Y\MC9004344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726" y="4691026"/>
            <a:ext cx="939194" cy="88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44TYM397\MC900440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450" y="2629292"/>
            <a:ext cx="1221557" cy="100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RHW2VNTU\MC9004379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928" y="3777322"/>
            <a:ext cx="908051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F58IKF4Y\MC900434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459" y="5805264"/>
            <a:ext cx="868112" cy="88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69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</TotalTime>
  <Words>519</Words>
  <Application>Microsoft Office PowerPoint</Application>
  <PresentationFormat>Předvádění na obrazovce (4:3)</PresentationFormat>
  <Paragraphs>126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Věta se skládá ze slov</vt:lpstr>
      <vt:lpstr>Vyjmenovaná slova  po  B</vt:lpstr>
      <vt:lpstr>Anotace:</vt:lpstr>
      <vt:lpstr>Prezentace aplikace PowerPoint</vt:lpstr>
      <vt:lpstr>PAMATUJ !</vt:lpstr>
      <vt:lpstr>POZOR !</vt:lpstr>
      <vt:lpstr>PROCVIČUJ</vt:lpstr>
      <vt:lpstr>  Martin je b_strý hoch.  </vt:lpstr>
      <vt:lpstr>  Venku se strhlo krupob_tí.  </vt:lpstr>
      <vt:lpstr>  Z hor teče b_střina. </vt:lpstr>
      <vt:lpstr>  V trávě skáče zelená kob_lka. </vt:lpstr>
      <vt:lpstr>  Odpočívám v ob_vacím pokoji. </vt:lpstr>
      <vt:lpstr>  Tatínek ob_lil celý dům. </vt:lpstr>
      <vt:lpstr>  To je naše paní b_tná. </vt:lpstr>
      <vt:lpstr>Výborně!</vt:lpstr>
      <vt:lpstr> Doplň správně i, í, y, ý : </vt:lpstr>
      <vt:lpstr> Řešení : </vt:lpstr>
      <vt:lpstr>Hodnocení: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třetí prezentace</dc:title>
  <dc:creator>Marie</dc:creator>
  <cp:lastModifiedBy>Marie</cp:lastModifiedBy>
  <cp:revision>40</cp:revision>
  <dcterms:created xsi:type="dcterms:W3CDTF">2012-11-10T12:57:03Z</dcterms:created>
  <dcterms:modified xsi:type="dcterms:W3CDTF">2013-01-30T18:15:45Z</dcterms:modified>
</cp:coreProperties>
</file>