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74" r:id="rId2"/>
    <p:sldId id="257" r:id="rId3"/>
    <p:sldId id="277" r:id="rId4"/>
    <p:sldId id="258" r:id="rId5"/>
    <p:sldId id="267" r:id="rId6"/>
    <p:sldId id="259" r:id="rId7"/>
    <p:sldId id="262" r:id="rId8"/>
    <p:sldId id="260" r:id="rId9"/>
    <p:sldId id="261" r:id="rId10"/>
    <p:sldId id="263" r:id="rId11"/>
    <p:sldId id="264" r:id="rId12"/>
    <p:sldId id="265" r:id="rId13"/>
    <p:sldId id="266" r:id="rId14"/>
    <p:sldId id="272" r:id="rId15"/>
    <p:sldId id="281" r:id="rId16"/>
    <p:sldId id="276" r:id="rId1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14" autoAdjust="0"/>
    <p:restoredTop sz="94660"/>
  </p:normalViewPr>
  <p:slideViewPr>
    <p:cSldViewPr>
      <p:cViewPr varScale="1">
        <p:scale>
          <a:sx n="106" d="100"/>
          <a:sy n="106" d="100"/>
        </p:scale>
        <p:origin x="-96" y="-1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8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06771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993133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4152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152483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875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59784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20603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8650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2907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781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7199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289B81-1BFD-42CB-A6F3-74AA3B5AA9FD}" type="datetimeFigureOut">
              <a:rPr lang="cs-CZ" smtClean="0"/>
              <a:pPr/>
              <a:t>1.2.2013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BA36C7-06BA-40CB-BE38-F142B7B7A3D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567392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wmf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" Target="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" Target="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" Target="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" Target="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wmf"/><Relationship Id="rId5" Type="http://schemas.openxmlformats.org/officeDocument/2006/relationships/image" Target="../media/image11.wmf"/><Relationship Id="rId4" Type="http://schemas.openxmlformats.org/officeDocument/2006/relationships/image" Target="../media/image10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Věta se skládá ze slov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7448712"/>
              </p:ext>
            </p:extLst>
          </p:nvPr>
        </p:nvGraphicFramePr>
        <p:xfrm>
          <a:off x="395536" y="692696"/>
          <a:ext cx="8208912" cy="448216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8232"/>
                <a:gridCol w="6120680"/>
              </a:tblGrid>
              <a:tr h="133862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Název školy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Základní škola a mateřská škola, Jetřichov, </a:t>
                      </a:r>
                      <a:r>
                        <a:rPr lang="cs-CZ" sz="2800" kern="1200" dirty="0" smtClean="0">
                          <a:effectLst/>
                        </a:rPr>
                        <a:t>okres </a:t>
                      </a:r>
                      <a:r>
                        <a:rPr lang="cs-CZ" sz="2800" kern="1200" dirty="0">
                          <a:effectLst/>
                        </a:rPr>
                        <a:t>Náchod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Autor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Mgr. Marie Hanzlíková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Datum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+mn-ea"/>
                        </a:rPr>
                        <a:t>11.8.2012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5052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Název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 smtClean="0">
                          <a:effectLst/>
                        </a:rPr>
                        <a:t>VY_32_INOVACE_02_Vyjmenovaná slova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Téma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dirty="0" smtClean="0">
                          <a:effectLst/>
                          <a:latin typeface="+mn-lt"/>
                          <a:ea typeface="Times New Roman"/>
                        </a:rPr>
                        <a:t>Vyjmenovaná</a:t>
                      </a:r>
                      <a:r>
                        <a:rPr lang="cs-CZ" sz="2800" baseline="0" dirty="0" smtClean="0">
                          <a:effectLst/>
                          <a:latin typeface="+mn-lt"/>
                          <a:ea typeface="Times New Roman"/>
                        </a:rPr>
                        <a:t> slova po F</a:t>
                      </a:r>
                      <a:endParaRPr lang="cs-CZ" sz="280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Ročník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b="0" i="0" dirty="0" smtClean="0">
                          <a:effectLst/>
                          <a:latin typeface="+mn-lt"/>
                          <a:ea typeface="Times New Roman"/>
                        </a:rPr>
                        <a:t> 3., 4.</a:t>
                      </a:r>
                      <a:endParaRPr lang="cs-CZ" sz="2800" b="0" i="0" dirty="0">
                        <a:effectLst/>
                        <a:latin typeface="+mn-lt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  <a:tr h="44620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>
                          <a:effectLst/>
                        </a:rPr>
                        <a:t>Číslo projektu</a:t>
                      </a:r>
                      <a:endParaRPr lang="cs-CZ" sz="28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2800" kern="1200" dirty="0">
                          <a:effectLst/>
                        </a:rPr>
                        <a:t>CZ.1.07/1.4.00/21.0835</a:t>
                      </a:r>
                      <a:endParaRPr lang="cs-CZ" sz="28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060450" y="2217738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6" name="Picture 2" descr="C:\Users\Marie\Pictures\LOGO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4857" y="5445224"/>
            <a:ext cx="5714286" cy="12476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59073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80728"/>
            <a:ext cx="8229600" cy="3672408"/>
          </a:xfrm>
        </p:spPr>
        <p:txBody>
          <a:bodyPr>
            <a:noAutofit/>
          </a:bodyPr>
          <a:lstStyle/>
          <a:p>
            <a:r>
              <a:rPr lang="cs-CZ" sz="6000" b="1" dirty="0" smtClean="0"/>
              <a:t>Vyjmenovaná slova </a:t>
            </a:r>
            <a:br>
              <a:rPr lang="cs-CZ" sz="6000" b="1" dirty="0" smtClean="0"/>
            </a:br>
            <a:r>
              <a:rPr lang="cs-CZ" sz="6000" b="1" dirty="0" smtClean="0"/>
              <a:t>po  F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1088276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Anotace: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000" dirty="0" smtClean="0"/>
              <a:t>Prezentace slouží jak ke společnému vyvození nové látky ve 3. ročníku, tak </a:t>
            </a:r>
            <a:r>
              <a:rPr lang="cs-CZ" sz="2000" dirty="0" smtClean="0"/>
              <a:t>                k </a:t>
            </a:r>
            <a:r>
              <a:rPr lang="cs-CZ" sz="2000" dirty="0" smtClean="0"/>
              <a:t>pozdějšímu  </a:t>
            </a:r>
            <a:r>
              <a:rPr lang="cs-CZ" sz="2000" dirty="0" smtClean="0"/>
              <a:t>opakování. </a:t>
            </a:r>
            <a:r>
              <a:rPr lang="cs-CZ" sz="2000" dirty="0" smtClean="0"/>
              <a:t>Žáci mohou pracovat pod vedením učitele </a:t>
            </a:r>
            <a:r>
              <a:rPr lang="cs-CZ" sz="2000" dirty="0" smtClean="0"/>
              <a:t>                          s </a:t>
            </a:r>
            <a:r>
              <a:rPr lang="cs-CZ" sz="2000" dirty="0" smtClean="0"/>
              <a:t>interaktivní tabulí nebo samostatně na osobním počítači</a:t>
            </a:r>
          </a:p>
          <a:p>
            <a:pPr algn="just"/>
            <a:r>
              <a:rPr lang="cs-CZ" sz="2000" dirty="0" smtClean="0"/>
              <a:t>V úvodní části je uveden přehled vyjmenovaných slov, podpořený vizuálním vjemem z obrázků. Žáci s pomocí učitele vyvozují jiné tvary vyjmenovaných slov a slova příbuzná.</a:t>
            </a:r>
          </a:p>
          <a:p>
            <a:pPr algn="just"/>
            <a:r>
              <a:rPr lang="cs-CZ" sz="2000" dirty="0" smtClean="0"/>
              <a:t>Následuje procvičování s okamžitou kontrolou (výběr provádíme kliknutím </a:t>
            </a:r>
            <a:r>
              <a:rPr lang="cs-CZ" sz="2000" dirty="0" smtClean="0"/>
              <a:t>                 na </a:t>
            </a:r>
            <a:r>
              <a:rPr lang="cs-CZ" sz="2000" dirty="0" smtClean="0"/>
              <a:t>vybranou hlásku).</a:t>
            </a:r>
          </a:p>
          <a:p>
            <a:pPr algn="just"/>
            <a:r>
              <a:rPr lang="cs-CZ" sz="2000" dirty="0" smtClean="0"/>
              <a:t>V další části žáci ověřují své znalosti samostatně (nejvhodnější formou je opis cvičení). V závěru prezentace je hodnocení předchozího cvičení, které si mohou žáci provést sami v rámci sebehodnocení.</a:t>
            </a:r>
          </a:p>
          <a:p>
            <a:pPr algn="just"/>
            <a:r>
              <a:rPr lang="cs-CZ" sz="2000" dirty="0" smtClean="0"/>
              <a:t>Přechody mezi jednotlivými snímky provádíme kliknutím.</a:t>
            </a:r>
          </a:p>
          <a:p>
            <a:pPr marL="0" indent="0" algn="ctr">
              <a:buNone/>
            </a:pPr>
            <a:r>
              <a:rPr lang="cs-CZ" dirty="0" smtClean="0"/>
              <a:t>Citace</a:t>
            </a:r>
            <a:endParaRPr lang="cs-CZ" sz="3500" dirty="0" smtClean="0"/>
          </a:p>
          <a:p>
            <a:pPr algn="just"/>
            <a:r>
              <a:rPr lang="cs-CZ" sz="2000" dirty="0" smtClean="0"/>
              <a:t>V prezentaci byly použity obrázky volně dostupné v galerii Microsoft Office.</a:t>
            </a:r>
          </a:p>
          <a:p>
            <a:endParaRPr lang="cs-CZ" sz="2000" dirty="0" smtClean="0"/>
          </a:p>
          <a:p>
            <a:endParaRPr lang="cs-CZ" sz="2000" dirty="0" smtClean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24275812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Zástupný symbol pro obsah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58317021"/>
              </p:ext>
            </p:extLst>
          </p:nvPr>
        </p:nvGraphicFramePr>
        <p:xfrm>
          <a:off x="2123728" y="792675"/>
          <a:ext cx="4906888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06888"/>
              </a:tblGrid>
              <a:tr h="370840">
                <a:tc>
                  <a:txBody>
                    <a:bodyPr/>
                    <a:lstStyle/>
                    <a:p>
                      <a:endParaRPr lang="cs-CZ" sz="320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sz="3200" dirty="0" smtClean="0">
                          <a:solidFill>
                            <a:srgbClr val="FF0000"/>
                          </a:solidFill>
                        </a:rPr>
                        <a:t>fy</a:t>
                      </a:r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zika</a:t>
                      </a:r>
                    </a:p>
                    <a:p>
                      <a:r>
                        <a:rPr lang="cs-CZ" sz="3200" dirty="0" smtClean="0">
                          <a:solidFill>
                            <a:schemeClr val="tx1"/>
                          </a:solidFill>
                        </a:rPr>
                        <a:t>   </a:t>
                      </a:r>
                      <a:endParaRPr lang="cs-CZ" sz="32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C2KYZ6KY\MC90023383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994674"/>
            <a:ext cx="2961953" cy="1264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2123728" y="2708920"/>
            <a:ext cx="489654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</a:rPr>
              <a:t>fy</a:t>
            </a:r>
            <a:r>
              <a:rPr lang="cs-CZ" sz="3200" b="1" dirty="0" smtClean="0"/>
              <a:t>zik</a:t>
            </a:r>
          </a:p>
          <a:p>
            <a:endParaRPr lang="cs-CZ" sz="3200" b="1" dirty="0" smtClean="0"/>
          </a:p>
          <a:p>
            <a:r>
              <a:rPr lang="cs-CZ" sz="3200" b="1" dirty="0" smtClean="0">
                <a:solidFill>
                  <a:srgbClr val="FF0000"/>
                </a:solidFill>
              </a:rPr>
              <a:t>                     fy</a:t>
            </a:r>
            <a:r>
              <a:rPr lang="cs-CZ" sz="3200" b="1" dirty="0" smtClean="0"/>
              <a:t>zička</a:t>
            </a:r>
          </a:p>
          <a:p>
            <a:endParaRPr lang="cs-CZ" sz="3200" b="1" dirty="0" smtClean="0"/>
          </a:p>
          <a:p>
            <a:r>
              <a:rPr lang="cs-CZ" sz="3200" b="1" dirty="0" smtClean="0">
                <a:solidFill>
                  <a:srgbClr val="FF0000"/>
                </a:solidFill>
              </a:rPr>
              <a:t>fy</a:t>
            </a:r>
            <a:r>
              <a:rPr lang="cs-CZ" sz="3200" b="1" dirty="0" smtClean="0"/>
              <a:t>zikální</a:t>
            </a:r>
          </a:p>
          <a:p>
            <a:endParaRPr lang="cs-CZ" sz="3200" b="1" dirty="0" smtClean="0"/>
          </a:p>
          <a:p>
            <a:r>
              <a:rPr lang="cs-CZ" sz="3200" b="1" dirty="0" smtClean="0">
                <a:solidFill>
                  <a:srgbClr val="FF0000"/>
                </a:solidFill>
              </a:rPr>
              <a:t>                      fy</a:t>
            </a:r>
            <a:r>
              <a:rPr lang="cs-CZ" sz="3200" b="1" dirty="0" smtClean="0"/>
              <a:t>zický</a:t>
            </a:r>
          </a:p>
        </p:txBody>
      </p:sp>
      <p:pic>
        <p:nvPicPr>
          <p:cNvPr id="1027" name="Picture 3" descr="C:\Users\Marie\AppData\Local\Microsoft\Windows\Temporary Internet Files\Content.IE5\RHW2VNTU\MC90037906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93220" y="2619923"/>
            <a:ext cx="841944" cy="12343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F58IKF4Y\MC90019818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126151"/>
            <a:ext cx="1022162" cy="108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arie\AppData\Local\Microsoft\Windows\Temporary Internet Files\Content.IE5\C2KYZ6KY\MC90029062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11996" y="4358083"/>
            <a:ext cx="1320007" cy="116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RHW2VNTU\MC900438742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72518" y="5524102"/>
            <a:ext cx="1313987" cy="9854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982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000" b="1" dirty="0" smtClean="0">
                <a:solidFill>
                  <a:srgbClr val="FF0000"/>
                </a:solidFill>
              </a:rPr>
              <a:t>PROCVIČUJ</a:t>
            </a:r>
            <a:endParaRPr lang="cs-CZ" sz="8000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cs-CZ" sz="6000" dirty="0" smtClean="0"/>
          </a:p>
          <a:p>
            <a:pPr marL="0" indent="0" algn="ctr">
              <a:buNone/>
            </a:pPr>
            <a:r>
              <a:rPr lang="cs-CZ" sz="6000" b="1" dirty="0" smtClean="0"/>
              <a:t>Doplň správně</a:t>
            </a:r>
          </a:p>
          <a:p>
            <a:pPr marL="0" indent="0" algn="ctr">
              <a:buNone/>
            </a:pPr>
            <a:r>
              <a:rPr lang="cs-CZ" sz="6000" b="1" dirty="0" smtClean="0"/>
              <a:t> </a:t>
            </a:r>
            <a:r>
              <a:rPr lang="cs-CZ" sz="6000" b="1" dirty="0" smtClean="0">
                <a:solidFill>
                  <a:srgbClr val="FF0000"/>
                </a:solidFill>
              </a:rPr>
              <a:t>i, í, y, ý </a:t>
            </a:r>
          </a:p>
          <a:p>
            <a:pPr marL="0" indent="0" algn="ctr">
              <a:buNone/>
            </a:pPr>
            <a:r>
              <a:rPr lang="cs-CZ" sz="6000" b="1" dirty="0" smtClean="0"/>
              <a:t>a zdůvodni:</a:t>
            </a:r>
            <a:endParaRPr lang="cs-CZ" sz="6000" b="1" dirty="0"/>
          </a:p>
        </p:txBody>
      </p:sp>
    </p:spTree>
    <p:extLst>
      <p:ext uri="{BB962C8B-B14F-4D97-AF65-F5344CB8AC3E}">
        <p14:creationId xmlns:p14="http://schemas.microsoft.com/office/powerpoint/2010/main" xmlns="" val="2380932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Můj táta je </a:t>
            </a:r>
            <a:r>
              <a:rPr lang="cs-CZ" b="1" dirty="0" err="1" smtClean="0"/>
              <a:t>f_zik</a:t>
            </a:r>
            <a:r>
              <a:rPr lang="cs-CZ" b="1" dirty="0" smtClean="0"/>
              <a:t>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618812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Mám rád </a:t>
            </a:r>
            <a:r>
              <a:rPr lang="cs-CZ" b="1" dirty="0" err="1" smtClean="0"/>
              <a:t>f_lmy</a:t>
            </a:r>
            <a:r>
              <a:rPr lang="cs-CZ" b="1" dirty="0" smtClean="0"/>
              <a:t> o zvířatech.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26996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 </a:t>
            </a:r>
            <a:r>
              <a:rPr lang="cs-CZ" b="1" dirty="0" smtClean="0"/>
              <a:t>Táta</a:t>
            </a:r>
            <a:r>
              <a:rPr lang="cs-CZ" dirty="0" smtClean="0"/>
              <a:t> </a:t>
            </a:r>
            <a:r>
              <a:rPr lang="cs-CZ" b="1" dirty="0" smtClean="0"/>
              <a:t>pracuje ve </a:t>
            </a:r>
            <a:r>
              <a:rPr lang="cs-CZ" b="1" dirty="0" err="1" smtClean="0"/>
              <a:t>f_zikální</a:t>
            </a:r>
            <a:r>
              <a:rPr lang="cs-CZ" b="1" dirty="0" smtClean="0"/>
              <a:t> laboratoři.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27220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smtClean="0"/>
              <a:t>Pavel má dobrou </a:t>
            </a:r>
            <a:r>
              <a:rPr lang="cs-CZ" b="1" dirty="0" err="1" smtClean="0"/>
              <a:t>f_zickou</a:t>
            </a:r>
            <a:r>
              <a:rPr lang="cs-CZ" b="1" dirty="0" smtClean="0"/>
              <a:t> kondici.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46244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3059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err="1" smtClean="0"/>
              <a:t>F_zika</a:t>
            </a:r>
            <a:r>
              <a:rPr lang="cs-CZ" b="1" dirty="0" smtClean="0"/>
              <a:t> je můj oblíbený předmět.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ANO</a:t>
            </a:r>
            <a:endParaRPr lang="cs-CZ" sz="2400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smtClean="0"/>
              <a:t>NE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89942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err="1" smtClean="0"/>
              <a:t>F_latelista</a:t>
            </a:r>
            <a:r>
              <a:rPr lang="cs-CZ" b="1" dirty="0" smtClean="0"/>
              <a:t> sbírá známky.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43536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/>
            </a:r>
            <a:br>
              <a:rPr lang="cs-CZ" dirty="0"/>
            </a:br>
            <a:r>
              <a:rPr lang="cs-CZ" b="1" dirty="0" err="1" smtClean="0"/>
              <a:t>F_alky</a:t>
            </a:r>
            <a:r>
              <a:rPr lang="cs-CZ" b="1" dirty="0" smtClean="0"/>
              <a:t> omamně voněly.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4" name="Šestiúhelník 3"/>
          <p:cNvSpPr/>
          <p:nvPr/>
        </p:nvSpPr>
        <p:spPr>
          <a:xfrm>
            <a:off x="2097582" y="3090204"/>
            <a:ext cx="1458112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NE</a:t>
            </a:r>
            <a:endParaRPr lang="cs-CZ" sz="2400" b="1" dirty="0"/>
          </a:p>
        </p:txBody>
      </p:sp>
      <p:sp>
        <p:nvSpPr>
          <p:cNvPr id="5" name="Šestiúhelník 4"/>
          <p:cNvSpPr/>
          <p:nvPr/>
        </p:nvSpPr>
        <p:spPr>
          <a:xfrm>
            <a:off x="5337650" y="3090204"/>
            <a:ext cx="1440160" cy="124396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/>
              <a:t>ANO</a:t>
            </a:r>
            <a:endParaRPr lang="cs-CZ" sz="2400" b="1" dirty="0"/>
          </a:p>
        </p:txBody>
      </p:sp>
      <p:sp>
        <p:nvSpPr>
          <p:cNvPr id="6" name="TextovéPole 5">
            <a:hlinkClick r:id="rId2" action="ppaction://hlinksldjump"/>
          </p:cNvPr>
          <p:cNvSpPr txBox="1"/>
          <p:nvPr/>
        </p:nvSpPr>
        <p:spPr>
          <a:xfrm>
            <a:off x="2592612" y="1846244"/>
            <a:ext cx="4680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y</a:t>
            </a:r>
            <a:endParaRPr lang="cs-CZ" sz="4000" b="1" dirty="0">
              <a:solidFill>
                <a:srgbClr val="FF0000"/>
              </a:solidFill>
            </a:endParaRPr>
          </a:p>
        </p:txBody>
      </p:sp>
      <p:sp>
        <p:nvSpPr>
          <p:cNvPr id="7" name="TextovéPole 6">
            <a:hlinkClick r:id="rId2" action="ppaction://hlinksldjump"/>
          </p:cNvPr>
          <p:cNvSpPr txBox="1"/>
          <p:nvPr/>
        </p:nvSpPr>
        <p:spPr>
          <a:xfrm>
            <a:off x="5754346" y="1878418"/>
            <a:ext cx="5400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</a:rPr>
              <a:t>i</a:t>
            </a:r>
            <a:endParaRPr lang="cs-CZ" sz="4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7179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9600" b="1" dirty="0" smtClean="0">
                <a:solidFill>
                  <a:srgbClr val="FF0000"/>
                </a:solidFill>
              </a:rPr>
              <a:t>Výborně!</a:t>
            </a:r>
            <a:endParaRPr lang="cs-CZ" sz="9600" b="1" dirty="0">
              <a:solidFill>
                <a:srgbClr val="FF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            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sz="4700" dirty="0" smtClean="0"/>
              <a:t>              </a:t>
            </a:r>
            <a:r>
              <a:rPr lang="cs-CZ" sz="4700" b="1" dirty="0" smtClean="0"/>
              <a:t>Teď si to vyzkoušíme :</a:t>
            </a:r>
            <a:endParaRPr lang="cs-CZ" sz="4700" b="1" dirty="0"/>
          </a:p>
        </p:txBody>
      </p:sp>
      <p:pic>
        <p:nvPicPr>
          <p:cNvPr id="2051" name="Picture 3" descr="C:\Users\Marie\AppData\Local\Microsoft\Windows\Temporary Internet Files\Content.IE5\679RCO84\MC90044045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40768"/>
            <a:ext cx="2750931" cy="3676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2593610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700"/>
                            </p:stCondLst>
                            <p:childTnLst>
                              <p:par>
                                <p:cTn id="12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7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Doplň správně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i, í, y, ý </a:t>
            </a:r>
            <a:r>
              <a:rPr lang="cs-CZ" b="1" dirty="0" smtClean="0"/>
              <a:t>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Učebnice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ziky</a:t>
            </a:r>
            <a:r>
              <a:rPr lang="cs-CZ" dirty="0" smtClean="0"/>
              <a:t>, vosková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gurína</a:t>
            </a:r>
            <a:r>
              <a:rPr lang="cs-CZ" dirty="0" smtClean="0"/>
              <a:t>,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zikální</a:t>
            </a:r>
            <a:r>
              <a:rPr lang="cs-CZ" dirty="0" smtClean="0"/>
              <a:t> pokusy, rybí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lé</a:t>
            </a:r>
            <a:r>
              <a:rPr lang="cs-CZ" dirty="0" smtClean="0"/>
              <a:t>, černobílý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lm</a:t>
            </a:r>
            <a:r>
              <a:rPr lang="cs-CZ" dirty="0" smtClean="0"/>
              <a:t>, daleké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nsko</a:t>
            </a:r>
            <a:r>
              <a:rPr lang="cs-CZ" dirty="0" smtClean="0"/>
              <a:t>, vzrostlý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kus</a:t>
            </a:r>
            <a:r>
              <a:rPr lang="cs-CZ" dirty="0" smtClean="0"/>
              <a:t>, zralé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ky</a:t>
            </a:r>
            <a:r>
              <a:rPr lang="cs-CZ" dirty="0" smtClean="0"/>
              <a:t>, dobrá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zická</a:t>
            </a:r>
            <a:r>
              <a:rPr lang="cs-CZ" dirty="0" smtClean="0"/>
              <a:t> kondice, větry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čí</a:t>
            </a:r>
            <a:r>
              <a:rPr lang="cs-CZ" dirty="0" smtClean="0"/>
              <a:t>, listy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lodendronu</a:t>
            </a:r>
            <a:r>
              <a:rPr lang="cs-CZ" dirty="0" smtClean="0"/>
              <a:t>, známá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rma</a:t>
            </a:r>
            <a:r>
              <a:rPr lang="cs-CZ" dirty="0" smtClean="0"/>
              <a:t>,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lmová</a:t>
            </a:r>
            <a:r>
              <a:rPr lang="cs-CZ" dirty="0" smtClean="0"/>
              <a:t> kamera, automobil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at</a:t>
            </a:r>
            <a:r>
              <a:rPr lang="cs-CZ" dirty="0" smtClean="0"/>
              <a:t>,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alový</a:t>
            </a:r>
            <a:r>
              <a:rPr lang="cs-CZ" dirty="0" smtClean="0"/>
              <a:t> svetr,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iltr</a:t>
            </a:r>
            <a:r>
              <a:rPr lang="cs-CZ" dirty="0" smtClean="0"/>
              <a:t> do vysavače, ministr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nancí</a:t>
            </a:r>
            <a:r>
              <a:rPr lang="cs-CZ" dirty="0" smtClean="0"/>
              <a:t>, známý </a:t>
            </a:r>
            <a:r>
              <a:rPr lang="cs-CZ" dirty="0" err="1" smtClean="0"/>
              <a:t>f</a:t>
            </a:r>
            <a:r>
              <a:rPr lang="cs-CZ" dirty="0" err="1" smtClean="0">
                <a:solidFill>
                  <a:srgbClr val="FF0000"/>
                </a:solidFill>
              </a:rPr>
              <a:t>_</a:t>
            </a:r>
            <a:r>
              <a:rPr lang="cs-CZ" dirty="0" err="1" smtClean="0"/>
              <a:t>lozof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330509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b="1" dirty="0" smtClean="0"/>
              <a:t>Řešení :</a:t>
            </a:r>
            <a:br>
              <a:rPr lang="cs-CZ" b="1" dirty="0" smtClean="0"/>
            </a:br>
            <a:endParaRPr lang="cs-CZ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cs-CZ" dirty="0" smtClean="0"/>
              <a:t>Učebnice f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ziky, vosková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gurína, f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zikální pokusy, rybí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lé, černobílý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lm, daleké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nsko, vzrostlý f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kus, zralé f</a:t>
            </a:r>
            <a:r>
              <a:rPr lang="cs-CZ" b="1" dirty="0" smtClean="0">
                <a:solidFill>
                  <a:srgbClr val="FF0000"/>
                </a:solidFill>
              </a:rPr>
              <a:t>í</a:t>
            </a:r>
            <a:r>
              <a:rPr lang="cs-CZ" dirty="0" smtClean="0"/>
              <a:t>ky, dobrá f</a:t>
            </a:r>
            <a:r>
              <a:rPr lang="cs-CZ" b="1" dirty="0" smtClean="0">
                <a:solidFill>
                  <a:srgbClr val="FF0000"/>
                </a:solidFill>
              </a:rPr>
              <a:t>y</a:t>
            </a:r>
            <a:r>
              <a:rPr lang="cs-CZ" dirty="0" smtClean="0"/>
              <a:t>zická kondice, větry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čí, listy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lodendronu, známá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rma,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lmová kamera, automobil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at,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alový svetr,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ltr do vysavače, ministr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nancí, známý f</a:t>
            </a:r>
            <a:r>
              <a:rPr lang="cs-CZ" b="1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lozof.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31037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>Hodnocení:</a:t>
            </a:r>
            <a:endParaRPr lang="cs-CZ" b="1" dirty="0"/>
          </a:p>
        </p:txBody>
      </p:sp>
      <p:graphicFrame>
        <p:nvGraphicFramePr>
          <p:cNvPr id="7" name="Zástupný symbol pro obsah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843580077"/>
              </p:ext>
            </p:extLst>
          </p:nvPr>
        </p:nvGraphicFramePr>
        <p:xfrm>
          <a:off x="539552" y="964580"/>
          <a:ext cx="8003232" cy="5699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5987008"/>
              </a:tblGrid>
              <a:tr h="324055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Počet chyb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Hodnocení</a:t>
                      </a:r>
                      <a:endParaRPr lang="cs-CZ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0 – 1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Dobrá práce, je vidět, že </a:t>
                      </a:r>
                    </a:p>
                    <a:p>
                      <a:r>
                        <a:rPr lang="cs-CZ" sz="3200" dirty="0" smtClean="0"/>
                        <a:t>            vyjmenovaná slova ovládáš! </a:t>
                      </a:r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2 – 3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Chválím, ale dávej pozor</a:t>
                      </a:r>
                    </a:p>
                    <a:p>
                      <a:r>
                        <a:rPr lang="cs-CZ" sz="3200" baseline="0" dirty="0" smtClean="0"/>
                        <a:t>                </a:t>
                      </a:r>
                      <a:r>
                        <a:rPr lang="cs-CZ" sz="3200" dirty="0" smtClean="0"/>
                        <a:t>na chyby!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4 – 5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Ještě vyjmenovaná slova </a:t>
                      </a:r>
                    </a:p>
                    <a:p>
                      <a:r>
                        <a:rPr lang="cs-CZ" sz="3200" dirty="0" smtClean="0"/>
                        <a:t>                neovládáš, běž se učit!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6 – 7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   Látce moc nerozumíš, </a:t>
                      </a:r>
                    </a:p>
                    <a:p>
                      <a:r>
                        <a:rPr lang="cs-CZ" sz="3200" dirty="0" smtClean="0"/>
                        <a:t>         máš před sebou hodně práce!</a:t>
                      </a:r>
                      <a:endParaRPr lang="cs-CZ" sz="3200" dirty="0"/>
                    </a:p>
                  </a:txBody>
                  <a:tcPr/>
                </a:tc>
              </a:tr>
              <a:tr h="932214"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8 a více</a:t>
                      </a:r>
                    </a:p>
                    <a:p>
                      <a:endParaRPr lang="cs-CZ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3200" dirty="0" smtClean="0"/>
                        <a:t>             Tudy cesta nevede, tohle</a:t>
                      </a:r>
                    </a:p>
                    <a:p>
                      <a:r>
                        <a:rPr lang="cs-CZ" sz="3200" dirty="0" smtClean="0"/>
                        <a:t>                k úspěchu nestačí!</a:t>
                      </a:r>
                      <a:endParaRPr lang="cs-CZ" sz="3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C:\Users\Marie\AppData\Local\Microsoft\Windows\Temporary Internet Files\Content.IE5\RHW2VNTU\MC90043438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8459" y="1574540"/>
            <a:ext cx="816208" cy="826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rie\AppData\Local\Microsoft\Windows\Temporary Internet Files\Content.IE5\F58IKF4Y\MC90043440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0726" y="4691026"/>
            <a:ext cx="939194" cy="880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arie\AppData\Local\Microsoft\Windows\Temporary Internet Files\Content.IE5\44TYM397\MC90044042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41450" y="2629292"/>
            <a:ext cx="1221557" cy="100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arie\AppData\Local\Microsoft\Windows\Temporary Internet Files\Content.IE5\RHW2VNTU\MC90043799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7928" y="3777322"/>
            <a:ext cx="908051" cy="865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arie\AppData\Local\Microsoft\Windows\Temporary Internet Files\Content.IE5\F58IKF4Y\MC90043439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8459" y="5805264"/>
            <a:ext cx="868112" cy="88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06986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508</TotalTime>
  <Words>419</Words>
  <Application>Microsoft Office PowerPoint</Application>
  <PresentationFormat>Předvádění na obrazovce (4:3)</PresentationFormat>
  <Paragraphs>108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Motiv systému Office</vt:lpstr>
      <vt:lpstr>Věta se skládá ze slov</vt:lpstr>
      <vt:lpstr>Vyjmenovaná slova  po  F</vt:lpstr>
      <vt:lpstr>Anotace:</vt:lpstr>
      <vt:lpstr>Snímek 4</vt:lpstr>
      <vt:lpstr>PROCVIČUJ</vt:lpstr>
      <vt:lpstr>  Můj táta je f_zik.  </vt:lpstr>
      <vt:lpstr>  Mám rád f_lmy o zvířatech.  </vt:lpstr>
      <vt:lpstr>   Táta pracuje ve f_zikální laboratoři. </vt:lpstr>
      <vt:lpstr>  Pavel má dobrou f_zickou kondici. </vt:lpstr>
      <vt:lpstr>  F_zika je můj oblíbený předmět. </vt:lpstr>
      <vt:lpstr>  F_latelista sbírá známky. </vt:lpstr>
      <vt:lpstr>  F_alky omamně voněly. </vt:lpstr>
      <vt:lpstr>Výborně!</vt:lpstr>
      <vt:lpstr> Doplň správně i, í, y, ý : </vt:lpstr>
      <vt:lpstr> Řešení : </vt:lpstr>
      <vt:lpstr>Hodnocení: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Moje třetí prezentace</dc:title>
  <dc:creator>Marie</dc:creator>
  <cp:lastModifiedBy>Dum</cp:lastModifiedBy>
  <cp:revision>45</cp:revision>
  <dcterms:created xsi:type="dcterms:W3CDTF">2012-11-10T12:57:03Z</dcterms:created>
  <dcterms:modified xsi:type="dcterms:W3CDTF">2013-02-01T21:40:27Z</dcterms:modified>
</cp:coreProperties>
</file>