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4" r:id="rId2"/>
    <p:sldId id="257" r:id="rId3"/>
    <p:sldId id="281" r:id="rId4"/>
    <p:sldId id="282" r:id="rId5"/>
    <p:sldId id="279" r:id="rId6"/>
    <p:sldId id="267" r:id="rId7"/>
    <p:sldId id="259" r:id="rId8"/>
    <p:sldId id="262" r:id="rId9"/>
    <p:sldId id="260" r:id="rId10"/>
    <p:sldId id="261" r:id="rId11"/>
    <p:sldId id="263" r:id="rId12"/>
    <p:sldId id="264" r:id="rId13"/>
    <p:sldId id="265" r:id="rId14"/>
    <p:sldId id="266" r:id="rId15"/>
    <p:sldId id="272" r:id="rId16"/>
    <p:sldId id="283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771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313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152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248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55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78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603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65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07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816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199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739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gif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2637913"/>
              </p:ext>
            </p:extLst>
          </p:nvPr>
        </p:nvGraphicFramePr>
        <p:xfrm>
          <a:off x="395536" y="692696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20.8.2012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VY_32_INOVACE_03_Vyjmenovaná slova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Vyjmenovaná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slova </a:t>
                      </a:r>
                      <a:r>
                        <a:rPr lang="cs-CZ" sz="2800" baseline="0" smtClean="0">
                          <a:effectLst/>
                          <a:latin typeface="+mn-lt"/>
                          <a:ea typeface="Times New Roman"/>
                        </a:rPr>
                        <a:t>po L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699" y="5373216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73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3672408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Vyjmenovaná slova </a:t>
            </a:r>
            <a:br>
              <a:rPr lang="cs-CZ" sz="6000" b="1" dirty="0" smtClean="0"/>
            </a:br>
            <a:r>
              <a:rPr lang="cs-CZ" sz="6000" b="1" smtClean="0"/>
              <a:t>po  L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088276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sz="2000" dirty="0" smtClean="0"/>
              <a:t>Prezentace slouží jak ke společnému vyvození nové látky ve 3. ročníku, tak k pozdějšímu  opakování . Žáci mohou pracovat pod vedením učitele s interaktivní tabulí nebo samostatně na osobním počítači</a:t>
            </a:r>
          </a:p>
          <a:p>
            <a:pPr algn="just"/>
            <a:r>
              <a:rPr lang="cs-CZ" sz="2000" dirty="0" smtClean="0"/>
              <a:t>V úvodní části je uveden přehled vyjmenovaných slov, podpořený vizuálním vjemem z obrázků. Žáci s pomocí učitele vyvozují jiné tvary vyjmenovaných slov a slova příbuzná.</a:t>
            </a:r>
          </a:p>
          <a:p>
            <a:pPr algn="just"/>
            <a:r>
              <a:rPr lang="cs-CZ" sz="2000" dirty="0" smtClean="0"/>
              <a:t>Následuje procvičování s okamžitou kontrolou (výběr provádíme kliknutím na vybranou hlásku).</a:t>
            </a:r>
          </a:p>
          <a:p>
            <a:pPr algn="just"/>
            <a:r>
              <a:rPr lang="cs-CZ" sz="2000" dirty="0" smtClean="0"/>
              <a:t>V další části žáci ověřují své znalosti samostatně (nejvhodnější formou je opis cvičení). V závěru prezentace je hodnocení předchozího cvičení,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</a:t>
            </a:r>
            <a:r>
              <a:rPr lang="cs-CZ" sz="2000" dirty="0" smtClean="0"/>
              <a:t>.</a:t>
            </a:r>
          </a:p>
          <a:p>
            <a:pPr marL="0" indent="0" algn="ctr">
              <a:buNone/>
            </a:pPr>
            <a:r>
              <a:rPr lang="cs-CZ" smtClean="0"/>
              <a:t>Citace:</a:t>
            </a:r>
            <a:endParaRPr lang="cs-CZ" sz="3500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9502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8091795"/>
              </p:ext>
            </p:extLst>
          </p:nvPr>
        </p:nvGraphicFramePr>
        <p:xfrm>
          <a:off x="468313" y="404813"/>
          <a:ext cx="8229600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šet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skat se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po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kat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nout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tvat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vz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kat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sý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tko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ko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že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pe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něk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ly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RHW2VNTU\MC9003496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08720"/>
            <a:ext cx="838051" cy="67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RHW2VNTU\MC900089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071" y="805596"/>
            <a:ext cx="743744" cy="879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F58IKF4Y\MP9004075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877169"/>
            <a:ext cx="1104504" cy="736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F58IKF4Y\MC9003448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625" y="1916832"/>
            <a:ext cx="904082" cy="84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F58IKF4Y\MP9004000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828" y="1968040"/>
            <a:ext cx="810008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RHW2VNTU\MC90044132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999" y="1968040"/>
            <a:ext cx="880294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F58IKF4Y\MC9004280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068960"/>
            <a:ext cx="801396" cy="73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ie\AppData\Local\Microsoft\Windows\Temporary Internet Files\Content.IE5\C2KYZ6KY\MM900236247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3054826"/>
            <a:ext cx="660723" cy="59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rie\AppData\Local\Microsoft\Windows\Temporary Internet Files\Content.IE5\44TYM397\MP90042554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953" y="3054826"/>
            <a:ext cx="943077" cy="63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rie\AppData\Local\Microsoft\Windows\Temporary Internet Files\Content.IE5\44TYM397\MC90020033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897" y="4149080"/>
            <a:ext cx="1500878" cy="705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ie\AppData\Local\Microsoft\Windows\Temporary Internet Files\Content.IE5\C2KYZ6KY\MC90033130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840" y="4181757"/>
            <a:ext cx="755304" cy="705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rie\AppData\Local\Microsoft\Windows\Temporary Internet Files\Content.IE5\C2KYZ6KY\MC90030546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89196">
            <a:off x="4188617" y="4962137"/>
            <a:ext cx="790430" cy="8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934579"/>
            <a:ext cx="49692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 PAMATUJ !</a:t>
            </a:r>
            <a:r>
              <a:rPr lang="cs-CZ" sz="3200" b="1" dirty="0" smtClean="0"/>
              <a:t>             Vo</a:t>
            </a:r>
            <a:r>
              <a:rPr lang="cs-CZ" sz="3200" b="1" dirty="0" smtClean="0">
                <a:solidFill>
                  <a:srgbClr val="FF0000"/>
                </a:solidFill>
              </a:rPr>
              <a:t>ly</a:t>
            </a:r>
            <a:r>
              <a:rPr lang="cs-CZ" sz="3200" b="1" dirty="0" smtClean="0"/>
              <a:t>ně</a:t>
            </a:r>
            <a:endParaRPr lang="cs-CZ" sz="3200" b="1" dirty="0"/>
          </a:p>
        </p:txBody>
      </p:sp>
      <p:pic>
        <p:nvPicPr>
          <p:cNvPr id="1038" name="Picture 14" descr="C:\Users\Marie\AppData\Local\Microsoft\Windows\Temporary Internet Files\Content.IE5\44TYM397\MC90035842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234" y="4153371"/>
            <a:ext cx="903288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Marie\AppData\Local\Microsoft\Windows\Temporary Internet Files\Content.IE5\F58IKF4Y\MC90042963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003" y="5661248"/>
            <a:ext cx="1297750" cy="1023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POZOR 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17440"/>
            <a:ext cx="8229600" cy="47799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m</a:t>
            </a:r>
            <a:r>
              <a:rPr lang="cs-CZ" b="1" dirty="0" smtClean="0">
                <a:solidFill>
                  <a:srgbClr val="FF0000"/>
                </a:solidFill>
              </a:rPr>
              <a:t>lý</a:t>
            </a:r>
            <a:r>
              <a:rPr lang="cs-CZ" b="1" dirty="0" smtClean="0"/>
              <a:t>n            </a:t>
            </a:r>
            <a:r>
              <a:rPr lang="cs-CZ" dirty="0" smtClean="0"/>
              <a:t>X  </a:t>
            </a:r>
            <a:r>
              <a:rPr lang="cs-CZ" b="1" dirty="0" smtClean="0"/>
              <a:t>m</a:t>
            </a:r>
            <a:r>
              <a:rPr lang="cs-CZ" b="1" dirty="0" smtClean="0">
                <a:solidFill>
                  <a:srgbClr val="FF0000"/>
                </a:solidFill>
              </a:rPr>
              <a:t>lí</a:t>
            </a:r>
            <a:r>
              <a:rPr lang="cs-CZ" b="1" dirty="0" smtClean="0"/>
              <a:t>t </a:t>
            </a:r>
            <a:r>
              <a:rPr lang="cs-CZ" dirty="0" smtClean="0"/>
              <a:t>(mouku)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b</a:t>
            </a:r>
            <a:r>
              <a:rPr lang="cs-CZ" b="1" dirty="0" smtClean="0">
                <a:solidFill>
                  <a:srgbClr val="FF0000"/>
                </a:solidFill>
              </a:rPr>
              <a:t>lý</a:t>
            </a:r>
            <a:r>
              <a:rPr lang="cs-CZ" b="1" dirty="0" smtClean="0"/>
              <a:t>ská </a:t>
            </a:r>
            <a:r>
              <a:rPr lang="cs-CZ" dirty="0" smtClean="0"/>
              <a:t>(se)  X  </a:t>
            </a:r>
            <a:r>
              <a:rPr lang="cs-CZ" b="1" dirty="0" smtClean="0"/>
              <a:t>b</a:t>
            </a:r>
            <a:r>
              <a:rPr lang="cs-CZ" b="1" dirty="0" smtClean="0">
                <a:solidFill>
                  <a:srgbClr val="FF0000"/>
                </a:solidFill>
              </a:rPr>
              <a:t>lí</a:t>
            </a:r>
            <a:r>
              <a:rPr lang="cs-CZ" b="1" dirty="0" smtClean="0"/>
              <a:t>zká </a:t>
            </a:r>
            <a:r>
              <a:rPr lang="cs-CZ" dirty="0" smtClean="0"/>
              <a:t>(nedaleká)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lý</a:t>
            </a:r>
            <a:r>
              <a:rPr lang="cs-CZ" b="1" dirty="0" smtClean="0"/>
              <a:t>čí </a:t>
            </a:r>
            <a:r>
              <a:rPr lang="cs-CZ" dirty="0" smtClean="0"/>
              <a:t>(lýko)    X  </a:t>
            </a:r>
            <a:r>
              <a:rPr lang="cs-CZ" b="1" dirty="0" smtClean="0">
                <a:solidFill>
                  <a:srgbClr val="FF0000"/>
                </a:solidFill>
              </a:rPr>
              <a:t>lí</a:t>
            </a:r>
            <a:r>
              <a:rPr lang="cs-CZ" b="1" dirty="0" smtClean="0"/>
              <a:t>čí</a:t>
            </a:r>
            <a:r>
              <a:rPr lang="cs-CZ" dirty="0" smtClean="0"/>
              <a:t> (maluje se, klade past, vypráví)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ly</a:t>
            </a:r>
            <a:r>
              <a:rPr lang="cs-CZ" b="1" dirty="0" smtClean="0"/>
              <a:t>ska</a:t>
            </a:r>
            <a:r>
              <a:rPr lang="cs-CZ" dirty="0" smtClean="0"/>
              <a:t> (pták) X  </a:t>
            </a:r>
            <a:r>
              <a:rPr lang="cs-CZ" b="1" dirty="0" smtClean="0">
                <a:solidFill>
                  <a:srgbClr val="FF0000"/>
                </a:solidFill>
              </a:rPr>
              <a:t>lí</a:t>
            </a:r>
            <a:r>
              <a:rPr lang="cs-CZ" b="1" dirty="0" smtClean="0"/>
              <a:t>ska</a:t>
            </a:r>
            <a:r>
              <a:rPr lang="cs-CZ" dirty="0" smtClean="0"/>
              <a:t> (keř)</a:t>
            </a:r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54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PROCVIČUJ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cs-CZ" sz="6000" b="1" dirty="0" smtClean="0"/>
              <a:t>Doplň správně</a:t>
            </a:r>
          </a:p>
          <a:p>
            <a:pPr marL="0" indent="0" algn="ctr">
              <a:buNone/>
            </a:pPr>
            <a:r>
              <a:rPr lang="cs-CZ" sz="6000" b="1" dirty="0" smtClean="0"/>
              <a:t> </a:t>
            </a:r>
            <a:r>
              <a:rPr lang="cs-CZ" sz="6000" b="1" dirty="0" smtClean="0">
                <a:solidFill>
                  <a:srgbClr val="FF0000"/>
                </a:solidFill>
              </a:rPr>
              <a:t>i, í, y, ý </a:t>
            </a:r>
          </a:p>
          <a:p>
            <a:pPr marL="0" indent="0" algn="ctr">
              <a:buNone/>
            </a:pPr>
            <a:r>
              <a:rPr lang="cs-CZ" sz="6000" b="1" dirty="0" smtClean="0"/>
              <a:t>a zdůvodni: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38093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err="1" smtClean="0"/>
              <a:t>Ml_nář</a:t>
            </a:r>
            <a:r>
              <a:rPr lang="cs-CZ" b="1" dirty="0" smtClean="0"/>
              <a:t> mele mouku.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88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Je mi to </a:t>
            </a:r>
            <a:r>
              <a:rPr lang="cs-CZ" b="1" dirty="0" err="1" smtClean="0"/>
              <a:t>l_to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996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Dědeček je </a:t>
            </a:r>
            <a:r>
              <a:rPr lang="cs-CZ" b="1" dirty="0" err="1" smtClean="0"/>
              <a:t>nedosl_chavý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72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Máme doma </a:t>
            </a:r>
            <a:r>
              <a:rPr lang="cs-CZ" b="1" dirty="0" err="1" smtClean="0"/>
              <a:t>pl_nový</a:t>
            </a:r>
            <a:r>
              <a:rPr lang="cs-CZ" b="1" dirty="0" smtClean="0"/>
              <a:t> vařič.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05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Plete kabelu z </a:t>
            </a:r>
            <a:r>
              <a:rPr lang="cs-CZ" b="1" dirty="0" err="1" smtClean="0"/>
              <a:t>l_čí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ý</a:t>
            </a: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94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Venku </a:t>
            </a:r>
            <a:r>
              <a:rPr lang="cs-CZ" b="1" dirty="0" err="1" smtClean="0"/>
              <a:t>l_je</a:t>
            </a:r>
            <a:r>
              <a:rPr lang="cs-CZ" b="1" dirty="0" smtClean="0"/>
              <a:t> jako z konve.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53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Umím dobře </a:t>
            </a:r>
            <a:r>
              <a:rPr lang="cs-CZ" b="1" dirty="0" err="1" smtClean="0"/>
              <a:t>l_žovat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79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Výborně!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700" dirty="0" smtClean="0"/>
              <a:t>              </a:t>
            </a:r>
            <a:r>
              <a:rPr lang="cs-CZ" sz="4700" b="1" dirty="0" smtClean="0"/>
              <a:t>Teď si to vyzkoušíme :</a:t>
            </a:r>
            <a:endParaRPr lang="cs-CZ" sz="4700" b="1" dirty="0"/>
          </a:p>
        </p:txBody>
      </p:sp>
      <p:pic>
        <p:nvPicPr>
          <p:cNvPr id="2051" name="Picture 3" descr="C:\Users\Marie\AppData\Local\Microsoft\Windows\Temporary Internet Files\Content.IE5\679RCO84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40768"/>
            <a:ext cx="2750931" cy="367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36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00"/>
                            </p:stCondLst>
                            <p:childTnLst>
                              <p:par>
                                <p:cTn id="1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Doplň správně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i, í, y, ý </a:t>
            </a:r>
            <a:r>
              <a:rPr lang="cs-CZ" b="1" dirty="0" smtClean="0"/>
              <a:t>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err="1" smtClean="0"/>
              <a:t>Nabl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skané</a:t>
            </a:r>
            <a:r>
              <a:rPr lang="cs-CZ" dirty="0" smtClean="0"/>
              <a:t> auto, </a:t>
            </a:r>
            <a:r>
              <a:rPr lang="cs-CZ" dirty="0" err="1" smtClean="0"/>
              <a:t>bl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zká</a:t>
            </a:r>
            <a:r>
              <a:rPr lang="cs-CZ" dirty="0" smtClean="0"/>
              <a:t> vesnice, </a:t>
            </a:r>
            <a:r>
              <a:rPr lang="cs-CZ" dirty="0" err="1" smtClean="0"/>
              <a:t>ml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nské</a:t>
            </a:r>
            <a:r>
              <a:rPr lang="cs-CZ" dirty="0" smtClean="0"/>
              <a:t> kolo, </a:t>
            </a:r>
            <a:r>
              <a:rPr lang="cs-CZ" dirty="0" err="1" smtClean="0"/>
              <a:t>kl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ka</a:t>
            </a:r>
            <a:r>
              <a:rPr lang="cs-CZ" dirty="0" smtClean="0"/>
              <a:t> u dveří, košatá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pa</a:t>
            </a:r>
            <a:r>
              <a:rPr lang="cs-CZ" dirty="0" smtClean="0"/>
              <a:t>, </a:t>
            </a:r>
            <a:r>
              <a:rPr lang="cs-CZ" dirty="0" err="1" smtClean="0"/>
              <a:t>uml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</a:t>
            </a:r>
            <a:r>
              <a:rPr lang="cs-CZ" dirty="0" smtClean="0"/>
              <a:t> mouku, chutné </a:t>
            </a:r>
            <a:r>
              <a:rPr lang="cs-CZ" dirty="0" err="1" smtClean="0"/>
              <a:t>jel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to</a:t>
            </a:r>
            <a:r>
              <a:rPr lang="cs-CZ" dirty="0" smtClean="0"/>
              <a:t>,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sá</a:t>
            </a:r>
            <a:r>
              <a:rPr lang="cs-CZ" dirty="0" smtClean="0"/>
              <a:t> hlava,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žařský</a:t>
            </a:r>
            <a:r>
              <a:rPr lang="cs-CZ" dirty="0" smtClean="0"/>
              <a:t> výcvik, čas </a:t>
            </a:r>
            <a:r>
              <a:rPr lang="cs-CZ" dirty="0" err="1" smtClean="0"/>
              <a:t>pl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ne</a:t>
            </a:r>
            <a:r>
              <a:rPr lang="cs-CZ" dirty="0" smtClean="0"/>
              <a:t>, </a:t>
            </a:r>
            <a:r>
              <a:rPr lang="cs-CZ" dirty="0" err="1" smtClean="0"/>
              <a:t>pol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kat</a:t>
            </a:r>
            <a:r>
              <a:rPr lang="cs-CZ" dirty="0" smtClean="0"/>
              <a:t>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monádu</a:t>
            </a:r>
            <a:r>
              <a:rPr lang="cs-CZ" dirty="0" smtClean="0"/>
              <a:t>, </a:t>
            </a:r>
            <a:r>
              <a:rPr lang="cs-CZ" dirty="0" err="1" smtClean="0"/>
              <a:t>pl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šová</a:t>
            </a:r>
            <a:r>
              <a:rPr lang="cs-CZ" dirty="0" smtClean="0"/>
              <a:t> hračka,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zat</a:t>
            </a:r>
            <a:r>
              <a:rPr lang="cs-CZ" dirty="0" smtClean="0"/>
              <a:t> </a:t>
            </a:r>
            <a:r>
              <a:rPr lang="cs-CZ" dirty="0" err="1" smtClean="0"/>
              <a:t>zmrzl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nu</a:t>
            </a:r>
            <a:r>
              <a:rPr lang="cs-CZ" dirty="0" smtClean="0"/>
              <a:t>, </a:t>
            </a:r>
            <a:r>
              <a:rPr lang="cs-CZ" dirty="0" err="1" smtClean="0"/>
              <a:t>kl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katá</a:t>
            </a:r>
            <a:r>
              <a:rPr lang="cs-CZ" dirty="0" smtClean="0"/>
              <a:t> cesta, </a:t>
            </a:r>
            <a:r>
              <a:rPr lang="cs-CZ" dirty="0" err="1" smtClean="0"/>
              <a:t>sl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ším</a:t>
            </a:r>
            <a:r>
              <a:rPr lang="cs-CZ" dirty="0" smtClean="0"/>
              <a:t> </a:t>
            </a:r>
            <a:r>
              <a:rPr lang="cs-CZ" dirty="0" err="1" smtClean="0"/>
              <a:t>vzl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kot</a:t>
            </a:r>
            <a:r>
              <a:rPr lang="cs-CZ" dirty="0" smtClean="0"/>
              <a:t>,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nkovaný</a:t>
            </a:r>
            <a:r>
              <a:rPr lang="cs-CZ" dirty="0" smtClean="0"/>
              <a:t> sešit, velký </a:t>
            </a:r>
            <a:r>
              <a:rPr lang="cs-CZ" dirty="0" err="1" smtClean="0"/>
              <a:t>úkl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d</a:t>
            </a:r>
            <a:r>
              <a:rPr lang="cs-CZ" dirty="0" smtClean="0"/>
              <a:t>,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sá</a:t>
            </a:r>
            <a:r>
              <a:rPr lang="cs-CZ" dirty="0" smtClean="0"/>
              <a:t> hora, </a:t>
            </a:r>
            <a:r>
              <a:rPr lang="cs-CZ" dirty="0" err="1" smtClean="0"/>
              <a:t>pel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ňkový</a:t>
            </a:r>
            <a:r>
              <a:rPr lang="cs-CZ" dirty="0" smtClean="0"/>
              <a:t> čaj, křupavý </a:t>
            </a:r>
            <a:r>
              <a:rPr lang="cs-CZ" dirty="0" err="1" smtClean="0"/>
              <a:t>rohl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</a:t>
            </a:r>
            <a:r>
              <a:rPr lang="cs-CZ" dirty="0" smtClean="0"/>
              <a:t>, </a:t>
            </a:r>
            <a:r>
              <a:rPr lang="cs-CZ" dirty="0" err="1" smtClean="0"/>
              <a:t>sl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čná</a:t>
            </a:r>
            <a:r>
              <a:rPr lang="cs-CZ" dirty="0" smtClean="0"/>
              <a:t>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05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Řešení 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Nabl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skané auto, bl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zká vesnice, ml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nské kolo, kl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ka u dveří, košatá 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pa, uml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mouku, chutné jel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to, 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sá hlava, 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žařský výcvik, čas pl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ne, pol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kat 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monádu, pl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šová hračka, 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zat zmrzl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nu, kl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katá cesta, sl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ším vzl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kot, 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nkovaný sešit, velký úkl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d, 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sá hora, pel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ňkový čaj, křupavý rohl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k, sl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čná 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88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Hodnocení: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3580077"/>
              </p:ext>
            </p:extLst>
          </p:nvPr>
        </p:nvGraphicFramePr>
        <p:xfrm>
          <a:off x="539552" y="964580"/>
          <a:ext cx="8003232" cy="569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5987008"/>
              </a:tblGrid>
              <a:tr h="324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chyb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Hodnocení</a:t>
                      </a:r>
                      <a:endParaRPr lang="cs-CZ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0 – 1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Dobrá práce, je vidět, že </a:t>
                      </a:r>
                    </a:p>
                    <a:p>
                      <a:r>
                        <a:rPr lang="cs-CZ" sz="3200" dirty="0" smtClean="0"/>
                        <a:t>            vyjmenovaná slova ovládáš! </a:t>
                      </a:r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 – 3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Chválím, ale dávej pozor</a:t>
                      </a:r>
                    </a:p>
                    <a:p>
                      <a:r>
                        <a:rPr lang="cs-CZ" sz="3200" baseline="0" dirty="0" smtClean="0"/>
                        <a:t>                </a:t>
                      </a:r>
                      <a:r>
                        <a:rPr lang="cs-CZ" sz="3200" dirty="0" smtClean="0"/>
                        <a:t>na chyby!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 – 5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Ještě vyjmenovaná slova </a:t>
                      </a:r>
                    </a:p>
                    <a:p>
                      <a:r>
                        <a:rPr lang="cs-CZ" sz="3200" dirty="0" smtClean="0"/>
                        <a:t>                neovládáš, běž se učit!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 – 7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Látce moc nerozumíš, </a:t>
                      </a:r>
                    </a:p>
                    <a:p>
                      <a:r>
                        <a:rPr lang="cs-CZ" sz="3200" dirty="0" smtClean="0"/>
                        <a:t>         máš před sebou hodně práce!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 a více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Tudy cesta nevede, tohle</a:t>
                      </a:r>
                    </a:p>
                    <a:p>
                      <a:r>
                        <a:rPr lang="cs-CZ" sz="3200" dirty="0" smtClean="0"/>
                        <a:t>                k úspěchu nestačí!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RHW2VNTU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459" y="1574540"/>
            <a:ext cx="816208" cy="82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F58IKF4Y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726" y="4691026"/>
            <a:ext cx="939194" cy="88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44TYM397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450" y="2629292"/>
            <a:ext cx="1221557" cy="100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RHW2VNTU\MC900437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928" y="3777322"/>
            <a:ext cx="908051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F58IKF4Y\MC9004343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459" y="5805264"/>
            <a:ext cx="868112" cy="88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69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549</TotalTime>
  <Words>488</Words>
  <Application>Microsoft Office PowerPoint</Application>
  <PresentationFormat>Předvádění na obrazovce (4:3)</PresentationFormat>
  <Paragraphs>121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Věta se skládá ze slov</vt:lpstr>
      <vt:lpstr>Vyjmenovaná slova  po  L</vt:lpstr>
      <vt:lpstr>Anotace:</vt:lpstr>
      <vt:lpstr>Prezentace aplikace PowerPoint</vt:lpstr>
      <vt:lpstr>POZOR !</vt:lpstr>
      <vt:lpstr>PROCVIČUJ</vt:lpstr>
      <vt:lpstr>  Ml_nář mele mouku.  </vt:lpstr>
      <vt:lpstr>  Je mi to l_to.  </vt:lpstr>
      <vt:lpstr>  Dědeček je nedosl_chavý. </vt:lpstr>
      <vt:lpstr>  Máme doma pl_nový vařič. </vt:lpstr>
      <vt:lpstr>  Plete kabelu z l_čí. </vt:lpstr>
      <vt:lpstr>  Venku l_je jako z konve. </vt:lpstr>
      <vt:lpstr>  Umím dobře l_žovat. </vt:lpstr>
      <vt:lpstr>Výborně!</vt:lpstr>
      <vt:lpstr> Doplň správně i, í, y, ý : </vt:lpstr>
      <vt:lpstr> Řešení : </vt:lpstr>
      <vt:lpstr>Hodnocení: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třetí prezentace</dc:title>
  <dc:creator>Marie</dc:creator>
  <cp:lastModifiedBy>Marie</cp:lastModifiedBy>
  <cp:revision>50</cp:revision>
  <dcterms:created xsi:type="dcterms:W3CDTF">2012-11-10T12:57:03Z</dcterms:created>
  <dcterms:modified xsi:type="dcterms:W3CDTF">2013-01-30T18:17:14Z</dcterms:modified>
</cp:coreProperties>
</file>