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8"/>
  </p:notesMasterIdLst>
  <p:sldIdLst>
    <p:sldId id="283" r:id="rId4"/>
    <p:sldId id="284" r:id="rId5"/>
    <p:sldId id="279" r:id="rId6"/>
    <p:sldId id="268" r:id="rId7"/>
    <p:sldId id="269" r:id="rId8"/>
    <p:sldId id="276" r:id="rId9"/>
    <p:sldId id="270" r:id="rId10"/>
    <p:sldId id="272" r:id="rId11"/>
    <p:sldId id="271" r:id="rId12"/>
    <p:sldId id="274" r:id="rId13"/>
    <p:sldId id="275" r:id="rId14"/>
    <p:sldId id="277" r:id="rId15"/>
    <p:sldId id="278" r:id="rId16"/>
    <p:sldId id="260" r:id="rId17"/>
  </p:sldIdLst>
  <p:sldSz cx="9144000" cy="6858000" type="screen4x3"/>
  <p:notesSz cx="6858000" cy="9144000"/>
  <p:custShowLst>
    <p:custShow name="Vlastní prezentace _ ukázka" id="0">
      <p:sldLst>
        <p:sld r:id="rId17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12.png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12.png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Hláska T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VY_32_INOVACE_3B_05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3B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53501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905742"/>
              </p:ext>
            </p:extLst>
          </p:nvPr>
        </p:nvGraphicFramePr>
        <p:xfrm>
          <a:off x="539750" y="1052513"/>
          <a:ext cx="8280920" cy="508769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Hláska T.  Na prvním pracovním  listu jsou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obrázky: telefon, tráva, list, voják. U každého obrázku písmena  L, V a T.  Žáci čtou obrázky a určují první hlásku – co slyšíš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začátku?</a:t>
                      </a:r>
                      <a:endParaRPr lang="cs-CZ" sz="14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Další list je určen k procvičení slabik– žáci tvoří dvojice slabik. Následně žáci tvoří dvojice slov. Za dokončený úkol si mohou pustit „potlesk“.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žáci  tvoří věty podle předlohy přesouváním slov do rámečku.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opět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Jazyková komunikace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Čtení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05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0393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692696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836712"/>
            <a:ext cx="79380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11269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TELEFON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618390" y="3356992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90398" y="3501008"/>
            <a:ext cx="79380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90398" y="4941168"/>
            <a:ext cx="8920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TRÁVA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5370843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400816" y="3759869"/>
            <a:ext cx="91242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471958" y="5129474"/>
            <a:ext cx="8784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VOJÁK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5399951" y="669557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471959" y="813573"/>
            <a:ext cx="70564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L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1959" y="2253733"/>
            <a:ext cx="6085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LIST</a:t>
            </a:r>
            <a:endParaRPr lang="cs-CZ" sz="2000" b="1" dirty="0"/>
          </a:p>
        </p:txBody>
      </p:sp>
      <p:pic>
        <p:nvPicPr>
          <p:cNvPr id="1030" name="Picture 6" descr="C:\Users\pc\AppData\Local\Microsoft\Windows\Temporary Internet Files\Content.IE5\8245YKL6\MP9004117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5884" y="792472"/>
            <a:ext cx="1376033" cy="1861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8245YKL6\MP9004008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992" y="3577480"/>
            <a:ext cx="1349925" cy="2023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c\AppData\Local\Microsoft\Windows\Temporary Internet Files\Content.IE5\XNEPO9ZQ\MP9003856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822" y="730763"/>
            <a:ext cx="1404156" cy="1965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pc\AppData\Local\Microsoft\Windows\Temporary Internet Files\Content.IE5\XNEPO9ZQ\MP9004331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2546" y="3466051"/>
            <a:ext cx="1312784" cy="1863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234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VA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L</a:t>
            </a:r>
            <a:r>
              <a:rPr lang="cs-CZ" sz="5400" b="1" dirty="0" smtClean="0">
                <a:solidFill>
                  <a:schemeClr val="tx1"/>
                </a:solidFill>
              </a:rPr>
              <a:t>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V</a:t>
            </a:r>
            <a:r>
              <a:rPr lang="cs-CZ" sz="5400" b="1" dirty="0" smtClean="0">
                <a:solidFill>
                  <a:schemeClr val="tx1"/>
                </a:solidFill>
              </a:rPr>
              <a:t>I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TO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362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T</a:t>
            </a:r>
            <a:r>
              <a:rPr lang="cs-CZ" sz="5400" b="1" dirty="0" smtClean="0">
                <a:solidFill>
                  <a:schemeClr val="tx1"/>
                </a:solidFill>
              </a:rPr>
              <a:t>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32656"/>
            <a:ext cx="1944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 slabiky: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979712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V</a:t>
            </a:r>
            <a:r>
              <a:rPr lang="cs-CZ" sz="5400" b="1" dirty="0" smtClean="0">
                <a:solidFill>
                  <a:srgbClr val="FF0000"/>
                </a:solidFill>
              </a:rPr>
              <a:t>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52629" y="4581128"/>
            <a:ext cx="81624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L</a:t>
            </a:r>
            <a:r>
              <a:rPr lang="cs-CZ" sz="5400" b="1" dirty="0" smtClean="0">
                <a:solidFill>
                  <a:srgbClr val="FF0000"/>
                </a:solidFill>
              </a:rPr>
              <a:t>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V</a:t>
            </a:r>
            <a:r>
              <a:rPr lang="cs-CZ" sz="5400" b="1" dirty="0" smtClean="0">
                <a:solidFill>
                  <a:srgbClr val="FF0000"/>
                </a:solidFill>
              </a:rPr>
              <a:t>I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36879" y="4581128"/>
            <a:ext cx="97719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T</a:t>
            </a:r>
            <a:r>
              <a:rPr lang="cs-CZ" sz="5400" b="1" dirty="0" smtClean="0">
                <a:solidFill>
                  <a:srgbClr val="FF0000"/>
                </a:solidFill>
              </a:rPr>
              <a:t>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00672" y="4581128"/>
            <a:ext cx="97719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TO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251520" y="4365104"/>
            <a:ext cx="84969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1835696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34918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2920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7092280" y="2132856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88424" y="5805264"/>
            <a:ext cx="592832" cy="5928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2276872"/>
            <a:ext cx="16065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/>
              <a:t>l</a:t>
            </a:r>
            <a:r>
              <a:rPr lang="cs-CZ" sz="5400" b="1" dirty="0" smtClean="0"/>
              <a:t>áme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372200" y="2348880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</a:rPr>
              <a:t>l</a:t>
            </a:r>
            <a:r>
              <a:rPr lang="cs-CZ" sz="5400" b="1" dirty="0" smtClean="0">
                <a:solidFill>
                  <a:srgbClr val="FF0000"/>
                </a:solidFill>
              </a:rPr>
              <a:t>áme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4797152"/>
            <a:ext cx="138852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volá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volá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1196752"/>
            <a:ext cx="14843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Oto!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300192" y="4581128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Oto!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3429000"/>
            <a:ext cx="13285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táta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1649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táta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2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966048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2276872"/>
            <a:ext cx="10647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Elo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372200" y="2348880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4797152"/>
            <a:ext cx="12039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Evu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Evu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1196752"/>
            <a:ext cx="13285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táta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300192" y="4581128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táta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3429000"/>
            <a:ext cx="12279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Ota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1649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Ota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683568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2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038056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8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Ota volá Evu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4725144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797152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volá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31840" y="4869160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Ota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5" y="4737093"/>
            <a:ext cx="12039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Evu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5966048"/>
            <a:ext cx="504056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Evo! Máme tele.   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479715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04048" y="4743239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Máme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53874" y="4929590"/>
            <a:ext cx="128227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tele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24328" y="4871249"/>
            <a:ext cx="14235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Evo!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5J82RFU4\MP9002622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9019" y="72004"/>
            <a:ext cx="2188840" cy="1444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7884368" y="6093296"/>
            <a:ext cx="520824" cy="520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750897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Táta má malé                     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5" y="4797152"/>
            <a:ext cx="2149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Táta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797152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.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6" name="Picture 19" descr="C:\Users\pc\AppData\Local\Microsoft\Windows\Temporary Internet Files\Content.IE5\8245YKL6\MP9004387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300692"/>
            <a:ext cx="1568984" cy="1568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9" descr="C:\Users\pc\AppData\Local\Microsoft\Windows\Temporary Internet Files\Content.IE5\8245YKL6\MP9004387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657132"/>
            <a:ext cx="1568984" cy="1568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87511" y="4797152"/>
            <a:ext cx="16065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malé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1640" y="5258817"/>
            <a:ext cx="10887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100392" y="5966048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84940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Oto a Evo!     Máme </a:t>
            </a:r>
            <a:r>
              <a:rPr lang="cs-CZ" sz="5400" dirty="0" smtClean="0">
                <a:solidFill>
                  <a:srgbClr val="FF0000"/>
                </a:solidFill>
              </a:rPr>
              <a:t>               </a:t>
            </a:r>
            <a:r>
              <a:rPr lang="cs-CZ" sz="5400" b="1" dirty="0" smtClean="0">
                <a:solidFill>
                  <a:srgbClr val="FF0000"/>
                </a:solidFill>
              </a:rPr>
              <a:t>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5085184"/>
            <a:ext cx="2149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Máme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56" y="4828895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tx2"/>
                </a:solidFill>
              </a:rPr>
              <a:t>.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03648" y="5013176"/>
            <a:ext cx="315285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Oto a Evo!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2052" name="Picture 4" descr="C:\Users\pc\AppData\Local\Microsoft\Windows\Temporary Internet Files\Content.IE5\5J82RFU4\MP9004064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526" y="4228393"/>
            <a:ext cx="1630163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pc\AppData\Local\Microsoft\Windows\Temporary Internet Files\Content.IE5\5J82RFU4\MP9004064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0648"/>
            <a:ext cx="1630163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5966048"/>
            <a:ext cx="504056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412776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Ota má           a táta má          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4725144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4640167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311860" y="4869160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táta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57808" y="4869159"/>
            <a:ext cx="792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69157" y="4691215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6" y="519502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05825" y="4640167"/>
            <a:ext cx="12279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Ota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3075" name="Picture 3" descr="C:\Users\pc\AppData\Local\Microsoft\Windows\Temporary Internet Files\Content.IE5\8245YKL6\MP9003372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99227">
            <a:off x="2536196" y="1226484"/>
            <a:ext cx="1526468" cy="1088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pc\AppData\Local\Microsoft\Windows\Temporary Internet Files\Content.IE5\8245YKL6\MP9003372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5389" y="4869159"/>
            <a:ext cx="1143892" cy="815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8245YKL6\MP9003866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78246">
            <a:off x="6963759" y="874283"/>
            <a:ext cx="1776847" cy="126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Users\pc\AppData\Local\Microsoft\Windows\Temporary Internet Files\Content.IE5\8245YKL6\MP9003866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78246">
            <a:off x="4822024" y="4867651"/>
            <a:ext cx="1293291" cy="922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7" cstate="print"/>
          <a:stretch>
            <a:fillRect/>
          </a:stretch>
        </p:blipFill>
        <p:spPr>
          <a:xfrm>
            <a:off x="8244408" y="5966048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7279435" y="4925649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797152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umí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313807" y="4976590"/>
            <a:ext cx="5261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99663" y="4976590"/>
            <a:ext cx="138550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Táta</a:t>
            </a:r>
            <a:endParaRPr lang="cs-CZ" sz="5400" dirty="0">
              <a:solidFill>
                <a:schemeClr val="tx2"/>
              </a:solidFill>
            </a:endParaRPr>
          </a:p>
        </p:txBody>
      </p:sp>
      <p:pic>
        <p:nvPicPr>
          <p:cNvPr id="4098" name="Picture 2" descr="C:\Users\pc\AppData\Local\Microsoft\Windows\Temporary Internet Files\Content.IE5\5J82RFU4\MP9003414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1132" y="1196752"/>
            <a:ext cx="1468760" cy="116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71028" y="1196752"/>
            <a:ext cx="804277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Táta umí             a                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4100" name="Picture 4" descr="C:\Users\pc\AppData\Local\Microsoft\Windows\Temporary Internet Files\Content.IE5\8245YKL6\MP9004054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720522"/>
            <a:ext cx="2291861" cy="1637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pc\AppData\Local\Microsoft\Windows\Temporary Internet Files\Content.IE5\5J82RFU4\MP9003414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857848"/>
            <a:ext cx="1468760" cy="116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pc\AppData\Local\Microsoft\Windows\Temporary Internet Files\Content.IE5\8245YKL6\MP9004054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7574" y="4568792"/>
            <a:ext cx="2291861" cy="1637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172400" y="6110064"/>
            <a:ext cx="504056" cy="504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62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36515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12776"/>
            <a:ext cx="8856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Elo, Evo, Oto! Máme            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300130" y="4766408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4576236"/>
            <a:ext cx="21533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>
                <a:solidFill>
                  <a:schemeClr val="tx2"/>
                </a:solidFill>
              </a:rPr>
              <a:t>M</a:t>
            </a:r>
            <a:r>
              <a:rPr lang="cs-CZ" sz="5400" b="1" dirty="0" smtClean="0">
                <a:solidFill>
                  <a:schemeClr val="tx2"/>
                </a:solidFill>
              </a:rPr>
              <a:t>áme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22454" y="4796794"/>
            <a:ext cx="164147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Oto</a:t>
            </a:r>
            <a:r>
              <a:rPr lang="cs-CZ" sz="5400" b="1" dirty="0">
                <a:solidFill>
                  <a:schemeClr val="tx2"/>
                </a:solidFill>
              </a:rPr>
              <a:t>! 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797120" y="4796795"/>
            <a:ext cx="123251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Elo,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5349" y="4967537"/>
            <a:ext cx="13653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Evo,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5122" name="Picture 2" descr="C:\Users\pc\AppData\Local\Microsoft\Windows\Temporary Internet Files\Content.IE5\XNEPO9ZQ\MP900427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908720"/>
            <a:ext cx="1728192" cy="1255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pc\AppData\Local\Microsoft\Windows\Temporary Internet Files\Content.IE5\XNEPO9ZQ\MP9004276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459964"/>
            <a:ext cx="1800200" cy="130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028384" y="6021288"/>
            <a:ext cx="592832" cy="592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13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1033</TotalTime>
  <Words>355</Words>
  <Application>Microsoft Office PowerPoint</Application>
  <PresentationFormat>Předvádění na obrazovce (4:3)</PresentationFormat>
  <Paragraphs>115</Paragraphs>
  <Slides>14</Slides>
  <Notes>2</Notes>
  <HiddenSlides>1</HiddenSlides>
  <MMClips>10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  <vt:variant>
        <vt:lpstr>Vlastní prezentace</vt:lpstr>
      </vt:variant>
      <vt:variant>
        <vt:i4>2</vt:i4>
      </vt:variant>
    </vt:vector>
  </HeadingPairs>
  <TitlesOfParts>
    <vt:vector size="17" baseType="lpstr">
      <vt:lpstr>Motiv systému Office</vt:lpstr>
      <vt:lpstr>Hláska T VY_32_INOVACE_3B_05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108</cp:revision>
  <dcterms:created xsi:type="dcterms:W3CDTF">2011-02-01T19:13:05Z</dcterms:created>
  <dcterms:modified xsi:type="dcterms:W3CDTF">2013-01-21T12:23:13Z</dcterms:modified>
</cp:coreProperties>
</file>