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2C2B5F-BF93-464B-AE28-EE0DC34E6CFE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8CAF9-FF33-4169-892B-82D3ADA56E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mszvidalek.cz/view.php?cisloclanku=2005120704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szvidalek.cz/view.php?cisloclanku=2005120704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jpeg"/><Relationship Id="rId7" Type="http://schemas.openxmlformats.org/officeDocument/2006/relationships/image" Target="../media/image13.jpeg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gif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5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19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www.women.estranky.cz/clanky/zvyky-a-ctyri-rocni-obdobi/basnicky-a-rikadla-na-zimu_-mikulase-a--vanoce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slide" Target="slide19.xml"/><Relationship Id="rId7" Type="http://schemas.openxmlformats.org/officeDocument/2006/relationships/image" Target="../media/image32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edskolaci.cz/?p=2107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ROK - PROSINEC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VY_32_INOVACE_4A_12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827584" y="3886200"/>
            <a:ext cx="7632848" cy="1752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mtClean="0"/>
              <a:t>Sada 1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Člověk a jeho svět</a:t>
            </a:r>
          </a:p>
          <a:p>
            <a:pPr>
              <a:defRPr/>
            </a:pPr>
            <a:r>
              <a:rPr lang="cs-CZ" sz="2200" dirty="0" smtClean="0"/>
              <a:t>Mateřská škola, Základní škola a Praktická škola Trhové </a:t>
            </a:r>
            <a:r>
              <a:rPr lang="cs-CZ" sz="2200" dirty="0" err="1" smtClean="0"/>
              <a:t>Sviny</a:t>
            </a:r>
            <a:endParaRPr lang="cs-CZ" sz="2200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67544" y="0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299892"/>
              </p:ext>
            </p:extLst>
          </p:nvPr>
        </p:nvGraphicFramePr>
        <p:xfrm>
          <a:off x="251520" y="490148"/>
          <a:ext cx="8712968" cy="62884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24478"/>
                <a:gridCol w="6288490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prohlédnou obrázky, které se vztahují k měsíci prosinci. Mluví o tom, co na obrázcích vidí. Řeknou si nejdůležitější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události měsíce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prosince.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Vysvětlí si oslavu Vánoc. Naučí se básničku o měsíci prosinci. Učitel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ujasní pranostiky. Objasní si svátek Mikuláše a zvyky, které se k tomuto dni váží.  Žáci mají za úkol vybrat postavy, které se vztahují se ke svátku Mikuláše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úkol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je interaktivní.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Procvičí si symboliku, která se týká Vánoc. Básničku „Štědrý večer“ vytleskávají, deklamují, rytmizují pomocí ozvučných dřívek. „Zdobí“ vánoční stromeček - ozdoby přetahují na určené místo. Vysvětlí si, jaké zimní sporty se v zimě provozují, přesouváním dávají do rámečků zimní oblečení. Jednotlivé druhy oblečení ústně správně pojmenují. Na požádání učitele je také dokáží ukázat. Vytleskají básničku „Sněhulák“. Postavu sněhuláka umí složit z jednotlivých částí. V oblasti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grafomotoriky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uvolňují celou paži (na interaktivní tabuli), potom zápěstí na monitoru PC.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Délka trvání výuky pomocí tohoto materiálu je 45 minut.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Listopad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7474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Inovace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Hypertextové odkazy, rukopisné poznámky v rámci nového softwaru Microsoft</a:t>
                      </a:r>
                      <a:endParaRPr lang="cs-CZ" sz="140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457200" y="274638"/>
            <a:ext cx="3250704" cy="121014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PROSINEC</a:t>
            </a:r>
          </a:p>
        </p:txBody>
      </p:sp>
      <p:pic>
        <p:nvPicPr>
          <p:cNvPr id="1026" name="Picture 2" descr="fotografie,oslavy,p&amp;rcaron;íroda,ro&amp;ccaron;ní období,sn&amp;ecaron;hy,stromy,svátky,sv&amp;ecaron;tla,Vánoce,váno&amp;ccaron;ní osv&amp;ecaron;tlení,váno&amp;ccaron;ní ozdoby,váno&amp;ccaron;ní strome&amp;ccaron;ky,výzdoba,zima,zvláštní p&amp;rcaron;íle&amp;zcaron;it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16832"/>
            <a:ext cx="3311649" cy="3311649"/>
          </a:xfrm>
          <a:prstGeom prst="rect">
            <a:avLst/>
          </a:prstGeom>
          <a:noFill/>
        </p:spPr>
      </p:pic>
      <p:pic>
        <p:nvPicPr>
          <p:cNvPr id="1028" name="Picture 4" descr="domy,fotografie,oslavy,ro&amp;ccaron;ní období,sídla,sn&amp;ecaron;hové vlo&amp;ccaron;ky,sn&amp;ecaron;hy,sn&amp;ecaron;&amp;zcaron;ení,svátky,sv&amp;ecaron;tla,Vánoce,váno&amp;ccaron;ní osv&amp;ecaron;tlení,váno&amp;ccaron;ní ozdoby,výzdoba,zima,zvláštní p&amp;rcaron;íle&amp;zcaron;itosti"/>
          <p:cNvPicPr>
            <a:picLocks noChangeAspect="1" noChangeArrowheads="1"/>
          </p:cNvPicPr>
          <p:nvPr/>
        </p:nvPicPr>
        <p:blipFill>
          <a:blip r:embed="rId3" cstate="print"/>
          <a:srcRect t="10166" b="10746"/>
          <a:stretch>
            <a:fillRect/>
          </a:stretch>
        </p:blipFill>
        <p:spPr bwMode="auto">
          <a:xfrm>
            <a:off x="4211960" y="3315100"/>
            <a:ext cx="4176464" cy="3303088"/>
          </a:xfrm>
          <a:prstGeom prst="rect">
            <a:avLst/>
          </a:prstGeom>
          <a:noFill/>
        </p:spPr>
      </p:pic>
      <p:pic>
        <p:nvPicPr>
          <p:cNvPr id="1030" name="Picture 6" descr="fotografie,led,po&amp;ccaron;así,p&amp;rcaron;íroda,rampouchy,ro&amp;ccaron;ní období,sn&amp;ecaron;hové vlo&amp;ccaron;ky,sn&amp;ecaron;hy,sn&amp;ecaron;&amp;zcaron;ení,zima"/>
          <p:cNvPicPr>
            <a:picLocks noChangeAspect="1" noChangeArrowheads="1"/>
          </p:cNvPicPr>
          <p:nvPr/>
        </p:nvPicPr>
        <p:blipFill>
          <a:blip r:embed="rId4" cstate="print"/>
          <a:srcRect t="17724" b="17144"/>
          <a:stretch>
            <a:fillRect/>
          </a:stretch>
        </p:blipFill>
        <p:spPr bwMode="auto">
          <a:xfrm>
            <a:off x="4211960" y="188640"/>
            <a:ext cx="4176464" cy="26732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464243">
            <a:off x="286808" y="286807"/>
            <a:ext cx="1423831" cy="1423831"/>
          </a:xfrm>
          <a:prstGeom prst="rect">
            <a:avLst/>
          </a:prstGeom>
          <a:noFill/>
        </p:spPr>
      </p:pic>
      <p:pic>
        <p:nvPicPr>
          <p:cNvPr id="14340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999985">
            <a:off x="6778900" y="3331644"/>
            <a:ext cx="1828800" cy="18288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PROSINEC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781128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Prosinec je dvanáctý a poslední měsíc v roce. </a:t>
            </a:r>
          </a:p>
          <a:p>
            <a:pPr>
              <a:buNone/>
            </a:pPr>
            <a:endParaRPr lang="cs-CZ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ea typeface="Calibri" pitchFamily="34" charset="0"/>
                <a:cs typeface="Times New Roman" pitchFamily="18" charset="0"/>
              </a:rPr>
              <a:t>Nejvýznamnějším svátkem v prosinci jsou Vánoce.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endParaRPr lang="cs-CZ" dirty="0" smtClean="0">
              <a:ea typeface="Calibri" pitchFamily="34" charset="0"/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ea typeface="Calibri" pitchFamily="34" charset="0"/>
                <a:cs typeface="Times New Roman" pitchFamily="18" charset="0"/>
              </a:rPr>
              <a:t>Vánoce jsou v křesťanské tradici oslavou narození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ea typeface="Calibri" pitchFamily="34" charset="0"/>
                <a:cs typeface="Times New Roman" pitchFamily="18" charset="0"/>
              </a:rPr>
              <a:t>Ježíše Krista.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endParaRPr lang="cs-CZ" dirty="0" smtClean="0"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ea typeface="Calibri" pitchFamily="34" charset="0"/>
                <a:cs typeface="Times New Roman" pitchFamily="18" charset="0"/>
              </a:rPr>
              <a:t>24.12.</a:t>
            </a:r>
            <a:r>
              <a:rPr lang="cs-CZ" dirty="0" smtClean="0">
                <a:ea typeface="Calibri" pitchFamily="34" charset="0"/>
                <a:cs typeface="Times New Roman" pitchFamily="18" charset="0"/>
              </a:rPr>
              <a:t> -  Štědrý den  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endParaRPr lang="cs-CZ" dirty="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ea typeface="Calibri" pitchFamily="34" charset="0"/>
                <a:cs typeface="Times New Roman" pitchFamily="18" charset="0"/>
              </a:rPr>
              <a:t>25.12. </a:t>
            </a:r>
            <a:r>
              <a:rPr lang="cs-CZ" dirty="0" smtClean="0">
                <a:ea typeface="Calibri" pitchFamily="34" charset="0"/>
                <a:cs typeface="Times New Roman" pitchFamily="18" charset="0"/>
              </a:rPr>
              <a:t>-  Boží hod vánoční, „první svátek vánoční“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 smtClean="0"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ea typeface="Calibri" pitchFamily="34" charset="0"/>
                <a:cs typeface="Times New Roman" pitchFamily="18" charset="0"/>
              </a:rPr>
              <a:t>26.12. </a:t>
            </a:r>
            <a:r>
              <a:rPr lang="cs-CZ" dirty="0" smtClean="0">
                <a:ea typeface="Calibri" pitchFamily="34" charset="0"/>
                <a:cs typeface="Times New Roman" pitchFamily="18" charset="0"/>
              </a:rPr>
              <a:t>- Svátek svatého Štěpána, „druhý svátek vánoční“</a:t>
            </a:r>
            <a:endParaRPr lang="cs-CZ" dirty="0" smtClean="0">
              <a:cs typeface="Arial" pitchFamily="34" charset="0"/>
            </a:endParaRP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latin typeface="Trebuchet MS" pitchFamily="34" charset="0"/>
                <a:hlinkClick r:id="rId2"/>
              </a:rPr>
              <a:t>Prosinec</a:t>
            </a:r>
            <a:endParaRPr lang="cs-CZ" b="1" dirty="0" smtClean="0">
              <a:latin typeface="Trebuchet MS" pitchFamily="34" charset="0"/>
            </a:endParaRPr>
          </a:p>
          <a:p>
            <a:pPr>
              <a:buNone/>
            </a:pPr>
            <a:endParaRPr lang="cs-CZ" b="1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Za prosincem končí rok,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do nového už jen krok.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V prosinci jsou vánoce,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přesně jednou po roce.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241576"/>
            <a:ext cx="3312368" cy="3312368"/>
          </a:xfrm>
          <a:prstGeom prst="rect">
            <a:avLst/>
          </a:prstGeom>
          <a:noFill/>
        </p:spPr>
      </p:pic>
      <p:pic>
        <p:nvPicPr>
          <p:cNvPr id="5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04664"/>
            <a:ext cx="2304256" cy="2304256"/>
          </a:xfrm>
          <a:prstGeom prst="rect">
            <a:avLst/>
          </a:prstGeom>
          <a:noFill/>
        </p:spPr>
      </p:pic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217240"/>
            <a:ext cx="2592288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PRANOSTIKY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  <a:latin typeface="Trebuchet MS" pitchFamily="34" charset="0"/>
              </a:rPr>
              <a:t>Na svatého Mikuláše už je zima celá naše.</a:t>
            </a:r>
          </a:p>
          <a:p>
            <a:pPr>
              <a:buNone/>
            </a:pPr>
            <a:endParaRPr lang="pl-PL" dirty="0" smtClean="0">
              <a:solidFill>
                <a:srgbClr val="FFC00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pl-PL" dirty="0" smtClean="0">
                <a:solidFill>
                  <a:schemeClr val="accent2">
                    <a:lumMod val="75000"/>
                  </a:schemeClr>
                </a:solidFill>
                <a:latin typeface="Trebuchet MS" pitchFamily="34" charset="0"/>
              </a:rPr>
              <a:t>Svatá Lucie noci upije, ale dne nepřidá.</a:t>
            </a:r>
          </a:p>
          <a:p>
            <a:pPr>
              <a:buNone/>
            </a:pPr>
            <a:endParaRPr lang="pl-PL" dirty="0" smtClean="0">
              <a:solidFill>
                <a:schemeClr val="accent2">
                  <a:lumMod val="75000"/>
                </a:schemeClr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Trebuchet MS" pitchFamily="34" charset="0"/>
              </a:rPr>
              <a:t>Zelené vánoce - bílé Velikonoce.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  <a:latin typeface="Trebuchet MS" pitchFamily="34" charset="0"/>
              </a:rPr>
              <a:t>Když je Barborka ucouraná, chodí svatý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  <a:latin typeface="Trebuchet MS" pitchFamily="34" charset="0"/>
              </a:rPr>
              <a:t>Štěpán po ledě.</a:t>
            </a:r>
            <a:endParaRPr lang="cs-CZ" dirty="0">
              <a:solidFill>
                <a:srgbClr val="0070C0"/>
              </a:solidFill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45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8182" r="18182"/>
          <a:stretch>
            <a:fillRect/>
          </a:stretch>
        </p:blipFill>
        <p:spPr bwMode="auto">
          <a:xfrm>
            <a:off x="5724128" y="1556791"/>
            <a:ext cx="2664296" cy="418675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SLAVÍME MIKULÁŠE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1556792"/>
            <a:ext cx="4680520" cy="475252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400" b="1" dirty="0" smtClean="0"/>
              <a:t>6. prosince</a:t>
            </a:r>
          </a:p>
          <a:p>
            <a:pPr>
              <a:spcBef>
                <a:spcPct val="0"/>
              </a:spcBef>
            </a:pPr>
            <a:endParaRPr lang="cs-CZ" sz="2800" dirty="0"/>
          </a:p>
          <a:p>
            <a:pPr algn="ctr"/>
            <a:r>
              <a:rPr lang="cs-CZ" sz="2800" b="1" dirty="0" smtClean="0">
                <a:hlinkClick r:id="rId3"/>
              </a:rPr>
              <a:t>Básnička</a:t>
            </a:r>
            <a:endParaRPr lang="cs-CZ" sz="2800" b="1" dirty="0" smtClean="0"/>
          </a:p>
          <a:p>
            <a:endParaRPr lang="cs-CZ" sz="2800" dirty="0" smtClean="0"/>
          </a:p>
          <a:p>
            <a:pPr algn="ctr"/>
            <a:r>
              <a:rPr lang="cs-CZ" sz="2800" dirty="0" smtClean="0"/>
              <a:t>Mikuláši, přijď dnes k nám,</a:t>
            </a:r>
            <a:br>
              <a:rPr lang="cs-CZ" sz="2800" dirty="0" smtClean="0"/>
            </a:br>
            <a:r>
              <a:rPr lang="cs-CZ" sz="2800" dirty="0" smtClean="0"/>
              <a:t>písničku ti zazpívám,</a:t>
            </a:r>
            <a:br>
              <a:rPr lang="cs-CZ" sz="2800" dirty="0" smtClean="0"/>
            </a:br>
            <a:r>
              <a:rPr lang="cs-CZ" sz="2800" dirty="0" smtClean="0"/>
              <a:t>přines prosím trochu dobrot,</a:t>
            </a:r>
            <a:br>
              <a:rPr lang="cs-CZ" sz="2800" dirty="0" smtClean="0"/>
            </a:br>
            <a:r>
              <a:rPr lang="cs-CZ" sz="2800" dirty="0" smtClean="0"/>
              <a:t>můžeš je dát třeba do bot.</a:t>
            </a:r>
            <a:br>
              <a:rPr lang="cs-CZ" sz="2800" dirty="0" smtClean="0"/>
            </a:br>
            <a:r>
              <a:rPr lang="cs-CZ" sz="2800" dirty="0" smtClean="0"/>
              <a:t>Dáváš dárky pro radost,</a:t>
            </a:r>
            <a:br>
              <a:rPr lang="cs-CZ" sz="2800" dirty="0" smtClean="0"/>
            </a:br>
            <a:r>
              <a:rPr lang="cs-CZ" sz="2800" dirty="0" smtClean="0"/>
              <a:t>pro každého máš jich dost.</a:t>
            </a:r>
          </a:p>
          <a:p>
            <a:pPr lvl="0">
              <a:spcBef>
                <a:spcPct val="0"/>
              </a:spcBef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482" name="Picture 2" descr="Zobrazit podrobnosti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653136"/>
            <a:ext cx="1828800" cy="1828800"/>
          </a:xfrm>
          <a:prstGeom prst="rect">
            <a:avLst/>
          </a:prstGeom>
          <a:noFill/>
        </p:spPr>
      </p:pic>
      <p:pic>
        <p:nvPicPr>
          <p:cNvPr id="20488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1828800" cy="1828800"/>
          </a:xfrm>
          <a:prstGeom prst="rect">
            <a:avLst/>
          </a:prstGeom>
          <a:noFill/>
        </p:spPr>
      </p:pic>
      <p:pic>
        <p:nvPicPr>
          <p:cNvPr id="20490" name="Picture 10" descr="Zobrazit podrobnosti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365104"/>
            <a:ext cx="1972816" cy="1972816"/>
          </a:xfrm>
          <a:prstGeom prst="rect">
            <a:avLst/>
          </a:prstGeom>
          <a:noFill/>
        </p:spPr>
      </p:pic>
      <p:pic>
        <p:nvPicPr>
          <p:cNvPr id="20492" name="Picture 12" descr="Zobrazit podrobnosti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4797152"/>
            <a:ext cx="1828800" cy="1828800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323528" y="1916261"/>
            <a:ext cx="6264696" cy="28083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0"/>
            <a:ext cx="7812360" cy="548680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>Vyhledejte a označte postavy, které patří k Mikulášovi.</a:t>
            </a:r>
            <a:endParaRPr lang="cs-CZ" sz="2400" b="1" dirty="0"/>
          </a:p>
        </p:txBody>
      </p:sp>
      <p:pic>
        <p:nvPicPr>
          <p:cNvPr id="20484" name="Picture 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l="14928" r="22372"/>
          <a:stretch>
            <a:fillRect/>
          </a:stretch>
        </p:blipFill>
        <p:spPr bwMode="auto">
          <a:xfrm>
            <a:off x="7020272" y="980728"/>
            <a:ext cx="1656184" cy="2641451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>
            <a:off x="323528" y="188640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12290" name="Picture 2" descr="Devil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7" y="4201001"/>
            <a:ext cx="1584176" cy="22729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8.14061E-7 L -0.57482 -0.277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4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33333E-6 L -0.31893 0.110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55" y="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8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VÁNOČNÍ SYMBOLY</a:t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284984"/>
            <a:ext cx="2376264" cy="2376264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620688"/>
            <a:ext cx="1828800" cy="1828800"/>
          </a:xfrm>
          <a:prstGeom prst="rect">
            <a:avLst/>
          </a:prstGeom>
          <a:noFill/>
        </p:spPr>
      </p:pic>
      <p:pic>
        <p:nvPicPr>
          <p:cNvPr id="18440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573016"/>
            <a:ext cx="1828800" cy="1828800"/>
          </a:xfrm>
          <a:prstGeom prst="rect">
            <a:avLst/>
          </a:prstGeom>
          <a:noFill/>
        </p:spPr>
      </p:pic>
      <p:pic>
        <p:nvPicPr>
          <p:cNvPr id="18442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2636912"/>
            <a:ext cx="1828800" cy="1828800"/>
          </a:xfrm>
          <a:prstGeom prst="rect">
            <a:avLst/>
          </a:prstGeom>
          <a:noFill/>
        </p:spPr>
      </p:pic>
      <p:pic>
        <p:nvPicPr>
          <p:cNvPr id="18444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1340768"/>
            <a:ext cx="1540768" cy="1540768"/>
          </a:xfrm>
          <a:prstGeom prst="rect">
            <a:avLst/>
          </a:prstGeom>
          <a:noFill/>
        </p:spPr>
      </p:pic>
      <p:pic>
        <p:nvPicPr>
          <p:cNvPr id="18446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1196752"/>
            <a:ext cx="2304256" cy="2304256"/>
          </a:xfrm>
          <a:prstGeom prst="rect">
            <a:avLst/>
          </a:prstGeom>
          <a:noFill/>
        </p:spPr>
      </p:pic>
      <p:pic>
        <p:nvPicPr>
          <p:cNvPr id="18448" name="Picture 16" descr="Zapálená váno&amp;ccaron;ní sví&amp;ccaron;ka podle k&amp;rcaron;es&amp;tcaron;anské tradice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4365104"/>
            <a:ext cx="1828800" cy="1828800"/>
          </a:xfrm>
          <a:prstGeom prst="rect">
            <a:avLst/>
          </a:prstGeom>
          <a:noFill/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1475656" y="6021288"/>
            <a:ext cx="67687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Pojmenujte jednotlivé  vánoční symboly.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539552" y="6165304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732240" y="1484784"/>
            <a:ext cx="1872208" cy="172819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44008" y="1484784"/>
            <a:ext cx="1872208" cy="172819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55776" y="1484784"/>
            <a:ext cx="1872208" cy="172819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1484784"/>
            <a:ext cx="1872208" cy="172819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115616" y="332656"/>
            <a:ext cx="8280920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Vyhledejte a označte mezi různými obrázky vánoční symboly</a:t>
            </a:r>
            <a:r>
              <a:rPr lang="cs-CZ" sz="2800" b="1" dirty="0" smtClean="0">
                <a:latin typeface="+mj-lt"/>
              </a:rPr>
              <a:t>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9407" b="18093"/>
          <a:stretch>
            <a:fillRect/>
          </a:stretch>
        </p:blipFill>
        <p:spPr bwMode="auto">
          <a:xfrm>
            <a:off x="6876256" y="3933056"/>
            <a:ext cx="1728192" cy="1080120"/>
          </a:xfrm>
          <a:prstGeom prst="rect">
            <a:avLst/>
          </a:prstGeom>
          <a:noFill/>
        </p:spPr>
      </p:pic>
      <p:pic>
        <p:nvPicPr>
          <p:cNvPr id="1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2248" r="18344"/>
          <a:stretch>
            <a:fillRect/>
          </a:stretch>
        </p:blipFill>
        <p:spPr bwMode="auto">
          <a:xfrm>
            <a:off x="467544" y="3388730"/>
            <a:ext cx="1152128" cy="1659942"/>
          </a:xfrm>
          <a:prstGeom prst="rect">
            <a:avLst/>
          </a:prstGeom>
          <a:noFill/>
        </p:spPr>
      </p:pic>
      <p:pic>
        <p:nvPicPr>
          <p:cNvPr id="15" name="Picture 1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178" y="5085184"/>
            <a:ext cx="1296144" cy="1296144"/>
          </a:xfrm>
          <a:prstGeom prst="rect">
            <a:avLst/>
          </a:prstGeom>
          <a:noFill/>
        </p:spPr>
      </p:pic>
      <p:pic>
        <p:nvPicPr>
          <p:cNvPr id="16" name="Picture 1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20251" b="23227"/>
          <a:stretch>
            <a:fillRect/>
          </a:stretch>
        </p:blipFill>
        <p:spPr bwMode="auto">
          <a:xfrm>
            <a:off x="4644008" y="3789040"/>
            <a:ext cx="1656184" cy="936104"/>
          </a:xfrm>
          <a:prstGeom prst="rect">
            <a:avLst/>
          </a:prstGeom>
          <a:noFill/>
        </p:spPr>
      </p:pic>
      <p:pic>
        <p:nvPicPr>
          <p:cNvPr id="23558" name="Picture 6" descr="&amp;Zcaron;luté auto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3501008"/>
            <a:ext cx="1368152" cy="1368152"/>
          </a:xfrm>
          <a:prstGeom prst="rect">
            <a:avLst/>
          </a:prstGeom>
          <a:noFill/>
        </p:spPr>
      </p:pic>
      <p:pic>
        <p:nvPicPr>
          <p:cNvPr id="23562" name="Picture 10" descr="Zobrazit podrobnosti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5013176"/>
            <a:ext cx="1440160" cy="1440160"/>
          </a:xfrm>
          <a:prstGeom prst="rect">
            <a:avLst/>
          </a:prstGeom>
          <a:noFill/>
        </p:spPr>
      </p:pic>
      <p:sp>
        <p:nvSpPr>
          <p:cNvPr id="17" name="Šipka doprava 16"/>
          <p:cNvSpPr/>
          <p:nvPr/>
        </p:nvSpPr>
        <p:spPr>
          <a:xfrm>
            <a:off x="251520" y="404664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6642E-6 L 0.0158 -0.2722 " pathEditMode="relative" rAng="0" ptsTypes="AA">
                                      <p:cBhvr>
                                        <p:cTn id="6" dur="3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" y="-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59112E-6 L -0.00781 -0.3408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-1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-0.00921 -0.503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9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0.00023 L 0.00798 -0.2920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1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ŠTĚDRÝ VEČER</a:t>
            </a:r>
            <a:endParaRPr lang="cs-CZ" b="1" dirty="0"/>
          </a:p>
        </p:txBody>
      </p:sp>
      <p:sp>
        <p:nvSpPr>
          <p:cNvPr id="4" name="Nadpis 1"/>
          <p:cNvSpPr txBox="1">
            <a:spLocks noGrp="1"/>
          </p:cNvSpPr>
          <p:nvPr>
            <p:ph idx="1"/>
          </p:nvPr>
        </p:nvSpPr>
        <p:spPr>
          <a:xfrm>
            <a:off x="467544" y="1484784"/>
            <a:ext cx="3888432" cy="50405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algn="ctr">
              <a:spcBef>
                <a:spcPct val="0"/>
              </a:spcBef>
              <a:buNone/>
            </a:pPr>
            <a:r>
              <a:rPr lang="cs-CZ" sz="2800" dirty="0" smtClean="0"/>
              <a:t>  </a:t>
            </a:r>
          </a:p>
          <a:p>
            <a:pPr algn="ctr">
              <a:spcBef>
                <a:spcPct val="0"/>
              </a:spcBef>
              <a:buNone/>
            </a:pPr>
            <a:r>
              <a:rPr lang="cs-CZ" sz="4100" b="1" dirty="0" smtClean="0"/>
              <a:t>24. prosince</a:t>
            </a:r>
          </a:p>
          <a:p>
            <a:pPr>
              <a:spcBef>
                <a:spcPct val="0"/>
              </a:spcBef>
              <a:buNone/>
            </a:pPr>
            <a:endParaRPr lang="cs-CZ" sz="2800" dirty="0"/>
          </a:p>
          <a:p>
            <a:pPr>
              <a:spcBef>
                <a:spcPct val="0"/>
              </a:spcBef>
            </a:pPr>
            <a:endParaRPr lang="cs-CZ" sz="2800" dirty="0" smtClean="0"/>
          </a:p>
          <a:p>
            <a:pPr algn="ctr">
              <a:buNone/>
            </a:pPr>
            <a:r>
              <a:rPr lang="cs-CZ" sz="3100" b="1" dirty="0">
                <a:hlinkClick r:id="rId2"/>
              </a:rPr>
              <a:t>Vánoční </a:t>
            </a:r>
            <a:r>
              <a:rPr lang="cs-CZ" sz="3100" b="1" dirty="0" smtClean="0">
                <a:hlinkClick r:id="rId2"/>
              </a:rPr>
              <a:t>stromeček</a:t>
            </a:r>
            <a:endParaRPr lang="cs-CZ" sz="3100" b="1" dirty="0" smtClean="0"/>
          </a:p>
          <a:p>
            <a:pPr algn="ctr">
              <a:buNone/>
            </a:pPr>
            <a:endParaRPr lang="cs-CZ" sz="3100" dirty="0" smtClean="0"/>
          </a:p>
          <a:p>
            <a:pPr algn="ctr">
              <a:buNone/>
            </a:pPr>
            <a:r>
              <a:rPr lang="cs-CZ" sz="3100" dirty="0"/>
              <a:t>Vánoční </a:t>
            </a:r>
            <a:r>
              <a:rPr lang="cs-CZ" sz="3100" dirty="0" smtClean="0"/>
              <a:t>stromeček</a:t>
            </a:r>
          </a:p>
          <a:p>
            <a:pPr algn="ctr">
              <a:buNone/>
            </a:pPr>
            <a:r>
              <a:rPr lang="cs-CZ" sz="3100" dirty="0" smtClean="0"/>
              <a:t>zavoněl </a:t>
            </a:r>
            <a:r>
              <a:rPr lang="cs-CZ" sz="3100" dirty="0"/>
              <a:t>v </a:t>
            </a:r>
            <a:r>
              <a:rPr lang="cs-CZ" sz="3100" dirty="0" smtClean="0"/>
              <a:t>pokoji,</a:t>
            </a:r>
          </a:p>
          <a:p>
            <a:pPr algn="ctr">
              <a:buNone/>
            </a:pPr>
            <a:r>
              <a:rPr lang="cs-CZ" sz="3100" dirty="0" smtClean="0"/>
              <a:t>maminka </a:t>
            </a:r>
            <a:r>
              <a:rPr lang="cs-CZ" sz="3100" dirty="0"/>
              <a:t>u stolu </a:t>
            </a:r>
            <a:endParaRPr lang="cs-CZ" sz="3100" dirty="0" smtClean="0"/>
          </a:p>
          <a:p>
            <a:pPr algn="ctr">
              <a:buNone/>
            </a:pPr>
            <a:r>
              <a:rPr lang="cs-CZ" sz="3100" dirty="0"/>
              <a:t>j</a:t>
            </a:r>
            <a:r>
              <a:rPr lang="cs-CZ" sz="3100" dirty="0" smtClean="0"/>
              <a:t>ablíčko rozkrojí.</a:t>
            </a:r>
          </a:p>
          <a:p>
            <a:pPr algn="ctr">
              <a:buNone/>
            </a:pPr>
            <a:r>
              <a:rPr lang="cs-CZ" sz="3100" dirty="0" smtClean="0"/>
              <a:t>A </a:t>
            </a:r>
            <a:r>
              <a:rPr lang="cs-CZ" sz="3100" dirty="0"/>
              <a:t>když ho rozkrojí, </a:t>
            </a:r>
            <a:endParaRPr lang="cs-CZ" sz="3100" dirty="0" smtClean="0"/>
          </a:p>
          <a:p>
            <a:pPr algn="ctr">
              <a:buNone/>
            </a:pPr>
            <a:r>
              <a:rPr lang="cs-CZ" sz="3100" dirty="0" smtClean="0"/>
              <a:t>uvidím hvězdičku,</a:t>
            </a:r>
          </a:p>
          <a:p>
            <a:pPr algn="ctr">
              <a:buNone/>
            </a:pPr>
            <a:r>
              <a:rPr lang="cs-CZ" sz="3100" dirty="0" smtClean="0"/>
              <a:t>co </a:t>
            </a:r>
            <a:r>
              <a:rPr lang="cs-CZ" sz="3100" dirty="0"/>
              <a:t>byla schovaná v </a:t>
            </a:r>
            <a:endParaRPr lang="cs-CZ" sz="3100" dirty="0" smtClean="0"/>
          </a:p>
          <a:p>
            <a:pPr algn="ctr">
              <a:buNone/>
            </a:pPr>
            <a:r>
              <a:rPr lang="cs-CZ" sz="3100" dirty="0" smtClean="0"/>
              <a:t>červeném </a:t>
            </a:r>
            <a:r>
              <a:rPr lang="cs-CZ" sz="3100" dirty="0"/>
              <a:t>jablíčku. </a:t>
            </a:r>
            <a:endParaRPr lang="cs-CZ" sz="3100" dirty="0" smtClean="0"/>
          </a:p>
          <a:p>
            <a:pPr lvl="0">
              <a:spcBef>
                <a:spcPct val="0"/>
              </a:spcBef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1508" name="Picture 4" descr="dekorace,oslavy,stromy,svátky,Vánoce,váno&amp;ccaron;ní ozdoby,váno&amp;ccaron;ní strome&amp;ccaron;ky,výzdoba,zvláštní p&amp;rcaron;íle&amp;zcaron;it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484784"/>
            <a:ext cx="4104456" cy="4104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691680" y="188640"/>
            <a:ext cx="5040560" cy="634082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Ozdobte si svůj stromeček.</a:t>
            </a:r>
            <a:endParaRPr lang="cs-CZ" sz="2800" b="1" dirty="0"/>
          </a:p>
        </p:txBody>
      </p:sp>
      <p:sp>
        <p:nvSpPr>
          <p:cNvPr id="22530" name="Tree"/>
          <p:cNvSpPr>
            <a:spLocks noEditPoints="1" noChangeArrowheads="1"/>
          </p:cNvSpPr>
          <p:nvPr/>
        </p:nvSpPr>
        <p:spPr bwMode="auto">
          <a:xfrm>
            <a:off x="467544" y="1412776"/>
            <a:ext cx="4536504" cy="489654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b="1">
              <a:ln w="12700">
                <a:solidFill>
                  <a:schemeClr val="bg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4048" y="3068960"/>
            <a:ext cx="576064" cy="576064"/>
          </a:xfrm>
          <a:prstGeom prst="ellipse">
            <a:avLst/>
          </a:prstGeom>
          <a:solidFill>
            <a:srgbClr val="00206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7286042" y="1209923"/>
            <a:ext cx="1080120" cy="1152128"/>
          </a:xfrm>
          <a:prstGeom prst="star5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308304" y="3212976"/>
            <a:ext cx="576064" cy="576064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472708" y="2060848"/>
            <a:ext cx="576064" cy="57606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012160" y="5301208"/>
            <a:ext cx="576064" cy="57606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956376" y="5589240"/>
            <a:ext cx="576064" cy="576064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884368" y="4581128"/>
            <a:ext cx="576064" cy="576064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876256" y="4365104"/>
            <a:ext cx="576064" cy="576064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012160" y="3645024"/>
            <a:ext cx="576064" cy="576064"/>
          </a:xfrm>
          <a:prstGeom prst="ellipse">
            <a:avLst/>
          </a:prstGeom>
          <a:solidFill>
            <a:srgbClr val="FF0066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948264" y="5805264"/>
            <a:ext cx="576064" cy="576064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6300192" y="2348880"/>
            <a:ext cx="576064" cy="576064"/>
          </a:xfrm>
          <a:prstGeom prst="ellipse">
            <a:avLst/>
          </a:prstGeom>
          <a:solidFill>
            <a:srgbClr val="00FFFF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539552" y="332656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980728"/>
            <a:ext cx="7668344" cy="576064"/>
          </a:xfrm>
        </p:spPr>
        <p:txBody>
          <a:bodyPr>
            <a:noAutofit/>
          </a:bodyPr>
          <a:lstStyle/>
          <a:p>
            <a:pPr algn="l"/>
            <a:r>
              <a:rPr lang="cs-CZ" sz="2100" b="1" dirty="0" smtClean="0"/>
              <a:t>Pojmenujte sportovce na obrázku a přiřaďte k nim správný název.</a:t>
            </a:r>
            <a:endParaRPr lang="cs-CZ" sz="2100" b="1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835696" y="188640"/>
            <a:ext cx="504056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ZIMNÍ SPORTY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290" name="Picture 2" descr="Zimní sporty: akrobat. ly&amp;zcaron;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2664296" cy="2664296"/>
          </a:xfrm>
          <a:prstGeom prst="rect">
            <a:avLst/>
          </a:prstGeom>
          <a:noFill/>
        </p:spPr>
      </p:pic>
      <p:pic>
        <p:nvPicPr>
          <p:cNvPr id="12292" name="Picture 4" descr="Zimní sporty: hok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017440"/>
            <a:ext cx="2664296" cy="2664296"/>
          </a:xfrm>
          <a:prstGeom prst="rect">
            <a:avLst/>
          </a:prstGeom>
          <a:noFill/>
        </p:spPr>
      </p:pic>
      <p:pic>
        <p:nvPicPr>
          <p:cNvPr id="12294" name="Picture 6" descr="Zimní sporty: krasobrusle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204864"/>
            <a:ext cx="2088232" cy="208823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971600" y="5589240"/>
            <a:ext cx="17281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Bruslař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5589240"/>
            <a:ext cx="17281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Lyžař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5589240"/>
            <a:ext cx="216024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Hokejista</a:t>
            </a:r>
            <a:endParaRPr lang="cs-CZ" sz="3200" b="1" dirty="0"/>
          </a:p>
        </p:txBody>
      </p:sp>
      <p:sp>
        <p:nvSpPr>
          <p:cNvPr id="10" name="Šipka doprava 9"/>
          <p:cNvSpPr/>
          <p:nvPr/>
        </p:nvSpPr>
        <p:spPr>
          <a:xfrm>
            <a:off x="179512" y="1052736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76256" y="1412776"/>
            <a:ext cx="1872208" cy="187220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16016" y="1412776"/>
            <a:ext cx="1872208" cy="187220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627784" y="1412776"/>
            <a:ext cx="1872208" cy="187220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7544" y="1412776"/>
            <a:ext cx="1872208" cy="187220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0"/>
            <a:ext cx="7560840" cy="706090"/>
          </a:xfrm>
        </p:spPr>
        <p:txBody>
          <a:bodyPr>
            <a:noAutofit/>
          </a:bodyPr>
          <a:lstStyle/>
          <a:p>
            <a:pPr lvl="0" algn="l"/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Vyberte a označte </a:t>
            </a:r>
            <a:r>
              <a:rPr lang="cs-CZ" sz="2800" b="1" dirty="0"/>
              <a:t>mezi </a:t>
            </a:r>
            <a:r>
              <a:rPr lang="cs-CZ" sz="2800" b="1" dirty="0" smtClean="0"/>
              <a:t>obrázky zimní oblečení.</a:t>
            </a:r>
            <a:r>
              <a:rPr lang="cs-CZ" sz="2800" b="1" dirty="0"/>
              <a:t/>
            </a:r>
            <a:br>
              <a:rPr lang="cs-CZ" sz="2800" b="1" dirty="0"/>
            </a:br>
            <a:endParaRPr lang="cs-CZ" sz="2800" b="1" dirty="0"/>
          </a:p>
        </p:txBody>
      </p:sp>
      <p:pic>
        <p:nvPicPr>
          <p:cNvPr id="10246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b="10315"/>
          <a:stretch>
            <a:fillRect/>
          </a:stretch>
        </p:blipFill>
        <p:spPr bwMode="auto">
          <a:xfrm>
            <a:off x="6516216" y="5029200"/>
            <a:ext cx="1828800" cy="1640160"/>
          </a:xfrm>
          <a:prstGeom prst="rect">
            <a:avLst/>
          </a:prstGeom>
          <a:noFill/>
        </p:spPr>
      </p:pic>
      <p:pic>
        <p:nvPicPr>
          <p:cNvPr id="10248" name="Picture 8" descr="Zobrazit podrobnosti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3429000"/>
            <a:ext cx="1828800" cy="1828800"/>
          </a:xfrm>
          <a:prstGeom prst="rect">
            <a:avLst/>
          </a:prstGeom>
          <a:noFill/>
        </p:spPr>
      </p:pic>
      <p:pic>
        <p:nvPicPr>
          <p:cNvPr id="10250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5229200"/>
            <a:ext cx="1396752" cy="1396752"/>
          </a:xfrm>
          <a:prstGeom prst="rect">
            <a:avLst/>
          </a:prstGeom>
          <a:noFill/>
        </p:spPr>
      </p:pic>
      <p:pic>
        <p:nvPicPr>
          <p:cNvPr id="10252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3933056"/>
            <a:ext cx="1656184" cy="1656184"/>
          </a:xfrm>
          <a:prstGeom prst="rect">
            <a:avLst/>
          </a:prstGeom>
          <a:noFill/>
        </p:spPr>
      </p:pic>
      <p:pic>
        <p:nvPicPr>
          <p:cNvPr id="10254" name="Picture 14" descr="Zobrazit podrobnosti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 t="9091" b="9091"/>
          <a:stretch>
            <a:fillRect/>
          </a:stretch>
        </p:blipFill>
        <p:spPr bwMode="auto">
          <a:xfrm>
            <a:off x="7380312" y="3645024"/>
            <a:ext cx="1584176" cy="1296144"/>
          </a:xfrm>
          <a:prstGeom prst="rect">
            <a:avLst/>
          </a:prstGeom>
          <a:noFill/>
        </p:spPr>
      </p:pic>
      <p:pic>
        <p:nvPicPr>
          <p:cNvPr id="10258" name="Picture 18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 l="19687" r="21251"/>
          <a:stretch>
            <a:fillRect/>
          </a:stretch>
        </p:blipFill>
        <p:spPr bwMode="auto">
          <a:xfrm>
            <a:off x="899592" y="4437112"/>
            <a:ext cx="1080120" cy="1728192"/>
          </a:xfrm>
          <a:prstGeom prst="rect">
            <a:avLst/>
          </a:prstGeom>
          <a:noFill/>
        </p:spPr>
      </p:pic>
      <p:sp>
        <p:nvSpPr>
          <p:cNvPr id="24" name="Šipka doprava 23"/>
          <p:cNvSpPr/>
          <p:nvPr/>
        </p:nvSpPr>
        <p:spPr>
          <a:xfrm>
            <a:off x="395536" y="188640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26642E-6 L -0.25746 -0.500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00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67808E-7 L -0.19288 -0.3619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00" y="-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66512E-6 L 0.45277 -0.429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00" y="-21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0083E-6 L 0.04167 -0.4993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0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lačítko akce: Vlastní 2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894598">
            <a:off x="410505" y="3272258"/>
            <a:ext cx="1080120" cy="79208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rot="20658623">
            <a:off x="2987824" y="3212976"/>
            <a:ext cx="1080120" cy="79208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260648"/>
            <a:ext cx="3960440" cy="504056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100" b="1" dirty="0" smtClean="0"/>
              <a:t> </a:t>
            </a:r>
            <a:r>
              <a:rPr lang="cs-CZ" sz="3100" b="1" dirty="0" smtClean="0">
                <a:hlinkClick r:id="rId2"/>
              </a:rPr>
              <a:t>Sněhulák</a:t>
            </a:r>
            <a:r>
              <a:rPr lang="cs-CZ" sz="3100" b="1" dirty="0" smtClean="0"/>
              <a:t> 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Sněhulák je panáček, </a:t>
            </a:r>
            <a:r>
              <a:rPr lang="cs-CZ" sz="3100" i="1" dirty="0" smtClean="0"/>
              <a:t/>
            </a:r>
            <a:br>
              <a:rPr lang="cs-CZ" sz="3100" i="1" dirty="0" smtClean="0"/>
            </a:br>
            <a:r>
              <a:rPr lang="cs-CZ" sz="3100" dirty="0" smtClean="0"/>
              <a:t>má na hlavě plecháček. </a:t>
            </a:r>
            <a:r>
              <a:rPr lang="cs-CZ" sz="3100" i="1" dirty="0" smtClean="0"/>
              <a:t/>
            </a:r>
            <a:br>
              <a:rPr lang="cs-CZ" sz="3100" i="1" dirty="0" smtClean="0"/>
            </a:br>
            <a:r>
              <a:rPr lang="cs-CZ" sz="3100" dirty="0" smtClean="0"/>
              <a:t>Místo očí uhlíky</a:t>
            </a:r>
            <a:r>
              <a:rPr lang="cs-CZ" sz="3100" i="1" dirty="0" smtClean="0"/>
              <a:t> </a:t>
            </a:r>
            <a:br>
              <a:rPr lang="cs-CZ" sz="3100" i="1" dirty="0" smtClean="0"/>
            </a:br>
            <a:r>
              <a:rPr lang="cs-CZ" sz="3100" dirty="0" smtClean="0"/>
              <a:t>a až dolů knoflíky.</a:t>
            </a:r>
            <a:r>
              <a:rPr lang="cs-CZ" sz="3100" i="1" dirty="0" smtClean="0"/>
              <a:t> </a:t>
            </a:r>
            <a:br>
              <a:rPr lang="cs-CZ" sz="3100" i="1" dirty="0" smtClean="0"/>
            </a:br>
            <a:r>
              <a:rPr lang="cs-CZ" sz="3100" dirty="0" smtClean="0"/>
              <a:t>Chodí, </a:t>
            </a:r>
            <a:r>
              <a:rPr lang="cs-CZ" sz="3100" dirty="0" err="1" smtClean="0"/>
              <a:t>chodí</a:t>
            </a:r>
            <a:r>
              <a:rPr lang="cs-CZ" sz="3100" dirty="0" smtClean="0"/>
              <a:t> bos, </a:t>
            </a:r>
            <a:r>
              <a:rPr lang="cs-CZ" sz="3100" i="1" dirty="0" smtClean="0"/>
              <a:t/>
            </a:r>
            <a:br>
              <a:rPr lang="cs-CZ" sz="3100" i="1" dirty="0" smtClean="0"/>
            </a:br>
            <a:r>
              <a:rPr lang="cs-CZ" sz="3100" dirty="0" smtClean="0"/>
              <a:t>má červený nos! </a:t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Elipsa 3"/>
          <p:cNvSpPr/>
          <p:nvPr/>
        </p:nvSpPr>
        <p:spPr>
          <a:xfrm>
            <a:off x="683568" y="4077072"/>
            <a:ext cx="2808312" cy="24482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043608" y="2564904"/>
            <a:ext cx="2088232" cy="187220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331640" y="1268760"/>
            <a:ext cx="1584176" cy="1584176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5400000">
            <a:off x="2699792" y="1340768"/>
            <a:ext cx="432048" cy="144016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s odříznutým rohem na stejné straně 7"/>
          <p:cNvSpPr/>
          <p:nvPr/>
        </p:nvSpPr>
        <p:spPr>
          <a:xfrm>
            <a:off x="1475656" y="764704"/>
            <a:ext cx="1296144" cy="792088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0"/>
          <p:cNvGrpSpPr/>
          <p:nvPr/>
        </p:nvGrpSpPr>
        <p:grpSpPr>
          <a:xfrm>
            <a:off x="3203848" y="1484784"/>
            <a:ext cx="1107091" cy="4608512"/>
            <a:chOff x="4545029" y="1484784"/>
            <a:chExt cx="1107091" cy="4608512"/>
          </a:xfrm>
        </p:grpSpPr>
        <p:sp>
          <p:nvSpPr>
            <p:cNvPr id="11" name="Obdélník 10"/>
            <p:cNvSpPr/>
            <p:nvPr/>
          </p:nvSpPr>
          <p:spPr>
            <a:xfrm>
              <a:off x="5076057" y="2132856"/>
              <a:ext cx="144016" cy="396044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Šikmý pruh 16"/>
            <p:cNvSpPr/>
            <p:nvPr/>
          </p:nvSpPr>
          <p:spPr>
            <a:xfrm>
              <a:off x="5148064" y="1484784"/>
              <a:ext cx="504056" cy="1080120"/>
            </a:xfrm>
            <a:prstGeom prst="diagStrip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" name="Šikmý pruh 17"/>
            <p:cNvSpPr/>
            <p:nvPr/>
          </p:nvSpPr>
          <p:spPr>
            <a:xfrm rot="7496451">
              <a:off x="4631312" y="1508508"/>
              <a:ext cx="675708" cy="848273"/>
            </a:xfrm>
            <a:prstGeom prst="diagStripe">
              <a:avLst>
                <a:gd name="adj" fmla="val 55732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22" name="Vývojový diagram: spojka 21"/>
          <p:cNvSpPr/>
          <p:nvPr/>
        </p:nvSpPr>
        <p:spPr>
          <a:xfrm>
            <a:off x="1979712" y="3717032"/>
            <a:ext cx="360040" cy="36004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1979712" y="3068960"/>
            <a:ext cx="360040" cy="36004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1979712" y="4653136"/>
            <a:ext cx="360040" cy="36004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1979712" y="5229200"/>
            <a:ext cx="360040" cy="36004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1979712" y="5805264"/>
            <a:ext cx="360040" cy="36004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hnutý pruh 26"/>
          <p:cNvSpPr/>
          <p:nvPr/>
        </p:nvSpPr>
        <p:spPr>
          <a:xfrm rot="10800000">
            <a:off x="1835696" y="2132856"/>
            <a:ext cx="792088" cy="504056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Vývojový diagram: spojka 27"/>
          <p:cNvSpPr/>
          <p:nvPr/>
        </p:nvSpPr>
        <p:spPr>
          <a:xfrm>
            <a:off x="1763688" y="1628800"/>
            <a:ext cx="216024" cy="216024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2267744" y="1628800"/>
            <a:ext cx="216024" cy="216024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lačítko akce: Vlastní 3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894598">
            <a:off x="410505" y="3272258"/>
            <a:ext cx="1080120" cy="79208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rot="20658623">
            <a:off x="2987824" y="3212976"/>
            <a:ext cx="1080120" cy="79208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0"/>
            <a:ext cx="5400600" cy="85010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Doplňte vše, co sněhulákovi chybí.</a:t>
            </a:r>
            <a:endParaRPr lang="cs-CZ" sz="2800" b="1" dirty="0"/>
          </a:p>
        </p:txBody>
      </p:sp>
      <p:sp>
        <p:nvSpPr>
          <p:cNvPr id="4" name="Elipsa 3"/>
          <p:cNvSpPr/>
          <p:nvPr/>
        </p:nvSpPr>
        <p:spPr>
          <a:xfrm>
            <a:off x="683568" y="4077072"/>
            <a:ext cx="2808312" cy="244827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043608" y="2564904"/>
            <a:ext cx="2088232" cy="187220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295636" y="1261914"/>
            <a:ext cx="1584176" cy="1584176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5400000">
            <a:off x="6372200" y="1700808"/>
            <a:ext cx="432048" cy="144016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s odříznutým rohem na stejné straně 7"/>
          <p:cNvSpPr/>
          <p:nvPr/>
        </p:nvSpPr>
        <p:spPr>
          <a:xfrm>
            <a:off x="6732240" y="5301208"/>
            <a:ext cx="1296144" cy="792088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0"/>
          <p:cNvGrpSpPr/>
          <p:nvPr/>
        </p:nvGrpSpPr>
        <p:grpSpPr>
          <a:xfrm>
            <a:off x="3601377" y="1513942"/>
            <a:ext cx="1107091" cy="4608512"/>
            <a:chOff x="4545029" y="1484784"/>
            <a:chExt cx="1107091" cy="4608512"/>
          </a:xfrm>
        </p:grpSpPr>
        <p:sp>
          <p:nvSpPr>
            <p:cNvPr id="11" name="Obdélník 10"/>
            <p:cNvSpPr/>
            <p:nvPr/>
          </p:nvSpPr>
          <p:spPr>
            <a:xfrm>
              <a:off x="5076057" y="2132856"/>
              <a:ext cx="144016" cy="396044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Šikmý pruh 16"/>
            <p:cNvSpPr/>
            <p:nvPr/>
          </p:nvSpPr>
          <p:spPr>
            <a:xfrm>
              <a:off x="5148064" y="1484784"/>
              <a:ext cx="504056" cy="1080120"/>
            </a:xfrm>
            <a:prstGeom prst="diagStrip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" name="Šikmý pruh 17"/>
            <p:cNvSpPr/>
            <p:nvPr/>
          </p:nvSpPr>
          <p:spPr>
            <a:xfrm rot="7496451">
              <a:off x="4631312" y="1508508"/>
              <a:ext cx="675708" cy="848273"/>
            </a:xfrm>
            <a:prstGeom prst="diagStripe">
              <a:avLst>
                <a:gd name="adj" fmla="val 55732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22" name="Vývojový diagram: spojka 21"/>
          <p:cNvSpPr/>
          <p:nvPr/>
        </p:nvSpPr>
        <p:spPr>
          <a:xfrm>
            <a:off x="7308304" y="3789040"/>
            <a:ext cx="360040" cy="36004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6588224" y="3212976"/>
            <a:ext cx="360040" cy="36004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5004048" y="2852936"/>
            <a:ext cx="360040" cy="36004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6588224" y="4437112"/>
            <a:ext cx="360040" cy="36004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5724128" y="4797152"/>
            <a:ext cx="360040" cy="36004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hnutý pruh 26"/>
          <p:cNvSpPr/>
          <p:nvPr/>
        </p:nvSpPr>
        <p:spPr>
          <a:xfrm rot="10800000">
            <a:off x="7452320" y="1268760"/>
            <a:ext cx="792088" cy="504056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Vývojový diagram: spojka 27"/>
          <p:cNvSpPr/>
          <p:nvPr/>
        </p:nvSpPr>
        <p:spPr>
          <a:xfrm>
            <a:off x="6660232" y="1484784"/>
            <a:ext cx="216024" cy="216024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7956376" y="2132856"/>
            <a:ext cx="216024" cy="216024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395536" y="332656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Uvolňovací cvičení – volné </a:t>
            </a:r>
            <a:r>
              <a:rPr lang="cs-CZ" i="1" dirty="0" smtClean="0"/>
              <a:t>kroužení</a:t>
            </a:r>
            <a:r>
              <a:rPr lang="cs-CZ" dirty="0" smtClean="0"/>
              <a:t> volným pohybem - </a:t>
            </a:r>
            <a:r>
              <a:rPr lang="cs-CZ" b="1" i="1" dirty="0" smtClean="0"/>
              <a:t>sněhové koule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4067944" y="2852936"/>
            <a:ext cx="1728192" cy="165618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827584" y="2276872"/>
            <a:ext cx="2376264" cy="230425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804248" y="3356992"/>
            <a:ext cx="1080120" cy="100811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51520" y="404664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435280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Pranostika - pranostiky</a:t>
            </a:r>
            <a:r>
              <a:rPr lang="cs-CZ" sz="2000" dirty="0" smtClean="0"/>
              <a:t> [online]. [cit. 27.11.2011]. </a:t>
            </a:r>
          </a:p>
          <a:p>
            <a:pPr>
              <a:buNone/>
            </a:pPr>
            <a:r>
              <a:rPr lang="cs-CZ" sz="2000" dirty="0" smtClean="0"/>
              <a:t>Dostupný na WWW : http://www.pranostika.cz/prosinec.</a:t>
            </a:r>
            <a:r>
              <a:rPr lang="cs-CZ" sz="2000" dirty="0" err="1" smtClean="0"/>
              <a:t>html</a:t>
            </a:r>
            <a:r>
              <a:rPr lang="cs-CZ" sz="2000" dirty="0" smtClean="0"/>
              <a:t>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</a:t>
            </a:r>
            <a:r>
              <a:rPr lang="cs-CZ" sz="2000" smtClean="0"/>
              <a:t>28.11.2011</a:t>
            </a:r>
            <a:r>
              <a:rPr lang="cs-CZ" sz="2000" dirty="0" smtClean="0"/>
              <a:t>]. Dostupný na WWW:</a:t>
            </a:r>
          </a:p>
          <a:p>
            <a:pPr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28.11.2011].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ZDROJE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483768" y="1700808"/>
            <a:ext cx="4176464" cy="4608512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271167" y="620688"/>
            <a:ext cx="61926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Zkus to ještě jednou</a:t>
            </a:r>
            <a:endParaRPr lang="cs-CZ" sz="40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08304" y="5661248"/>
            <a:ext cx="1155551" cy="648072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92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3318</TotalTime>
  <Words>588</Words>
  <Application>Microsoft Office PowerPoint</Application>
  <PresentationFormat>Předvádění na obrazovce (4:3)</PresentationFormat>
  <Paragraphs>103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ROK - PROSINEC VY_32_INOVACE_4A_12 Číslo projektu: CZ.1.07/1.4.00/21.1101</vt:lpstr>
      <vt:lpstr>Prezentace aplikace PowerPoint</vt:lpstr>
      <vt:lpstr>Prezentace aplikace PowerPoint</vt:lpstr>
      <vt:lpstr>PROSINEC</vt:lpstr>
      <vt:lpstr>Prezentace aplikace PowerPoint</vt:lpstr>
      <vt:lpstr>PRANOSTIKY</vt:lpstr>
      <vt:lpstr>SLAVÍME MIKULÁŠE</vt:lpstr>
      <vt:lpstr>Vyhledejte a označte postavy, které patří k Mikulášovi.</vt:lpstr>
      <vt:lpstr>VÁNOČNÍ SYMBOLY </vt:lpstr>
      <vt:lpstr>Prezentace aplikace PowerPoint</vt:lpstr>
      <vt:lpstr>ŠTĚDRÝ VEČER</vt:lpstr>
      <vt:lpstr>Ozdobte si svůj stromeček.</vt:lpstr>
      <vt:lpstr>Pojmenujte sportovce na obrázku a přiřaďte k nim správný název.</vt:lpstr>
      <vt:lpstr> Vyberte a označte mezi obrázky zimní oblečení. </vt:lpstr>
      <vt:lpstr>  Sněhulák   Sněhulák je panáček,  má na hlavě plecháček.  Místo očí uhlíky  a až dolů knoflíky.  Chodí, chodí bos,  má červený nos!    </vt:lpstr>
      <vt:lpstr>Doplňte vše, co sněhulákovi chybí.</vt:lpstr>
      <vt:lpstr>Uvolňovací cvičení – volné kroužení volným pohybem - sněhové koule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VY_32_INOVACE_4C_02 ROK - PROSINEC Číslo projektu: CZ.1.07/1.5.00/34.1056</dc:title>
  <dc:creator>Pavla</dc:creator>
  <cp:lastModifiedBy>uzivatel</cp:lastModifiedBy>
  <cp:revision>11</cp:revision>
  <dcterms:created xsi:type="dcterms:W3CDTF">2011-11-27T13:15:16Z</dcterms:created>
  <dcterms:modified xsi:type="dcterms:W3CDTF">2013-01-21T12:32:04Z</dcterms:modified>
</cp:coreProperties>
</file>