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7"/>
  </p:notesMasterIdLst>
  <p:sldIdLst>
    <p:sldId id="283" r:id="rId4"/>
    <p:sldId id="284" r:id="rId5"/>
    <p:sldId id="279" r:id="rId6"/>
    <p:sldId id="268" r:id="rId7"/>
    <p:sldId id="269" r:id="rId8"/>
    <p:sldId id="276" r:id="rId9"/>
    <p:sldId id="270" r:id="rId10"/>
    <p:sldId id="272" r:id="rId11"/>
    <p:sldId id="271" r:id="rId12"/>
    <p:sldId id="274" r:id="rId13"/>
    <p:sldId id="277" r:id="rId14"/>
    <p:sldId id="278" r:id="rId15"/>
    <p:sldId id="260" r:id="rId16"/>
  </p:sldIdLst>
  <p:sldSz cx="9144000" cy="6858000" type="screen4x3"/>
  <p:notesSz cx="6858000" cy="9144000"/>
  <p:custShowLst>
    <p:custShow name="Vlastní prezentace _ ukázka" id="0">
      <p:sldLst>
        <p:sld r:id="rId16"/>
      </p:sldLst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12.pn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Hláska </a:t>
            </a:r>
            <a:r>
              <a:rPr lang="cs-CZ" dirty="0"/>
              <a:t>S</a:t>
            </a:r>
            <a:br>
              <a:rPr lang="cs-CZ" dirty="0"/>
            </a:br>
            <a:r>
              <a:rPr lang="cs-CZ" dirty="0" smtClean="0"/>
              <a:t>VY_32_INOVACE_3B_06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3B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Čtení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30105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Hláska S.  Na prvním pracovním  listu jsou obrázky: stůl, sluníčko, sněhulák a slon.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 každého obrázku je písmeno S. Žáci čtou obrázky – co slyšíš </a:t>
                      </a:r>
                      <a:r>
                        <a:rPr lang="cs-CZ" sz="1400" b="0" baseline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začátku?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Další list je určen k procvičení slabik– žáci tvoří dvojice slabik. Následně pak žáci tvoří dvojice slov. Za dokončený úkol si  mohou pustit „potlesk“.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poslední části  žáci čtou věty a  do rámečku přesouvají jednotlivá slova tak, aby byla vytvořena stejná věta. 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opět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Jazyková komunikace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Čtení</a:t>
                      </a: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06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7544" y="836712"/>
            <a:ext cx="6751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75245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SLON</a:t>
            </a:r>
            <a:endParaRPr lang="cs-CZ" sz="2000" b="1" dirty="0"/>
          </a:p>
        </p:txBody>
      </p:sp>
      <p:sp>
        <p:nvSpPr>
          <p:cNvPr id="14" name="Obdélník 13"/>
          <p:cNvSpPr/>
          <p:nvPr/>
        </p:nvSpPr>
        <p:spPr>
          <a:xfrm>
            <a:off x="5370843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5400816" y="3759869"/>
            <a:ext cx="6751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471958" y="5129474"/>
            <a:ext cx="12523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SLUNÍČKO</a:t>
            </a:r>
            <a:endParaRPr lang="cs-CZ" sz="2000" b="1" dirty="0"/>
          </a:p>
        </p:txBody>
      </p:sp>
      <p:sp>
        <p:nvSpPr>
          <p:cNvPr id="18" name="Obdélník 17"/>
          <p:cNvSpPr/>
          <p:nvPr/>
        </p:nvSpPr>
        <p:spPr>
          <a:xfrm>
            <a:off x="5399951" y="669557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471959" y="813573"/>
            <a:ext cx="7665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FF0000"/>
                </a:solidFill>
              </a:rPr>
              <a:t>S</a:t>
            </a:r>
            <a:endParaRPr lang="cs-CZ" sz="96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471959" y="2253733"/>
            <a:ext cx="133402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SNĚHULÁK</a:t>
            </a:r>
            <a:endParaRPr lang="cs-CZ" sz="2000" b="1" dirty="0"/>
          </a:p>
        </p:txBody>
      </p:sp>
      <p:pic>
        <p:nvPicPr>
          <p:cNvPr id="21" name="Picture 5" descr="C:\Users\pc\AppData\Local\Microsoft\Windows\Temporary Internet Files\Content.IE5\5J82RFU4\MP9004308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836712"/>
            <a:ext cx="1771650" cy="1773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Obdélník 21"/>
          <p:cNvSpPr/>
          <p:nvPr/>
        </p:nvSpPr>
        <p:spPr>
          <a:xfrm>
            <a:off x="467544" y="3501008"/>
            <a:ext cx="2808312" cy="20882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extovéPole 22"/>
          <p:cNvSpPr txBox="1"/>
          <p:nvPr/>
        </p:nvSpPr>
        <p:spPr>
          <a:xfrm>
            <a:off x="611560" y="3573016"/>
            <a:ext cx="67518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683568" y="4941168"/>
            <a:ext cx="7063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STŮL</a:t>
            </a:r>
            <a:endParaRPr lang="cs-CZ" sz="2000" b="1" dirty="0"/>
          </a:p>
        </p:txBody>
      </p:sp>
      <p:pic>
        <p:nvPicPr>
          <p:cNvPr id="26" name="Picture 3" descr="C:\Documents and Settings\fixa\Local Settings\Temporary Internet Files\Content.IE5\EDJOUQ55\MC900250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440160" cy="1421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" name="Picture 19" descr="C:\Users\pc\AppData\Local\Microsoft\Windows\Temporary Internet Files\Content.IE5\XNEPO9ZQ\MP9003414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933056"/>
            <a:ext cx="1575573" cy="1123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C:\Documents and Settings\fixa\Local Settings\Temporary Internet Files\Content.IE5\WWP252NF\MC90023218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3573016"/>
            <a:ext cx="1590268" cy="15121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23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SA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L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6358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V</a:t>
            </a:r>
            <a:r>
              <a:rPr lang="cs-CZ" sz="5400" b="1" dirty="0" smtClean="0">
                <a:solidFill>
                  <a:schemeClr val="tx1"/>
                </a:solidFill>
              </a:rPr>
              <a:t>I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60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solidFill>
                  <a:schemeClr val="tx1"/>
                </a:solidFill>
              </a:rPr>
              <a:t>SO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36296" y="1052736"/>
            <a:ext cx="1440160" cy="115212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>
                <a:solidFill>
                  <a:schemeClr val="tx1"/>
                </a:solidFill>
              </a:rPr>
              <a:t>T</a:t>
            </a:r>
            <a:r>
              <a:rPr lang="cs-CZ" sz="5400" b="1" dirty="0" smtClean="0">
                <a:solidFill>
                  <a:schemeClr val="tx1"/>
                </a:solidFill>
              </a:rPr>
              <a:t>U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332656"/>
            <a:ext cx="19448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slabiky: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979712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solidFill>
                  <a:srgbClr val="FF0000"/>
                </a:solidFill>
              </a:rPr>
              <a:t>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752629" y="4581128"/>
            <a:ext cx="81624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L</a:t>
            </a:r>
            <a:r>
              <a:rPr lang="cs-CZ" sz="5400" b="1" dirty="0" smtClean="0">
                <a:solidFill>
                  <a:srgbClr val="FF0000"/>
                </a:solidFill>
              </a:rPr>
              <a:t>E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581128"/>
            <a:ext cx="136815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V</a:t>
            </a:r>
            <a:r>
              <a:rPr lang="cs-CZ" sz="5400" b="1" dirty="0" smtClean="0">
                <a:solidFill>
                  <a:srgbClr val="FF0000"/>
                </a:solidFill>
              </a:rPr>
              <a:t>I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935597" y="4581128"/>
            <a:ext cx="97975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solidFill>
                  <a:srgbClr val="FF0000"/>
                </a:solidFill>
              </a:rPr>
              <a:t>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99390" y="4581128"/>
            <a:ext cx="97975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>
                <a:solidFill>
                  <a:srgbClr val="FF0000"/>
                </a:solidFill>
              </a:rPr>
              <a:t>T</a:t>
            </a:r>
            <a:r>
              <a:rPr lang="cs-CZ" sz="5400" b="1" dirty="0" smtClean="0">
                <a:solidFill>
                  <a:srgbClr val="FF0000"/>
                </a:solidFill>
              </a:rPr>
              <a:t>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251520" y="4365104"/>
            <a:ext cx="84969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 flipV="1">
            <a:off x="1835696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34918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flipV="1">
            <a:off x="5292080" y="2060848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7092280" y="2132856"/>
            <a:ext cx="0" cy="3168352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49280"/>
            <a:ext cx="520824" cy="520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1368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tulí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372200" y="2348880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tulí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38852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volá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volá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solí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300192" y="4581128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solí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14165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síla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16491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síla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96604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2276872"/>
            <a:ext cx="125835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Oto</a:t>
            </a:r>
            <a:endParaRPr lang="cs-CZ" sz="5400" b="1" dirty="0"/>
          </a:p>
        </p:txBody>
      </p:sp>
      <p:sp>
        <p:nvSpPr>
          <p:cNvPr id="4" name="Obdélník 3"/>
          <p:cNvSpPr/>
          <p:nvPr/>
        </p:nvSpPr>
        <p:spPr>
          <a:xfrm>
            <a:off x="6156176" y="5085184"/>
            <a:ext cx="2215289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Oto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4797152"/>
            <a:ext cx="120391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Evu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3501008"/>
            <a:ext cx="22808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Evu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99592" y="1196752"/>
            <a:ext cx="1736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maso</a:t>
            </a:r>
            <a:endParaRPr lang="cs-CZ" sz="5400" b="1" dirty="0"/>
          </a:p>
        </p:txBody>
      </p:sp>
      <p:sp>
        <p:nvSpPr>
          <p:cNvPr id="8" name="Obdélník 7"/>
          <p:cNvSpPr/>
          <p:nvPr/>
        </p:nvSpPr>
        <p:spPr>
          <a:xfrm>
            <a:off x="6084168" y="2348880"/>
            <a:ext cx="233538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maso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99592" y="3429000"/>
            <a:ext cx="17059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sama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44208" y="908720"/>
            <a:ext cx="20162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sama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1560" y="404664"/>
            <a:ext cx="17819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Přiřaď slova:</a:t>
            </a:r>
            <a:endParaRPr lang="cs-CZ" sz="2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 flipH="1">
            <a:off x="755576" y="3429000"/>
            <a:ext cx="7560840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32512" y="917104"/>
            <a:ext cx="0" cy="511256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H="1">
            <a:off x="755576" y="4653136"/>
            <a:ext cx="7488832" cy="0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683568" y="2060848"/>
            <a:ext cx="7632848" cy="72008"/>
          </a:xfrm>
          <a:prstGeom prst="line">
            <a:avLst/>
          </a:prstGeom>
          <a:ln/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172400" y="5894040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783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Ela má maso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012160" y="4725144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maso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76255" y="4737093"/>
            <a:ext cx="10887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388424" y="5966048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412776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Evo! Máma má sílu.                   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4797152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4743239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Máma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4941168"/>
            <a:ext cx="108876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24328" y="4871249"/>
            <a:ext cx="14235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43808" y="4941168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sílu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110064"/>
            <a:ext cx="576064" cy="576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619272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Máma solí                  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5" y="4797152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Máma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797152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.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721" y="4797152"/>
            <a:ext cx="117211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solí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026" name="Picture 2" descr="C:\Documents and Settings\fixa\Plocha\škola-prez\P102088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764704"/>
            <a:ext cx="2114356" cy="1585676"/>
          </a:xfrm>
          <a:prstGeom prst="rect">
            <a:avLst/>
          </a:prstGeom>
          <a:noFill/>
        </p:spPr>
      </p:pic>
      <p:pic>
        <p:nvPicPr>
          <p:cNvPr id="11" name="Picture 2" descr="C:\Documents and Settings\fixa\Plocha\škola-prez\P102088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437112"/>
            <a:ext cx="2114356" cy="1585676"/>
          </a:xfrm>
          <a:prstGeom prst="rect">
            <a:avLst/>
          </a:prstGeom>
          <a:noFill/>
        </p:spPr>
      </p:pic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172400" y="6182072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404664"/>
            <a:ext cx="2830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to ještě jednou.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1124744"/>
            <a:ext cx="830041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Elo a Evo!     Máme </a:t>
            </a:r>
            <a:r>
              <a:rPr lang="cs-CZ" sz="5400" dirty="0" smtClean="0">
                <a:solidFill>
                  <a:srgbClr val="FF0000"/>
                </a:solidFill>
              </a:rPr>
              <a:t>               </a:t>
            </a:r>
            <a:r>
              <a:rPr lang="cs-CZ" sz="5400" b="1" dirty="0" smtClean="0">
                <a:solidFill>
                  <a:srgbClr val="FF0000"/>
                </a:solidFill>
              </a:rPr>
              <a:t>.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2492896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5085184"/>
            <a:ext cx="21496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Máme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456" y="4828895"/>
            <a:ext cx="50341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solidFill>
                  <a:schemeClr val="tx2"/>
                </a:solidFill>
              </a:rPr>
              <a:t>.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19672" y="5013176"/>
            <a:ext cx="29592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Elo a Evo!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1" name="Picture 3" descr="C:\Documents and Settings\fixa\Local Settings\Temporary Internet Files\Content.IE5\EDJOUQ55\MC900250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0398" y="0"/>
            <a:ext cx="247015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3" descr="C:\Documents and Settings\fixa\Local Settings\Temporary Internet Files\Content.IE5\EDJOUQ55\MC9002501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8849" y="4071360"/>
            <a:ext cx="2470150" cy="243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804248" y="1916832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388424" y="6110064"/>
            <a:ext cx="504056" cy="50405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12776"/>
            <a:ext cx="75608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Eva sama          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79435" y="4925649"/>
            <a:ext cx="8640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83568" y="4797152"/>
            <a:ext cx="172118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sama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4869160"/>
            <a:ext cx="25202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E</a:t>
            </a:r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v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5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116" y="4477676"/>
            <a:ext cx="146208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 descr="C:\Documents and Settings\fixa\Local Settings\Temporary Internet Files\Content.IE5\UMDIJ50G\MC900088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758418"/>
            <a:ext cx="1462088" cy="181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5949280"/>
            <a:ext cx="520824" cy="520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62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636515" y="2780928"/>
            <a:ext cx="7776864" cy="158417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5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33265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Slož větu: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12776"/>
            <a:ext cx="88569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 Evo, Same!   Máme             . 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172400" y="4653136"/>
            <a:ext cx="5040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4576236"/>
            <a:ext cx="2153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chemeClr val="tx2">
                    <a:lumMod val="75000"/>
                  </a:schemeClr>
                </a:solidFill>
              </a:rPr>
              <a:t>M</a:t>
            </a:r>
            <a:r>
              <a:rPr lang="cs-CZ" sz="5400" b="1" dirty="0" smtClean="0">
                <a:solidFill>
                  <a:schemeClr val="tx2">
                    <a:lumMod val="75000"/>
                  </a:schemeClr>
                </a:solidFill>
              </a:rPr>
              <a:t>áme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4653136"/>
            <a:ext cx="214674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Same! </a:t>
            </a:r>
            <a:endParaRPr lang="cs-CZ" sz="5400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3968" y="5085184"/>
            <a:ext cx="136531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Evo,</a:t>
            </a:r>
            <a:endParaRPr lang="cs-CZ" sz="5400" b="1" dirty="0">
              <a:solidFill>
                <a:schemeClr val="tx2"/>
              </a:solidFill>
            </a:endParaRPr>
          </a:p>
        </p:txBody>
      </p:sp>
      <p:pic>
        <p:nvPicPr>
          <p:cNvPr id="13" name="Picture 9" descr="C:\Users\pc\AppData\Local\Microsoft\Windows\Temporary Internet Files\Content.IE5\5J82RFU4\MP9001789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29200"/>
            <a:ext cx="1755775" cy="1404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9" descr="C:\Users\pc\AppData\Local\Microsoft\Windows\Temporary Internet Files\Content.IE5\5J82RFU4\MP9001789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980728"/>
            <a:ext cx="1656184" cy="1325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5" cstate="print"/>
          <a:stretch>
            <a:fillRect/>
          </a:stretch>
        </p:blipFill>
        <p:spPr>
          <a:xfrm>
            <a:off x="8172400" y="5822032"/>
            <a:ext cx="576064" cy="5760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813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1092</TotalTime>
  <Words>334</Words>
  <Application>Microsoft Office PowerPoint</Application>
  <PresentationFormat>Předvádění na obrazovce (4:3)</PresentationFormat>
  <Paragraphs>105</Paragraphs>
  <Slides>13</Slides>
  <Notes>2</Notes>
  <HiddenSlides>1</HiddenSlides>
  <MMClips>9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  <vt:variant>
        <vt:lpstr>Vlastní prezentace</vt:lpstr>
      </vt:variant>
      <vt:variant>
        <vt:i4>2</vt:i4>
      </vt:variant>
    </vt:vector>
  </HeadingPairs>
  <TitlesOfParts>
    <vt:vector size="16" baseType="lpstr">
      <vt:lpstr>Motiv systému Office</vt:lpstr>
      <vt:lpstr>Hláska S VY_32_INOVACE_3B_06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111</cp:revision>
  <dcterms:created xsi:type="dcterms:W3CDTF">2011-02-01T19:13:05Z</dcterms:created>
  <dcterms:modified xsi:type="dcterms:W3CDTF">2013-01-21T12:23:23Z</dcterms:modified>
</cp:coreProperties>
</file>