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219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25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21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488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086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05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0588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6457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152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766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752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72794-067E-444B-B540-E49EA1AFB81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667E2-11E8-4085-BC50-16E286F28B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1086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9" Type="http://schemas.openxmlformats.org/officeDocument/2006/relationships/image" Target="../media/image4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Rok – roční období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VY_32_INOVACE_4A_13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1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5534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>
                <a:cs typeface="Times New Roman" pitchFamily="18" charset="0"/>
              </a:rPr>
              <a:t>Identifikátor materiálu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cs typeface="Times New Roman" pitchFamily="18" charset="0"/>
              </a:rPr>
              <a:t>III/2 Inovace a zkvalitnění výuky prostřednictvím ICT, 01</a:t>
            </a:r>
          </a:p>
          <a:p>
            <a:pPr marL="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dirty="0" smtClean="0"/>
              <a:t>Tento materiál slouží k opakování učiva. Žáci si zopakují jednotlivá roční období a jejich základní charakteristiky. O ročních obdobích s pomocí obrázků vyprávějí. Tužkou (rukopisné poznámky) nebo přetahováním přiřazují k jednotlivým ročním obdobím správné obrázky. Skládají období z hlásek. Přetahují písmena do správných mřížek. Názvy měsíců přiřazují do správných řádků buď přetahováním nebo za použití rukopisných poznámek v rámci nového softwaru Microsoft 2010. Roční období umí vyjmenovat, znají základní charakteristické rysy jednotlivých období.          K pomůckám dále náleží obrázky, které charakterizují jednotlivá roční období – žáci soutěží, kdo jich najde více.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Podzim 2011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Člověk a jeho svět.</a:t>
            </a:r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</a:t>
            </a:r>
            <a:r>
              <a:rPr lang="cs-CZ" dirty="0"/>
              <a:t>autismem, střední až těžkou MR).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speciální, 1.stupeň, 1. období.</a:t>
            </a:r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6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840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7824" y="381844"/>
            <a:ext cx="34017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ROČNÍ OBDOBÍ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28220" y="1340768"/>
            <a:ext cx="5058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JSOU JARO,LÉTO, PODZIM, ZIMA.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2581195"/>
            <a:ext cx="1512168" cy="648072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JARO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5136" y="3645024"/>
            <a:ext cx="1512168" cy="648072"/>
          </a:xfrm>
          <a:prstGeom prst="roundRect">
            <a:avLst/>
          </a:prstGeom>
          <a:solidFill>
            <a:srgbClr val="EC88E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LÉTO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8536" y="4653136"/>
            <a:ext cx="1512168" cy="64807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PODZIM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3528" y="5565010"/>
            <a:ext cx="1512168" cy="648072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ZIMA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2407616"/>
            <a:ext cx="65421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 jaře rozkvétají květiny a ovocné stromy. Začíná se zelenat tráva.</a:t>
            </a:r>
          </a:p>
          <a:p>
            <a:r>
              <a:rPr lang="cs-CZ" b="1" dirty="0" smtClean="0"/>
              <a:t>Ptáci se vracejí z teplých krajin. Včely sbírají z květin pyl.</a:t>
            </a:r>
          </a:p>
          <a:p>
            <a:r>
              <a:rPr lang="cs-CZ" b="1" dirty="0" smtClean="0"/>
              <a:t>Slavíme Velikonoce. Příroda se probouzí.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30515" y="3672697"/>
            <a:ext cx="693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 létě bývá často horko. Sbíráme jahody a borůvky. Chodíme se koupat</a:t>
            </a:r>
          </a:p>
          <a:p>
            <a:r>
              <a:rPr lang="cs-CZ" b="1" dirty="0" smtClean="0"/>
              <a:t> k rybníku, jezdíme k moři. Opalujeme se. Máme prázdniny.</a:t>
            </a:r>
            <a:endParaRPr lang="cs-CZ" b="1" dirty="0"/>
          </a:p>
        </p:txBody>
      </p:sp>
      <p:sp>
        <p:nvSpPr>
          <p:cNvPr id="14" name="Šipka doprava 13"/>
          <p:cNvSpPr/>
          <p:nvPr/>
        </p:nvSpPr>
        <p:spPr>
          <a:xfrm>
            <a:off x="1860704" y="3861048"/>
            <a:ext cx="335032" cy="216023"/>
          </a:xfrm>
          <a:prstGeom prst="rightArrow">
            <a:avLst/>
          </a:prstGeom>
          <a:solidFill>
            <a:srgbClr val="EC88E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1835696" y="2780928"/>
            <a:ext cx="360040" cy="216023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128954" y="4547075"/>
            <a:ext cx="68060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 podzim odlétají práci do teplých krajin. Trháme jablka, hrušky</a:t>
            </a:r>
          </a:p>
          <a:p>
            <a:r>
              <a:rPr lang="cs-CZ" b="1" dirty="0" smtClean="0"/>
              <a:t>a švestky. V lese sbíráme houby. Pouštíme draky. Ze stromů padá listí.</a:t>
            </a:r>
          </a:p>
          <a:p>
            <a:r>
              <a:rPr lang="cs-CZ" b="1" dirty="0" smtClean="0"/>
              <a:t>Začíná školní rok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Šipka doprava 18"/>
          <p:cNvSpPr/>
          <p:nvPr/>
        </p:nvSpPr>
        <p:spPr>
          <a:xfrm>
            <a:off x="1860704" y="4869160"/>
            <a:ext cx="335032" cy="216024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166909" y="5565010"/>
            <a:ext cx="69831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 zimě mrzne a padá sníh. Rybníky zamrzají. Bruslíme, sáňkujeme, </a:t>
            </a:r>
          </a:p>
          <a:p>
            <a:r>
              <a:rPr lang="cs-CZ" b="1" dirty="0" smtClean="0"/>
              <a:t>stavíme sněhuláky a hrajeme hokej. Slavíme Vánoce. Příroda je pokrytá</a:t>
            </a:r>
          </a:p>
          <a:p>
            <a:r>
              <a:rPr lang="cs-CZ" b="1" dirty="0" smtClean="0"/>
              <a:t>sněhem a odpočívá.</a:t>
            </a:r>
            <a:endParaRPr lang="cs-CZ" b="1" dirty="0"/>
          </a:p>
        </p:txBody>
      </p:sp>
      <p:sp>
        <p:nvSpPr>
          <p:cNvPr id="21" name="Šipka doprava 20"/>
          <p:cNvSpPr/>
          <p:nvPr/>
        </p:nvSpPr>
        <p:spPr>
          <a:xfrm>
            <a:off x="1835696" y="5805264"/>
            <a:ext cx="331213" cy="221411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92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4408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Ukazuj obrázky a vyprávěj o nich.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174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AppData\Local\Microsoft\Windows\Temporary Internet Files\Content.IE5\PPR7GSCJ\MP900438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307" y="466081"/>
            <a:ext cx="1527957" cy="229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WO654N5C\MP9004388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38928"/>
            <a:ext cx="1869533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MRORR9OH\MP9004389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8543" y="4967241"/>
            <a:ext cx="1987873" cy="17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TXBLPJI1\MP9004226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11809"/>
            <a:ext cx="1221148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WO654N5C\MP9003996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59166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8O6ICM2M\MP9004231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8313" y="1988840"/>
            <a:ext cx="172819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PPR7GSCJ\MP90039962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8831" y="4817531"/>
            <a:ext cx="2137265" cy="170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FIADX1C1\MP90039964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3716" y="2811809"/>
            <a:ext cx="1482700" cy="185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987824" y="332656"/>
            <a:ext cx="2448272" cy="1281101"/>
          </a:xfrm>
          <a:prstGeom prst="horizontalScroll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JARO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218988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pc\AppData\Local\Microsoft\Windows\Temporary Internet Files\Content.IE5\F2W37FB5\MP900422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1561" y="8171186"/>
            <a:ext cx="518005" cy="34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MRORR9OH\MP9004264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9406" y="5013585"/>
            <a:ext cx="2448272" cy="163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FIADX1C1\MP9004265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1454" y="1329927"/>
            <a:ext cx="2016224" cy="134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U61DHQA8\MP9004384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301547"/>
            <a:ext cx="1610594" cy="2405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8O6ICM2M\MP9004385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65104"/>
            <a:ext cx="2649191" cy="176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TXBLPJI1\MP9004386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3402" y="4869160"/>
            <a:ext cx="1171904" cy="175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c\AppData\Local\Microsoft\Windows\Temporary Internet Files\Content.IE5\F2W37FB5\MP9004228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084" y="1328469"/>
            <a:ext cx="3024336" cy="201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pc\AppData\Local\Microsoft\Windows\Temporary Internet Files\Content.IE5\FIADX1C1\MP90042279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96952"/>
            <a:ext cx="2699792" cy="177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3754500" y="260648"/>
            <a:ext cx="2689708" cy="1224136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800080"/>
                </a:solidFill>
              </a:rPr>
              <a:t>LÉTO</a:t>
            </a:r>
            <a:endParaRPr lang="cs-CZ" sz="4800" b="1" dirty="0">
              <a:solidFill>
                <a:srgbClr val="8000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7146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c\AppData\Local\Microsoft\Windows\Temporary Internet Files\Content.IE5\FIADX1C1\MP900403476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233" y="548680"/>
            <a:ext cx="2336241" cy="231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U61DHQA8\MP9004069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711" y="3356169"/>
            <a:ext cx="2565287" cy="269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WO654N5C\MP9004074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1" y="457200"/>
            <a:ext cx="2442760" cy="268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PPR7GSCJ\MP900407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0745" y="3933056"/>
            <a:ext cx="1944216" cy="226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U61DHQA8\MP9004311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658218"/>
            <a:ext cx="2535607" cy="184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U61DHQA8\MC900193312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0079" y="2420888"/>
            <a:ext cx="212941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3275856" y="332656"/>
            <a:ext cx="2448272" cy="1375643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PODZIM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49667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TXBLPJI1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804" y="453319"/>
            <a:ext cx="1697121" cy="189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F2W37FB5\MP9004337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326" y="5301208"/>
            <a:ext cx="197859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MRORR9OH\MP9004483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1367" y="4750514"/>
            <a:ext cx="1320147" cy="198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AppData\Local\Microsoft\Windows\Temporary Internet Files\Content.IE5\PPR7GSCJ\MP9004483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473116"/>
            <a:ext cx="14401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\AppData\Local\Microsoft\Windows\Temporary Internet Files\Content.IE5\F2W37FB5\MP9004484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8448" y="2564904"/>
            <a:ext cx="2411760" cy="160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\AppData\Local\Microsoft\Windows\Temporary Internet Files\Content.IE5\F2W37FB5\MP9004340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68960"/>
            <a:ext cx="3008717" cy="200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c\AppData\Local\Microsoft\Windows\Temporary Internet Files\Content.IE5\MRORR9OH\MP9003998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1060" y="1760984"/>
            <a:ext cx="1872207" cy="261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c\AppData\Local\Microsoft\Windows\Temporary Internet Files\Content.IE5\MRORR9OH\MC9004358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0292"/>
            <a:ext cx="180022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pc\AppData\Local\Microsoft\Windows\Temporary Internet Files\Content.IE5\MRORR9OH\MP90040093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960336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3015702" y="203891"/>
            <a:ext cx="2823931" cy="119449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ZIMA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101733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148478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0" y="292494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0" y="4221088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27784" y="1484784"/>
            <a:ext cx="0" cy="27363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59883" y="1484784"/>
            <a:ext cx="0" cy="27363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868144" y="1484784"/>
            <a:ext cx="0" cy="27363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524328" y="1484784"/>
            <a:ext cx="0" cy="27363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144000" y="1484784"/>
            <a:ext cx="0" cy="27363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1484784"/>
            <a:ext cx="0" cy="27363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3227"/>
            <a:ext cx="2339752" cy="1183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519" y="2993718"/>
            <a:ext cx="2433737" cy="1194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827584" y="5288340"/>
            <a:ext cx="7200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1850720" y="5254554"/>
            <a:ext cx="6835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J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048995" y="5254554"/>
            <a:ext cx="87716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024" name="Obdélník 1023"/>
          <p:cNvSpPr/>
          <p:nvPr/>
        </p:nvSpPr>
        <p:spPr>
          <a:xfrm>
            <a:off x="2519264" y="5288340"/>
            <a:ext cx="513282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I</a:t>
            </a:r>
            <a:endParaRPr lang="cs-CZ" dirty="0"/>
          </a:p>
        </p:txBody>
      </p:sp>
      <p:sp>
        <p:nvSpPr>
          <p:cNvPr id="1025" name="Obdélník 1024"/>
          <p:cNvSpPr/>
          <p:nvPr/>
        </p:nvSpPr>
        <p:spPr>
          <a:xfrm>
            <a:off x="3926158" y="5254554"/>
            <a:ext cx="93006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1028" name="Obdélník 1027"/>
          <p:cNvSpPr/>
          <p:nvPr/>
        </p:nvSpPr>
        <p:spPr>
          <a:xfrm>
            <a:off x="4856221" y="5288340"/>
            <a:ext cx="1260281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1029" name="Obdélník 1028"/>
          <p:cNvSpPr/>
          <p:nvPr/>
        </p:nvSpPr>
        <p:spPr>
          <a:xfrm>
            <a:off x="6116502" y="5288340"/>
            <a:ext cx="101662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030" name="Obdélník 1029"/>
          <p:cNvSpPr/>
          <p:nvPr/>
        </p:nvSpPr>
        <p:spPr>
          <a:xfrm>
            <a:off x="7133127" y="5254554"/>
            <a:ext cx="772969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xmlns="" val="269221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9.80574E-7 L 0.1342 -0.54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00" y="-2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9.80574E-7 L 0.075 -0.54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0" y="-2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9.80574E-7 L 0.36268 -0.548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0" y="-2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40518E-6 L 0.19288 -0.5529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0" y="-2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9.80574E-7 L -0.45208 -0.348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00" y="-1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40518E-6 L 0.24375 -0.343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0" y="-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2.40518E-6 L 0.13628 -0.343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00" y="-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40518E-6 L 0.7717 -0.3536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6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1" grpId="0"/>
      <p:bldP spid="1024" grpId="0"/>
      <p:bldP spid="1025" grpId="0"/>
      <p:bldP spid="1028" grpId="0"/>
      <p:bldP spid="1029" grpId="0"/>
      <p:bldP spid="10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8161" y="0"/>
            <a:ext cx="9135839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8161" y="3637138"/>
            <a:ext cx="913583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714578" y="1660158"/>
            <a:ext cx="0" cy="35995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49286" y="5445224"/>
            <a:ext cx="92271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P</a:t>
            </a:r>
            <a:endParaRPr lang="cs-CZ" sz="8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67207" y="5445224"/>
            <a:ext cx="94769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O</a:t>
            </a:r>
            <a:endParaRPr lang="cs-CZ" sz="8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45259" y="5390166"/>
            <a:ext cx="89639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D</a:t>
            </a:r>
            <a:endParaRPr lang="cs-CZ" sz="8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54643" y="5460319"/>
            <a:ext cx="72487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Z</a:t>
            </a:r>
            <a:endParaRPr lang="cs-CZ" sz="8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17968" y="5411450"/>
            <a:ext cx="48603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I</a:t>
            </a:r>
            <a:endParaRPr lang="cs-CZ" sz="8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5445224"/>
            <a:ext cx="11705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M</a:t>
            </a:r>
            <a:endParaRPr lang="cs-CZ" sz="8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8456" y="5390166"/>
            <a:ext cx="10128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L</a:t>
            </a:r>
            <a:endParaRPr lang="cs-CZ" sz="8800" b="1" dirty="0"/>
          </a:p>
        </p:txBody>
      </p:sp>
      <p:sp>
        <p:nvSpPr>
          <p:cNvPr id="18" name="Obdélník 17"/>
          <p:cNvSpPr/>
          <p:nvPr/>
        </p:nvSpPr>
        <p:spPr>
          <a:xfrm>
            <a:off x="2930987" y="5445224"/>
            <a:ext cx="73449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8800" b="1" dirty="0">
                <a:solidFill>
                  <a:prstClr val="black"/>
                </a:solidFill>
              </a:rPr>
              <a:t>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996238" y="5408531"/>
            <a:ext cx="74411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T</a:t>
            </a:r>
            <a:endParaRPr lang="cs-CZ" sz="8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55977" y="5390166"/>
            <a:ext cx="10081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O</a:t>
            </a:r>
            <a:endParaRPr lang="cs-CZ" sz="8800" b="1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0" y="5301208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161" y="1628097"/>
            <a:ext cx="9135839" cy="711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3851920" y="1628097"/>
            <a:ext cx="1" cy="364105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860033" y="1679080"/>
            <a:ext cx="0" cy="362212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6012160" y="1665700"/>
            <a:ext cx="22872" cy="36355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>
            <a:off x="7154053" y="1637558"/>
            <a:ext cx="0" cy="363158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172400" y="1710613"/>
            <a:ext cx="0" cy="364105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144000" y="1660158"/>
            <a:ext cx="0" cy="35995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0" y="1635216"/>
            <a:ext cx="8161" cy="363393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" name="Picture 2" descr="C:\Users\pc\AppData\Local\Microsoft\Windows\Temporary Internet Files\Content.IE5\TXBLPJI1\MP900422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719" y="1850038"/>
            <a:ext cx="251771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TXBLPJI1\MP9004010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720" y="3731359"/>
            <a:ext cx="2517714" cy="156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236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5.45791E-7 L 0.2835 -0.496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0" y="-2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63552E-6 L 0.12361 -0.503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00" y="-2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48659E-6 L -0.2191 -0.487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0" y="-2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5.45791E-7 L 0.18907 -0.496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00" y="-2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63552E-6 L -0.09913 -0.2310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00" y="-1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63552E-6 L 0.21268 -0.241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00" y="-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5.45791E-7 L -0.04688 -0.2338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" y="-1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69103E-6 L 0.56875 -0.2439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400" y="-1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97872E-6 L 0.11007 -0.2472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0" y="-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63552E-6 L 0.03055 -0.2416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0" y="-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91265"/>
            <a:ext cx="317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správné obrázky.</a:t>
            </a:r>
            <a:endParaRPr lang="cs-CZ" sz="2400" b="1" dirty="0"/>
          </a:p>
        </p:txBody>
      </p:sp>
      <p:pic>
        <p:nvPicPr>
          <p:cNvPr id="6146" name="Picture 2" descr="C:\Users\pc\AppData\Local\Microsoft\Windows\Temporary Internet Files\Content.IE5\MRORR9OH\MP900438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77503"/>
            <a:ext cx="1008112" cy="1313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PPR7GSCJ\MP9004309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0793"/>
            <a:ext cx="1262798" cy="1223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c\AppData\Local\Microsoft\Windows\Temporary Internet Files\Content.IE5\TXBLPJI1\MP9004254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80793"/>
            <a:ext cx="1512168" cy="104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pc\AppData\Local\Microsoft\Windows\Temporary Internet Files\Content.IE5\FIADX1C1\MP9004337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268995"/>
            <a:ext cx="1728192" cy="118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pc\AppData\Local\Microsoft\Windows\Temporary Internet Files\Content.IE5\MRORR9OH\MP9004023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373909"/>
            <a:ext cx="1662688" cy="133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pc\AppData\Local\Microsoft\Windows\Temporary Internet Files\Content.IE5\F2W37FB5\MP9002277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1687" y="3267041"/>
            <a:ext cx="2271588" cy="150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pc\AppData\Local\Microsoft\Windows\Temporary Internet Files\Content.IE5\MRORR9OH\MP9004020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7982" y="5055016"/>
            <a:ext cx="932451" cy="1398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pc\AppData\Local\Microsoft\Windows\Temporary Internet Files\Content.IE5\PPR7GSCJ\MC9003543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6308" y="3455205"/>
            <a:ext cx="2144662" cy="159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95536" y="1240938"/>
            <a:ext cx="1588704" cy="612068"/>
          </a:xfrm>
          <a:prstGeom prst="wedgeRoundRectCallout">
            <a:avLst>
              <a:gd name="adj1" fmla="val -30484"/>
              <a:gd name="adj2" fmla="val 185367"/>
              <a:gd name="adj3" fmla="val 1666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JARO</a:t>
            </a:r>
            <a:endParaRPr lang="cs-CZ" sz="3200" b="1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2555776" y="1268760"/>
            <a:ext cx="1588704" cy="612068"/>
          </a:xfrm>
          <a:prstGeom prst="wedgeRoundRectCallout">
            <a:avLst>
              <a:gd name="adj1" fmla="val -4664"/>
              <a:gd name="adj2" fmla="val 220272"/>
              <a:gd name="adj3" fmla="val 1666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LÉTO</a:t>
            </a:r>
            <a:endParaRPr lang="cs-CZ" sz="3200" b="1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4602661" y="1268760"/>
            <a:ext cx="1588704" cy="612068"/>
          </a:xfrm>
          <a:prstGeom prst="wedgeRoundRectCallout">
            <a:avLst>
              <a:gd name="adj1" fmla="val -21339"/>
              <a:gd name="adj2" fmla="val 178386"/>
              <a:gd name="adj3" fmla="val 1666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PODZIM</a:t>
            </a:r>
            <a:endParaRPr lang="cs-CZ" sz="2800" b="1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6965766" y="1268943"/>
            <a:ext cx="1588704" cy="612068"/>
          </a:xfrm>
          <a:prstGeom prst="wedgeRoundRectCallout">
            <a:avLst>
              <a:gd name="adj1" fmla="val -40167"/>
              <a:gd name="adj2" fmla="val 179783"/>
              <a:gd name="adj3" fmla="val 1666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ZIMA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9156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citace: </a:t>
            </a:r>
            <a:r>
              <a:rPr lang="cs-CZ" dirty="0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444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402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Rok – roční období I. VY_32_INOVACE_4A_13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8</cp:revision>
  <dcterms:created xsi:type="dcterms:W3CDTF">2011-11-06T12:24:38Z</dcterms:created>
  <dcterms:modified xsi:type="dcterms:W3CDTF">2013-01-23T18:30:02Z</dcterms:modified>
</cp:coreProperties>
</file>