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7"/>
  </p:notesMasterIdLst>
  <p:sldIdLst>
    <p:sldId id="283" r:id="rId4"/>
    <p:sldId id="285" r:id="rId5"/>
    <p:sldId id="279" r:id="rId6"/>
    <p:sldId id="268" r:id="rId7"/>
    <p:sldId id="269" r:id="rId8"/>
    <p:sldId id="276" r:id="rId9"/>
    <p:sldId id="270" r:id="rId10"/>
    <p:sldId id="272" r:id="rId11"/>
    <p:sldId id="271" r:id="rId12"/>
    <p:sldId id="274" r:id="rId13"/>
    <p:sldId id="277" r:id="rId14"/>
    <p:sldId id="278" r:id="rId15"/>
    <p:sldId id="260" r:id="rId16"/>
  </p:sldIdLst>
  <p:sldSz cx="9144000" cy="6858000" type="screen4x3"/>
  <p:notesSz cx="6858000" cy="9144000"/>
  <p:custShowLst>
    <p:custShow name="Vlastní prezentace _ ukázka" id="0">
      <p:sldLst>
        <p:sld r:id="rId16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2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Hláska </a:t>
            </a:r>
            <a:r>
              <a:rPr lang="cs-CZ" dirty="0"/>
              <a:t>J</a:t>
            </a:r>
            <a:br>
              <a:rPr lang="cs-CZ" dirty="0"/>
            </a:br>
            <a:r>
              <a:rPr lang="cs-CZ" dirty="0" smtClean="0"/>
              <a:t>VY_32_INOVACE_3B_07</a:t>
            </a:r>
            <a:br>
              <a:rPr lang="cs-CZ" dirty="0" smtClean="0"/>
            </a:br>
            <a:r>
              <a:rPr lang="cs-CZ" sz="3100" dirty="0" smtClean="0"/>
              <a:t>Číslo projektu: </a:t>
            </a:r>
            <a:r>
              <a:rPr lang="cs-CZ" sz="3100" dirty="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3B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53010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Hláska J.  Na prvním pracovním  listu jsou obrázky: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jídlo, jahoda, jelen, jazyk.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 každého obrázku je písmeno J. Žáci čtou obrázky – co slyšíš na začátku?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Další list je určen k procvičení slabik– žáci tvoří dvojice slabik. Následně pak žáci tvoří dvojice slov. Za dokončený úkol si  mohou pustit „potlesk“.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 poslední části  žáci čtou věty a  do rámečku přesouvají jednotlivá slova tak, aby byla vytvořena stejná věta.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dokončený úkol si žáci opět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Jazyková komunikace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Čtení</a:t>
                      </a: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stupeň,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07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692696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836712"/>
            <a:ext cx="5918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J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2276872"/>
            <a:ext cx="7780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JÍDLO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5370843" y="3501008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400816" y="3759869"/>
            <a:ext cx="5918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J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471958" y="5129474"/>
            <a:ext cx="8138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JAZYK</a:t>
            </a:r>
            <a:endParaRPr lang="cs-CZ" sz="2000" b="1" dirty="0"/>
          </a:p>
        </p:txBody>
      </p:sp>
      <p:sp>
        <p:nvSpPr>
          <p:cNvPr id="18" name="Obdélník 17"/>
          <p:cNvSpPr/>
          <p:nvPr/>
        </p:nvSpPr>
        <p:spPr>
          <a:xfrm>
            <a:off x="5399951" y="669557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5471959" y="813573"/>
            <a:ext cx="5918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J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471959" y="2253733"/>
            <a:ext cx="10658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JAHODA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467544" y="3501008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611560" y="3573016"/>
            <a:ext cx="5918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J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683568" y="4941168"/>
            <a:ext cx="7970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JELEN</a:t>
            </a:r>
            <a:endParaRPr lang="cs-CZ" sz="2000" b="1" dirty="0"/>
          </a:p>
        </p:txBody>
      </p:sp>
      <p:pic>
        <p:nvPicPr>
          <p:cNvPr id="11266" name="Picture 2" descr="Jídlo pro vá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908720"/>
            <a:ext cx="1584176" cy="1584176"/>
          </a:xfrm>
          <a:prstGeom prst="rect">
            <a:avLst/>
          </a:prstGeom>
          <a:noFill/>
        </p:spPr>
      </p:pic>
      <p:pic>
        <p:nvPicPr>
          <p:cNvPr id="1126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908720"/>
            <a:ext cx="1512168" cy="1512168"/>
          </a:xfrm>
          <a:prstGeom prst="rect">
            <a:avLst/>
          </a:prstGeom>
          <a:noFill/>
        </p:spPr>
      </p:pic>
      <p:pic>
        <p:nvPicPr>
          <p:cNvPr id="1127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717032"/>
            <a:ext cx="1584176" cy="1584176"/>
          </a:xfrm>
          <a:prstGeom prst="rect">
            <a:avLst/>
          </a:prstGeom>
          <a:noFill/>
        </p:spPr>
      </p:pic>
      <p:pic>
        <p:nvPicPr>
          <p:cNvPr id="11274" name="Picture 10" descr="Žena ukazující jazy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3717032"/>
            <a:ext cx="1368152" cy="15841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23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JA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79712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L</a:t>
            </a:r>
            <a:r>
              <a:rPr lang="cs-CZ" sz="5400" b="1" dirty="0" smtClean="0">
                <a:solidFill>
                  <a:schemeClr val="tx1"/>
                </a:solidFill>
              </a:rPr>
              <a:t>E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358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V</a:t>
            </a:r>
            <a:r>
              <a:rPr lang="cs-CZ" sz="5400" b="1" dirty="0" smtClean="0">
                <a:solidFill>
                  <a:schemeClr val="tx1"/>
                </a:solidFill>
              </a:rPr>
              <a:t>I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60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JO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362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J</a:t>
            </a:r>
            <a:r>
              <a:rPr lang="cs-CZ" sz="5400" b="1" dirty="0" smtClean="0">
                <a:solidFill>
                  <a:schemeClr val="tx1"/>
                </a:solidFill>
              </a:rPr>
              <a:t>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32656"/>
            <a:ext cx="1944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Přiřaď slabiky: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979712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J</a:t>
            </a:r>
            <a:r>
              <a:rPr lang="cs-CZ" sz="5400" b="1" dirty="0" smtClean="0">
                <a:solidFill>
                  <a:srgbClr val="FF0000"/>
                </a:solidFill>
              </a:rPr>
              <a:t>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940152" y="4509120"/>
            <a:ext cx="8162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L</a:t>
            </a:r>
            <a:r>
              <a:rPr lang="cs-CZ" sz="5400" b="1" dirty="0" smtClean="0">
                <a:solidFill>
                  <a:srgbClr val="FF0000"/>
                </a:solidFill>
              </a:rPr>
              <a:t>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3528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V</a:t>
            </a:r>
            <a:r>
              <a:rPr lang="cs-CZ" sz="5400" b="1" dirty="0" smtClean="0">
                <a:solidFill>
                  <a:srgbClr val="FF0000"/>
                </a:solidFill>
              </a:rPr>
              <a:t>I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524328" y="4509120"/>
            <a:ext cx="88197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J</a:t>
            </a:r>
            <a:r>
              <a:rPr lang="cs-CZ" sz="5400" b="1" dirty="0" smtClean="0">
                <a:solidFill>
                  <a:srgbClr val="FF0000"/>
                </a:solidFill>
              </a:rPr>
              <a:t>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256296" y="4581128"/>
            <a:ext cx="8659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J</a:t>
            </a:r>
            <a:r>
              <a:rPr lang="cs-CZ" sz="5400" b="1" dirty="0" smtClean="0">
                <a:solidFill>
                  <a:srgbClr val="FF0000"/>
                </a:solidFill>
              </a:rPr>
              <a:t>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251520" y="4365104"/>
            <a:ext cx="849694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1835696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V="1">
            <a:off x="34918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52920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V="1">
            <a:off x="7092280" y="2132856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5750024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2348880"/>
            <a:ext cx="11368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tulí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156176" y="4869160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tulí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4869160"/>
            <a:ext cx="14414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jíme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28184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jíme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124744"/>
            <a:ext cx="16065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jáma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156176" y="2348880"/>
            <a:ext cx="23353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jáma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3501008"/>
            <a:ext cx="16542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jelito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28184" y="1124744"/>
            <a:ext cx="1649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jelito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966048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2276872"/>
            <a:ext cx="12583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Oto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156176" y="5085184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Oto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4797152"/>
            <a:ext cx="15921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ujela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56176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ujela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196752"/>
            <a:ext cx="10486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jeli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084168" y="2348880"/>
            <a:ext cx="23353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jeli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3429000"/>
            <a:ext cx="17059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sama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84168" y="980728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sama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5894040"/>
            <a:ext cx="648072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Moje máma jásá.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12160" y="4725144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4797152"/>
            <a:ext cx="2016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máma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131840" y="4869160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Moje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76255" y="4737093"/>
            <a:ext cx="13195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jásá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6021288"/>
            <a:ext cx="520824" cy="520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Evo! To je jáma !                   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4797152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!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004048" y="4743239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jáma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403648" y="4869160"/>
            <a:ext cx="8397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To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24328" y="4871249"/>
            <a:ext cx="14235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Evo!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843808" y="4941168"/>
            <a:ext cx="7088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je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028384" y="5966048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66082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Máma myje                  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16215" y="4797152"/>
            <a:ext cx="21496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Máma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797152"/>
            <a:ext cx="503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.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21721" y="4797152"/>
            <a:ext cx="15876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myje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2" name="Picture 20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466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0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43711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316416" y="5894040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75806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err="1" smtClean="0">
                <a:solidFill>
                  <a:srgbClr val="FF0000"/>
                </a:solidFill>
              </a:rPr>
              <a:t>Julo</a:t>
            </a:r>
            <a:r>
              <a:rPr lang="cs-CZ" sz="5400" b="1" dirty="0" smtClean="0">
                <a:solidFill>
                  <a:srgbClr val="FF0000"/>
                </a:solidFill>
              </a:rPr>
              <a:t> a Evo!  Je tu </a:t>
            </a:r>
            <a:r>
              <a:rPr lang="cs-CZ" sz="5400" dirty="0" smtClean="0">
                <a:solidFill>
                  <a:srgbClr val="FF0000"/>
                </a:solidFill>
              </a:rPr>
              <a:t>               </a:t>
            </a:r>
            <a:r>
              <a:rPr lang="cs-CZ" sz="5400" b="1" dirty="0" smtClean="0">
                <a:solidFill>
                  <a:srgbClr val="FF0000"/>
                </a:solidFill>
              </a:rPr>
              <a:t>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16217" y="5085184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Je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9456" y="4828895"/>
            <a:ext cx="503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tx2"/>
                </a:solidFill>
              </a:rPr>
              <a:t>.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19672" y="5013176"/>
            <a:ext cx="32221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err="1" smtClean="0">
                <a:solidFill>
                  <a:schemeClr val="tx2"/>
                </a:solidFill>
              </a:rPr>
              <a:t>Julo</a:t>
            </a:r>
            <a:r>
              <a:rPr lang="cs-CZ" sz="5400" b="1" dirty="0" smtClean="0">
                <a:solidFill>
                  <a:schemeClr val="tx2"/>
                </a:solidFill>
              </a:rPr>
              <a:t> a Evo!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191683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380312" y="4509120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tu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6" name="Picture 2" descr="Basketbalový mí&amp;ccaron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836712"/>
            <a:ext cx="136815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Basketbalový mí&amp;ccaron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725144"/>
            <a:ext cx="1484784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100392" y="5894040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Eva jí                     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79435" y="4925649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4797152"/>
            <a:ext cx="17211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jí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491880" y="4869160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cs-CZ" sz="5400" b="1" dirty="0">
                <a:solidFill>
                  <a:schemeClr val="tx2">
                    <a:lumMod val="75000"/>
                  </a:schemeClr>
                </a:solidFill>
              </a:rPr>
              <a:t>v</a:t>
            </a:r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1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725144"/>
            <a:ext cx="1656184" cy="1656184"/>
          </a:xfrm>
          <a:prstGeom prst="rect">
            <a:avLst/>
          </a:prstGeom>
          <a:noFill/>
        </p:spPr>
      </p:pic>
      <p:pic>
        <p:nvPicPr>
          <p:cNvPr id="13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836712"/>
            <a:ext cx="1656184" cy="1656184"/>
          </a:xfrm>
          <a:prstGeom prst="rect">
            <a:avLst/>
          </a:prstGeom>
          <a:noFill/>
        </p:spPr>
      </p:pic>
      <p:pic>
        <p:nvPicPr>
          <p:cNvPr id="1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316416" y="5966048"/>
            <a:ext cx="504056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2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636515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5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412776"/>
            <a:ext cx="8856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 </a:t>
            </a:r>
            <a:r>
              <a:rPr lang="cs-CZ" sz="5400" b="1" dirty="0" err="1" smtClean="0">
                <a:solidFill>
                  <a:srgbClr val="FF0000"/>
                </a:solidFill>
              </a:rPr>
              <a:t>Ája</a:t>
            </a:r>
            <a:r>
              <a:rPr lang="cs-CZ" sz="5400" b="1" dirty="0" smtClean="0">
                <a:solidFill>
                  <a:srgbClr val="FF0000"/>
                </a:solidFill>
              </a:rPr>
              <a:t> vítá </a:t>
            </a:r>
            <a:r>
              <a:rPr lang="cs-CZ" sz="5400" b="1" dirty="0" err="1" smtClean="0">
                <a:solidFill>
                  <a:srgbClr val="FF0000"/>
                </a:solidFill>
              </a:rPr>
              <a:t>Julu</a:t>
            </a:r>
            <a:r>
              <a:rPr lang="cs-CZ" sz="5400" b="1" dirty="0" smtClean="0">
                <a:solidFill>
                  <a:srgbClr val="FF0000"/>
                </a:solidFill>
              </a:rPr>
              <a:t> 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812360" y="4797152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55576" y="5085184"/>
            <a:ext cx="1584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vítá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6096" y="4797152"/>
            <a:ext cx="14847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err="1" smtClean="0">
                <a:solidFill>
                  <a:schemeClr val="tx2"/>
                </a:solidFill>
              </a:rPr>
              <a:t>Julu</a:t>
            </a:r>
            <a:r>
              <a:rPr lang="cs-CZ" sz="5400" b="1" dirty="0" smtClean="0">
                <a:solidFill>
                  <a:schemeClr val="tx2"/>
                </a:solidFill>
              </a:rPr>
              <a:t> 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51920" y="4941168"/>
            <a:ext cx="11224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err="1" smtClean="0">
                <a:solidFill>
                  <a:schemeClr val="tx2"/>
                </a:solidFill>
              </a:rPr>
              <a:t>Ája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0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460432" y="6038056"/>
            <a:ext cx="504056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3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MultipleChoice</Type>
  <ChoicesCount>4</ChoicesCount>
  <Orientation>Left</Orientation>
</Layout>
</file>

<file path=customXml/itemProps1.xml><?xml version="1.0" encoding="utf-8"?>
<ds:datastoreItem xmlns:ds="http://schemas.openxmlformats.org/officeDocument/2006/customXml" ds:itemID="{AAD1C82A-AB8C-4178-99AE-950A16AD8008}">
  <ds:schemaRefs/>
</ds:datastoreItem>
</file>

<file path=customXml/itemProps2.xml><?xml version="1.0" encoding="utf-8"?>
<ds:datastoreItem xmlns:ds="http://schemas.openxmlformats.org/officeDocument/2006/customXml" ds:itemID="{29C6A2B9-D4BC-413D-9BD6-8C205420A6C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1142</TotalTime>
  <Words>332</Words>
  <Application>Microsoft Office PowerPoint</Application>
  <PresentationFormat>Předvádění na obrazovce (4:3)</PresentationFormat>
  <Paragraphs>106</Paragraphs>
  <Slides>13</Slides>
  <Notes>2</Notes>
  <HiddenSlides>1</HiddenSlides>
  <MMClips>9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  <vt:variant>
        <vt:lpstr>Vlastní prezentace</vt:lpstr>
      </vt:variant>
      <vt:variant>
        <vt:i4>2</vt:i4>
      </vt:variant>
    </vt:vector>
  </HeadingPairs>
  <TitlesOfParts>
    <vt:vector size="16" baseType="lpstr">
      <vt:lpstr>Motiv systému Office</vt:lpstr>
      <vt:lpstr>Hláska J VY_32_INOVACE_3B_07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113</cp:revision>
  <dcterms:created xsi:type="dcterms:W3CDTF">2011-02-01T19:13:05Z</dcterms:created>
  <dcterms:modified xsi:type="dcterms:W3CDTF">2013-01-21T12:23:34Z</dcterms:modified>
</cp:coreProperties>
</file>