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57" r:id="rId3"/>
    <p:sldId id="281" r:id="rId4"/>
    <p:sldId id="282" r:id="rId5"/>
    <p:sldId id="279" r:id="rId6"/>
    <p:sldId id="267" r:id="rId7"/>
    <p:sldId id="259" r:id="rId8"/>
    <p:sldId id="262" r:id="rId9"/>
    <p:sldId id="260" r:id="rId10"/>
    <p:sldId id="261" r:id="rId11"/>
    <p:sldId id="263" r:id="rId12"/>
    <p:sldId id="264" r:id="rId13"/>
    <p:sldId id="265" r:id="rId14"/>
    <p:sldId id="266" r:id="rId15"/>
    <p:sldId id="272" r:id="rId16"/>
    <p:sldId id="284" r:id="rId17"/>
    <p:sldId id="276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677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31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415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524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75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978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60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86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90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781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719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673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jpeg"/><Relationship Id="rId3" Type="http://schemas.openxmlformats.org/officeDocument/2006/relationships/image" Target="../media/image3.wmf"/><Relationship Id="rId7" Type="http://schemas.openxmlformats.org/officeDocument/2006/relationships/image" Target="../media/image7.gif"/><Relationship Id="rId12" Type="http://schemas.openxmlformats.org/officeDocument/2006/relationships/image" Target="../media/image12.wmf"/><Relationship Id="rId2" Type="http://schemas.openxmlformats.org/officeDocument/2006/relationships/image" Target="../media/image2.jpeg"/><Relationship Id="rId16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5" Type="http://schemas.openxmlformats.org/officeDocument/2006/relationships/image" Target="../media/image15.wm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5" Type="http://schemas.openxmlformats.org/officeDocument/2006/relationships/image" Target="../media/image21.wmf"/><Relationship Id="rId4" Type="http://schemas.openxmlformats.org/officeDocument/2006/relationships/image" Target="../media/image2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65908793"/>
              </p:ext>
            </p:extLst>
          </p:nvPr>
        </p:nvGraphicFramePr>
        <p:xfrm>
          <a:off x="395536" y="692696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16.8.2012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smtClean="0">
                          <a:effectLst/>
                        </a:rPr>
                        <a:t>VY_32_INOVACE_04_Vyjmenovaná </a:t>
                      </a:r>
                      <a:r>
                        <a:rPr lang="cs-CZ" sz="2800" kern="1200" dirty="0" smtClean="0">
                          <a:effectLst/>
                        </a:rPr>
                        <a:t>slova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Vyjmenovaná</a:t>
                      </a:r>
                      <a:r>
                        <a:rPr lang="cs-CZ" sz="2800" baseline="0" dirty="0" smtClean="0">
                          <a:effectLst/>
                          <a:latin typeface="+mn-lt"/>
                          <a:ea typeface="Times New Roman"/>
                        </a:rPr>
                        <a:t> slova po M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373216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07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3672408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Vyjmenovaná slova </a:t>
            </a:r>
            <a:br>
              <a:rPr lang="cs-CZ" sz="6000" b="1" dirty="0" smtClean="0"/>
            </a:br>
            <a:r>
              <a:rPr lang="cs-CZ" sz="6000" b="1" dirty="0" smtClean="0"/>
              <a:t>po  M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108827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ročníku, </a:t>
            </a:r>
            <a:r>
              <a:rPr lang="cs-CZ" sz="2000" dirty="0" smtClean="0"/>
              <a:t>tak                 </a:t>
            </a:r>
            <a:r>
              <a:rPr lang="cs-CZ" sz="2000" dirty="0" smtClean="0"/>
              <a:t>k pozdějšímu  opakování . Žáci mohou pracovat pod vedením </a:t>
            </a:r>
            <a:r>
              <a:rPr lang="cs-CZ" sz="2000" dirty="0" smtClean="0"/>
              <a:t>učitele                         </a:t>
            </a:r>
            <a:r>
              <a:rPr lang="cs-CZ" sz="2000" dirty="0" smtClean="0"/>
              <a:t>s interaktivní tabulí nebo samostatně na osobním počítači</a:t>
            </a:r>
          </a:p>
          <a:p>
            <a:pPr algn="just"/>
            <a:r>
              <a:rPr lang="cs-CZ" sz="2000" dirty="0" smtClean="0"/>
              <a:t>V úvodní části je uveden přehled vyjmenovaných slov, podpořený vizuálním vjemem z obrázků. Žáci s pomocí učitele vyvozují jiné tvary vyjmenovaných slov a slova příbuzná.</a:t>
            </a:r>
          </a:p>
          <a:p>
            <a:pPr algn="just"/>
            <a:r>
              <a:rPr lang="cs-CZ" sz="2000" dirty="0" smtClean="0"/>
              <a:t>Následuje procvičování s okamžitou kontrolou (výběr provádíme </a:t>
            </a:r>
            <a:r>
              <a:rPr lang="cs-CZ" sz="2000" dirty="0" smtClean="0"/>
              <a:t>kliknutím                 </a:t>
            </a:r>
            <a:r>
              <a:rPr lang="cs-CZ" sz="2000" dirty="0" smtClean="0"/>
              <a:t>na vybranou hlásku).</a:t>
            </a:r>
          </a:p>
          <a:p>
            <a:pPr algn="just"/>
            <a:r>
              <a:rPr lang="cs-CZ" sz="2000" dirty="0" smtClean="0"/>
              <a:t>V další části žáci ověřují své znalosti samostatně (nejvhodnější formou je opis cvičení). V závěru prezentace je hodnocení předchozího cvičení,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09502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56985073"/>
              </p:ext>
            </p:extLst>
          </p:nvPr>
        </p:nvGraphicFramePr>
        <p:xfrm>
          <a:off x="468313" y="404813"/>
          <a:ext cx="8229600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my</a:t>
                      </a:r>
                      <a:endParaRPr lang="cs-CZ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slit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lit se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š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hle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žď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tit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za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my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kat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s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kat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d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chat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</a:t>
                      </a:r>
                      <a:r>
                        <a:rPr lang="cs-CZ" sz="32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ří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nacho</a:t>
                      </a:r>
                      <a:r>
                        <a:rPr lang="cs-CZ" sz="2400" b="1" dirty="0" smtClean="0">
                          <a:solidFill>
                            <a:srgbClr val="FF0000"/>
                          </a:solidFill>
                        </a:rPr>
                        <a:t>mý</a:t>
                      </a:r>
                      <a:r>
                        <a:rPr lang="cs-CZ" sz="2400" b="1" dirty="0" smtClean="0">
                          <a:solidFill>
                            <a:schemeClr val="tx1"/>
                          </a:solidFill>
                        </a:rPr>
                        <a:t>tnout</a:t>
                      </a:r>
                      <a:r>
                        <a:rPr lang="cs-CZ" sz="2400" b="1" baseline="0" dirty="0" smtClean="0">
                          <a:solidFill>
                            <a:schemeClr val="tx1"/>
                          </a:solidFill>
                        </a:rPr>
                        <a:t> se</a:t>
                      </a:r>
                      <a:endParaRPr lang="cs-CZ" sz="2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mys</a:t>
                      </a:r>
                    </a:p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5934579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</a:rPr>
              <a:t>    PAMATUJ !</a:t>
            </a:r>
            <a:r>
              <a:rPr lang="cs-CZ" sz="3200" b="1" dirty="0" smtClean="0"/>
              <a:t>            Litomyšl              Kamýk</a:t>
            </a:r>
            <a:endParaRPr lang="cs-CZ" sz="3200" b="1" dirty="0"/>
          </a:p>
        </p:txBody>
      </p:sp>
      <p:pic>
        <p:nvPicPr>
          <p:cNvPr id="2" name="Picture 2" descr="C:\Users\Marie\AppData\Local\Microsoft\Windows\Temporary Internet Files\Content.IE5\F58IKF4Y\MP9004424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17400" y="978392"/>
            <a:ext cx="864096" cy="5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Marie\AppData\Local\Microsoft\Windows\Temporary Internet Files\Content.IE5\44TYM397\MC9000596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331" y="896331"/>
            <a:ext cx="801338" cy="741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Marie\AppData\Local\Microsoft\Windows\Temporary Internet Files\Content.IE5\F58IKF4Y\MP90043873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896331"/>
            <a:ext cx="1080120" cy="72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Marie\AppData\Local\Microsoft\Windows\Temporary Internet Files\Content.IE5\C2KYZ6KY\MC90030432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0520" y="1988840"/>
            <a:ext cx="1497856" cy="61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Marie\AppData\Local\Microsoft\Windows\Temporary Internet Files\Content.IE5\RHW2VNTU\MP90031377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74387" y="1993805"/>
            <a:ext cx="995225" cy="66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Marie\AppData\Local\Microsoft\Windows\Temporary Internet Files\Content.IE5\F58IKF4Y\MM900395727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0976" y="1988840"/>
            <a:ext cx="653517" cy="51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Marie\AppData\Local\Microsoft\Windows\Temporary Internet Files\Content.IE5\44TYM397\MC90019738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2745" y="2924944"/>
            <a:ext cx="1233406" cy="847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Marie\AppData\Local\Microsoft\Windows\Temporary Internet Files\Content.IE5\44TYM397\MC90023186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0408" y="2985015"/>
            <a:ext cx="942261" cy="787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Marie\AppData\Local\Microsoft\Windows\Temporary Internet Files\Content.IE5\RHW2VNTU\MP90040931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1345" y="3067708"/>
            <a:ext cx="933023" cy="62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C:\Users\Marie\AppData\Local\Microsoft\Windows\Temporary Internet Files\Content.IE5\C2KYZ6KY\MC90041136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7081" y="4129526"/>
            <a:ext cx="847264" cy="680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Marie\AppData\Local\Microsoft\Windows\Temporary Internet Files\Content.IE5\44TYM397\MC90023165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0408" y="4074144"/>
            <a:ext cx="1189664" cy="791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5" descr="C:\Users\Marie\AppData\Local\Microsoft\Windows\Temporary Internet Files\Content.IE5\F58IKF4Y\MP90043118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55356" y="4003453"/>
            <a:ext cx="744755" cy="99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Marie\AppData\Local\Microsoft\Windows\Temporary Internet Files\Content.IE5\RHW2VNTU\MC900361204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0208" y="5085184"/>
            <a:ext cx="1428173" cy="716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Marie\AppData\Local\Microsoft\Windows\Temporary Internet Files\Content.IE5\44TYM397\MC900292182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15485" y="5295255"/>
            <a:ext cx="913028" cy="67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Marie\AppData\Local\Microsoft\Windows\Temporary Internet Files\Content.IE5\C2KYZ6KY\MC90043515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31220" y="5801650"/>
            <a:ext cx="1081421" cy="93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7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POZOR !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17440"/>
            <a:ext cx="8229600" cy="47799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(všichni)            X  </a:t>
            </a:r>
            <a:r>
              <a:rPr lang="cs-CZ" b="1" dirty="0" smtClean="0">
                <a:solidFill>
                  <a:srgbClr val="FF0000"/>
                </a:solidFill>
              </a:rPr>
              <a:t>mi</a:t>
            </a:r>
            <a:r>
              <a:rPr lang="cs-CZ" dirty="0" smtClean="0"/>
              <a:t> (mně)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mýt</a:t>
            </a:r>
            <a:r>
              <a:rPr lang="cs-CZ" b="1" dirty="0" smtClean="0"/>
              <a:t> </a:t>
            </a:r>
            <a:r>
              <a:rPr lang="cs-CZ" dirty="0" smtClean="0"/>
              <a:t>(umývat)         X  </a:t>
            </a:r>
            <a:r>
              <a:rPr lang="cs-CZ" b="1" dirty="0" smtClean="0">
                <a:solidFill>
                  <a:srgbClr val="FF0000"/>
                </a:solidFill>
              </a:rPr>
              <a:t>mít</a:t>
            </a:r>
            <a:r>
              <a:rPr lang="cs-CZ" dirty="0" smtClean="0"/>
              <a:t> (vlastnit)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mys</a:t>
            </a:r>
            <a:r>
              <a:rPr lang="cs-CZ" dirty="0" smtClean="0"/>
              <a:t>                          X  </a:t>
            </a:r>
            <a:r>
              <a:rPr lang="cs-CZ" b="1" dirty="0" smtClean="0">
                <a:solidFill>
                  <a:srgbClr val="FF0000"/>
                </a:solidFill>
              </a:rPr>
              <a:t>miss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(výběžek pevniny)     (královna krásy)</a:t>
            </a:r>
          </a:p>
          <a:p>
            <a:pPr marL="0" indent="0">
              <a:buNone/>
            </a:pPr>
            <a:r>
              <a:rPr lang="cs-CZ" b="1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7547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PROCVIČUJ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b="1" dirty="0" smtClean="0"/>
              <a:t>Doplň správně</a:t>
            </a:r>
          </a:p>
          <a:p>
            <a:pPr marL="0" indent="0" algn="ctr">
              <a:buNone/>
            </a:pPr>
            <a:r>
              <a:rPr lang="cs-CZ" sz="6000" b="1" dirty="0" smtClean="0"/>
              <a:t> </a:t>
            </a:r>
            <a:r>
              <a:rPr lang="cs-CZ" sz="6000" b="1" dirty="0" smtClean="0">
                <a:solidFill>
                  <a:srgbClr val="FF0000"/>
                </a:solidFill>
              </a:rPr>
              <a:t>i, í, y, ý </a:t>
            </a:r>
          </a:p>
          <a:p>
            <a:pPr marL="0" indent="0" algn="ctr">
              <a:buNone/>
            </a:pPr>
            <a:r>
              <a:rPr lang="cs-CZ" sz="6000" b="1" dirty="0" smtClean="0"/>
              <a:t>a zdůvodni: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38093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Krtek je </a:t>
            </a:r>
            <a:r>
              <a:rPr lang="cs-CZ" b="1" dirty="0" err="1" smtClean="0"/>
              <a:t>hm_zožravec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188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Chtěl bych </a:t>
            </a:r>
            <a:r>
              <a:rPr lang="cs-CZ" b="1" dirty="0" err="1" smtClean="0"/>
              <a:t>m_t</a:t>
            </a:r>
            <a:r>
              <a:rPr lang="cs-CZ" b="1" dirty="0" smtClean="0"/>
              <a:t> víc času.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699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Kuřátko je </a:t>
            </a:r>
            <a:r>
              <a:rPr lang="cs-CZ" b="1" dirty="0" err="1" smtClean="0"/>
              <a:t>ochm_řené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ý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272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 smtClean="0"/>
              <a:t>Nezam_kej</a:t>
            </a:r>
            <a:r>
              <a:rPr lang="cs-CZ" b="1" dirty="0" smtClean="0"/>
              <a:t> ty dveře!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30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Kovář </a:t>
            </a:r>
            <a:r>
              <a:rPr lang="cs-CZ" b="1" dirty="0" err="1" smtClean="0"/>
              <a:t>rozdm_chal</a:t>
            </a:r>
            <a:r>
              <a:rPr lang="cs-CZ" b="1" dirty="0" smtClean="0"/>
              <a:t> oheň.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ý</a:t>
            </a: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í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994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Katka je </a:t>
            </a:r>
            <a:r>
              <a:rPr lang="cs-CZ" b="1" dirty="0" err="1" smtClean="0"/>
              <a:t>m_lá</a:t>
            </a:r>
            <a:r>
              <a:rPr lang="cs-CZ" b="1" dirty="0" smtClean="0"/>
              <a:t> dívka.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5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Na kraji lesa stojí </a:t>
            </a:r>
            <a:r>
              <a:rPr lang="cs-CZ" b="1" dirty="0" err="1" smtClean="0"/>
              <a:t>m_slivna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179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Výborně!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700" dirty="0" smtClean="0"/>
              <a:t>              </a:t>
            </a:r>
            <a:r>
              <a:rPr lang="cs-CZ" sz="4700" b="1" dirty="0" smtClean="0"/>
              <a:t>Teď si to vyzkoušíme :</a:t>
            </a:r>
            <a:endParaRPr lang="cs-CZ" sz="4700" b="1" dirty="0"/>
          </a:p>
        </p:txBody>
      </p:sp>
      <p:pic>
        <p:nvPicPr>
          <p:cNvPr id="2051" name="Picture 3" descr="C:\Users\Marie\AppData\Local\Microsoft\Windows\Temporary Internet Files\Content.IE5\679RCO84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750931" cy="36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936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Doplň správně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i, í, y, ý </a:t>
            </a:r>
            <a:r>
              <a:rPr lang="cs-CZ" b="1" dirty="0" smtClean="0"/>
              <a:t>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Světový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r, </a:t>
            </a:r>
            <a:r>
              <a:rPr lang="cs-CZ" dirty="0" err="1" smtClean="0"/>
              <a:t>prům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slové</a:t>
            </a:r>
            <a:r>
              <a:rPr lang="cs-CZ" dirty="0" smtClean="0"/>
              <a:t> město,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t radost, osudová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lka</a:t>
            </a:r>
            <a:r>
              <a:rPr lang="cs-CZ" dirty="0" smtClean="0"/>
              <a:t>, škodlivý hm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z, dobrá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sl</a:t>
            </a:r>
            <a:r>
              <a:rPr lang="cs-CZ" dirty="0" smtClean="0"/>
              <a:t>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nerální</a:t>
            </a:r>
            <a:r>
              <a:rPr lang="cs-CZ" dirty="0" smtClean="0"/>
              <a:t> voda, kníže </a:t>
            </a:r>
            <a:r>
              <a:rPr lang="cs-CZ" dirty="0" err="1" smtClean="0"/>
              <a:t>Přem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sl</a:t>
            </a:r>
            <a:r>
              <a:rPr lang="cs-CZ" dirty="0" smtClean="0"/>
              <a:t>, veřejné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nění</a:t>
            </a:r>
            <a:r>
              <a:rPr lang="cs-CZ" dirty="0" smtClean="0"/>
              <a:t>, </a:t>
            </a:r>
            <a:r>
              <a:rPr lang="cs-CZ" dirty="0" err="1" smtClean="0"/>
              <a:t>ochm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řené</a:t>
            </a:r>
            <a:r>
              <a:rPr lang="cs-CZ" dirty="0" smtClean="0"/>
              <a:t> sem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nko</a:t>
            </a:r>
            <a:r>
              <a:rPr lang="cs-CZ" dirty="0" smtClean="0"/>
              <a:t>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losrdný</a:t>
            </a:r>
            <a:r>
              <a:rPr lang="cs-CZ" dirty="0" smtClean="0"/>
              <a:t> člověk,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 i vy, </a:t>
            </a:r>
            <a:r>
              <a:rPr lang="cs-CZ" dirty="0" err="1" smtClean="0"/>
              <a:t>roztom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lé</a:t>
            </a:r>
            <a:r>
              <a:rPr lang="cs-CZ" dirty="0" smtClean="0"/>
              <a:t> </a:t>
            </a:r>
            <a:r>
              <a:rPr lang="cs-CZ" dirty="0" smtClean="0"/>
              <a:t>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nko</a:t>
            </a:r>
            <a:r>
              <a:rPr lang="cs-CZ" dirty="0" smtClean="0"/>
              <a:t>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rum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lovné </a:t>
            </a:r>
            <a:r>
              <a:rPr lang="cs-CZ" dirty="0" err="1" smtClean="0"/>
              <a:t>úm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sly</a:t>
            </a:r>
            <a:r>
              <a:rPr lang="cs-CZ" dirty="0" smtClean="0"/>
              <a:t>, kovové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nce</a:t>
            </a:r>
            <a:r>
              <a:rPr lang="cs-CZ" dirty="0" smtClean="0"/>
              <a:t>, Kam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k nad Vltavou,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chat polévku, rychle </a:t>
            </a:r>
            <a:r>
              <a:rPr lang="cs-CZ" dirty="0" err="1" smtClean="0"/>
              <a:t>zm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smtClean="0"/>
              <a:t>zel,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dlo</a:t>
            </a:r>
            <a:r>
              <a:rPr lang="cs-CZ" dirty="0" smtClean="0"/>
              <a:t> na um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vadle</a:t>
            </a:r>
            <a:r>
              <a:rPr lang="cs-CZ" dirty="0" smtClean="0"/>
              <a:t>, udělit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lost</a:t>
            </a:r>
            <a:r>
              <a:rPr lang="cs-CZ" dirty="0" smtClean="0"/>
              <a:t>, </a:t>
            </a:r>
            <a:r>
              <a:rPr lang="cs-CZ" dirty="0" err="1" smtClean="0"/>
              <a:t>hlem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ždí</a:t>
            </a:r>
            <a:r>
              <a:rPr lang="cs-CZ" dirty="0" smtClean="0"/>
              <a:t> tempo, lesní m</a:t>
            </a:r>
            <a:r>
              <a:rPr lang="cs-CZ" dirty="0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tina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305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Řešení: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Světový 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r, prům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slové město, 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t radost, osudová 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lka, škodlivý hm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z, dobrá 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sl, 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nerální voda, kníže Přem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sl, veřejné 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nění, ochm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řené sem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nko, 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losrdný člověk, 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 i vy, </a:t>
            </a:r>
            <a:r>
              <a:rPr lang="cs-CZ" dirty="0" smtClean="0"/>
              <a:t>roztom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lé 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nko</a:t>
            </a:r>
            <a:r>
              <a:rPr lang="cs-CZ" dirty="0" smtClean="0"/>
              <a:t>, 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rum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lovné úm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sly, kovové 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nce, Kam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k nad Vltavou, m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chat polévku, rychle zm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zel, 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dlo na um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vadle, udělit m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lost, hlem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ždí tempo, lesní m</a:t>
            </a:r>
            <a:r>
              <a:rPr lang="cs-CZ" b="1" dirty="0" smtClean="0">
                <a:solidFill>
                  <a:srgbClr val="FF0000"/>
                </a:solidFill>
              </a:rPr>
              <a:t>ý</a:t>
            </a:r>
            <a:r>
              <a:rPr lang="cs-CZ" dirty="0" smtClean="0"/>
              <a:t>tina.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720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Hodnocení: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43580077"/>
              </p:ext>
            </p:extLst>
          </p:nvPr>
        </p:nvGraphicFramePr>
        <p:xfrm>
          <a:off x="539552" y="964580"/>
          <a:ext cx="8003232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987008"/>
              </a:tblGrid>
              <a:tr h="32405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chyb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Hodnocení</a:t>
                      </a:r>
                      <a:endParaRPr lang="cs-CZ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 – 1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Dobrá práce, je vidět, že </a:t>
                      </a:r>
                    </a:p>
                    <a:p>
                      <a:r>
                        <a:rPr lang="cs-CZ" sz="3200" dirty="0" smtClean="0"/>
                        <a:t>            vyjmenovaná slova ovládáš! </a:t>
                      </a:r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 – 3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Chválím, ale dávej pozor</a:t>
                      </a:r>
                    </a:p>
                    <a:p>
                      <a:r>
                        <a:rPr lang="cs-CZ" sz="3200" baseline="0" dirty="0" smtClean="0"/>
                        <a:t>                </a:t>
                      </a:r>
                      <a:r>
                        <a:rPr lang="cs-CZ" sz="3200" dirty="0" smtClean="0"/>
                        <a:t>na chyby!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 – 5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Ještě vyjmenovaná slova </a:t>
                      </a:r>
                    </a:p>
                    <a:p>
                      <a:r>
                        <a:rPr lang="cs-CZ" sz="3200" dirty="0" smtClean="0"/>
                        <a:t>                neovládáš, běž se učit!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 – 7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Látce moc nerozumíš, </a:t>
                      </a:r>
                    </a:p>
                    <a:p>
                      <a:r>
                        <a:rPr lang="cs-CZ" sz="3200" dirty="0" smtClean="0"/>
                        <a:t>         máš před sebou hodně práce!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8 a více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Tudy cesta nevede, tohle</a:t>
                      </a:r>
                    </a:p>
                    <a:p>
                      <a:r>
                        <a:rPr lang="cs-CZ" sz="3200" dirty="0" smtClean="0"/>
                        <a:t>                k úspěchu nestačí!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RHW2VNTU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1574540"/>
            <a:ext cx="816208" cy="8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F58IKF4Y\MC9004344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0726" y="4691026"/>
            <a:ext cx="939194" cy="88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44TYM397\MC900440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1450" y="2629292"/>
            <a:ext cx="1221557" cy="100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RHW2VNTU\MC9004379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7928" y="3777322"/>
            <a:ext cx="908051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F58IKF4Y\MC900434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5805264"/>
            <a:ext cx="868112" cy="88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069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681</TotalTime>
  <Words>492</Words>
  <Application>Microsoft Office PowerPoint</Application>
  <PresentationFormat>Předvádění na obrazovce (4:3)</PresentationFormat>
  <Paragraphs>121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Věta se skládá ze slov</vt:lpstr>
      <vt:lpstr>Vyjmenovaná slova  po  M</vt:lpstr>
      <vt:lpstr>Anotace:</vt:lpstr>
      <vt:lpstr>Snímek 4</vt:lpstr>
      <vt:lpstr>POZOR !</vt:lpstr>
      <vt:lpstr>PROCVIČUJ</vt:lpstr>
      <vt:lpstr>  Krtek je hm_zožravec.  </vt:lpstr>
      <vt:lpstr>  Chtěl bych m_t víc času.  </vt:lpstr>
      <vt:lpstr>  Kuřátko je ochm_řené. </vt:lpstr>
      <vt:lpstr>  Nezam_kej ty dveře! </vt:lpstr>
      <vt:lpstr>  Kovář rozdm_chal oheň. </vt:lpstr>
      <vt:lpstr>  Katka je m_lá dívka. </vt:lpstr>
      <vt:lpstr>  Na kraji lesa stojí m_slivna. </vt:lpstr>
      <vt:lpstr>Výborně!</vt:lpstr>
      <vt:lpstr> Doplň správně i, í, y, ý : </vt:lpstr>
      <vt:lpstr> Řešení: </vt:lpstr>
      <vt:lpstr>Hodnocení: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třetí prezentace</dc:title>
  <dc:creator>Marie</dc:creator>
  <cp:lastModifiedBy>Dum</cp:lastModifiedBy>
  <cp:revision>59</cp:revision>
  <dcterms:created xsi:type="dcterms:W3CDTF">2012-11-10T12:57:03Z</dcterms:created>
  <dcterms:modified xsi:type="dcterms:W3CDTF">2013-02-01T21:45:35Z</dcterms:modified>
</cp:coreProperties>
</file>