
<file path=[Content_Types].xml><?xml version="1.0" encoding="utf-8"?>
<Types xmlns="http://schemas.openxmlformats.org/package/2006/content-types">
  <Default Extension="png" ContentType="image/png"/>
  <Default Extension="emf" ContentType="image/x-emf"/>
  <Default Extension="jpeg" ContentType="image/jpeg"/>
  <Default Extension="rels" ContentType="application/vnd.openxmlformats-package.relationships+xml"/>
  <Default Extension="xml" ContentType="application/xml"/>
  <Default Extension="wav" ContentType="audio/wav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ags/tag1.xml" ContentType="application/vnd.openxmlformats-officedocument.presentationml.tags+xml"/>
  <Override PartName="/ppt/tags/tag2.xml" ContentType="application/vnd.openxmlformats-officedocument.presentationml.tags+xml"/>
  <Override PartName="/ppt/tags/tag3.xml" ContentType="application/vnd.openxmlformats-officedocument.presentationml.tags+xml"/>
  <Override PartName="/ppt/tags/tag4.xml" ContentType="application/vnd.openxmlformats-officedocument.presentationml.tags+xml"/>
  <Override PartName="/ppt/tags/tag5.xml" ContentType="application/vnd.openxmlformats-officedocument.presentationml.tags+xml"/>
  <Override PartName="/ppt/tags/tag6.xml" ContentType="application/vnd.openxmlformats-officedocument.presentationml.tags+xml"/>
  <Override PartName="/ppt/tags/tag7.xml" ContentType="application/vnd.openxmlformats-officedocument.presentationml.tags+xml"/>
  <Override PartName="/ppt/tags/tag8.xml" ContentType="application/vnd.openxmlformats-officedocument.presentationml.tags+xml"/>
  <Override PartName="/ppt/tags/tag9.xml" ContentType="application/vnd.openxmlformats-officedocument.presentationml.tags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08" r:id="rId3"/>
  </p:sldMasterIdLst>
  <p:notesMasterIdLst>
    <p:notesMasterId r:id="rId16"/>
  </p:notesMasterIdLst>
  <p:sldIdLst>
    <p:sldId id="283" r:id="rId4"/>
    <p:sldId id="287" r:id="rId5"/>
    <p:sldId id="268" r:id="rId6"/>
    <p:sldId id="269" r:id="rId7"/>
    <p:sldId id="276" r:id="rId8"/>
    <p:sldId id="270" r:id="rId9"/>
    <p:sldId id="272" r:id="rId10"/>
    <p:sldId id="271" r:id="rId11"/>
    <p:sldId id="274" r:id="rId12"/>
    <p:sldId id="277" r:id="rId13"/>
    <p:sldId id="278" r:id="rId14"/>
    <p:sldId id="260" r:id="rId15"/>
  </p:sldIdLst>
  <p:sldSz cx="9144000" cy="6858000" type="screen4x3"/>
  <p:notesSz cx="6858000" cy="9144000"/>
  <p:custShowLst>
    <p:custShow name="Vlastní prezentace _ ukázka" id="0">
      <p:sldLst>
        <p:sld r:id="rId15"/>
      </p:sldLst>
    </p:custShow>
    <p:custShow name="1 skupina" id="1">
      <p:sldLst/>
    </p:custShow>
  </p:custShowLst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0" d="100"/>
          <a:sy n="70" d="100"/>
        </p:scale>
        <p:origin x="-1302" y="-4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slide" Target="slides/slide10.xml"/><Relationship Id="rId18" Type="http://schemas.openxmlformats.org/officeDocument/2006/relationships/viewProps" Target="viewProps.xml"/><Relationship Id="rId3" Type="http://schemas.openxmlformats.org/officeDocument/2006/relationships/slideMaster" Target="slideMasters/slideMaster1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presProps" Target="presProps.xml"/><Relationship Id="rId2" Type="http://schemas.openxmlformats.org/officeDocument/2006/relationships/customXml" Target="../customXml/item2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5" Type="http://schemas.openxmlformats.org/officeDocument/2006/relationships/slide" Target="slides/slide2.xml"/><Relationship Id="rId15" Type="http://schemas.openxmlformats.org/officeDocument/2006/relationships/slide" Target="slides/slide12.xml"/><Relationship Id="rId10" Type="http://schemas.openxmlformats.org/officeDocument/2006/relationships/slide" Target="slides/slide7.xml"/><Relationship Id="rId19" Type="http://schemas.openxmlformats.org/officeDocument/2006/relationships/theme" Target="theme/theme1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06AC611-29A7-49F6-803F-A1CE03EE6C6B}" type="datetimeFigureOut">
              <a:rPr lang="cs-CZ" smtClean="0"/>
              <a:pPr/>
              <a:t>21.1.2013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3CFA97F-C6A9-4B13-AF69-C0CF09B531E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6474172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8195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6148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A1D4A687-3886-421A-9E0C-DF61D8E443EC}" type="slidenum">
              <a:rPr lang="cs-CZ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1</a:t>
            </a:fld>
            <a:endParaRPr lang="cs-CZ" smtClean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9219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7172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5424891B-6729-412C-9586-292DEBD5448C}" type="slidenum">
              <a:rPr lang="cs-CZ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2</a:t>
            </a:fld>
            <a:endParaRPr 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3" Type="http://schemas.openxmlformats.org/officeDocument/2006/relationships/slideMaster" Target="../slideMasters/slideMaster1.xml"/><Relationship Id="rId2" Type="http://schemas.openxmlformats.org/officeDocument/2006/relationships/tags" Target="../tags/tag1.xml"/><Relationship Id="rId1" Type="http://schemas.openxmlformats.org/officeDocument/2006/relationships/customXml" Target="../../customXml/item1.xml"/><Relationship Id="rId4" Type="http://schemas.openxmlformats.org/officeDocument/2006/relationships/image" Target="../media/image1.png"/></Relationships>
</file>

<file path=ppt/slideLayouts/_rels/slideLayout13.xml.rels><?xml version="1.0" encoding="UTF-8" standalone="yes"?>
<Relationships xmlns="http://schemas.openxmlformats.org/package/2006/relationships"><Relationship Id="rId8" Type="http://schemas.openxmlformats.org/officeDocument/2006/relationships/tags" Target="../tags/tag8.xml"/><Relationship Id="rId13" Type="http://schemas.openxmlformats.org/officeDocument/2006/relationships/image" Target="../media/image4.png"/><Relationship Id="rId3" Type="http://schemas.openxmlformats.org/officeDocument/2006/relationships/tags" Target="../tags/tag3.xml"/><Relationship Id="rId7" Type="http://schemas.openxmlformats.org/officeDocument/2006/relationships/tags" Target="../tags/tag7.xml"/><Relationship Id="rId12" Type="http://schemas.openxmlformats.org/officeDocument/2006/relationships/image" Target="../media/image3.png"/><Relationship Id="rId2" Type="http://schemas.openxmlformats.org/officeDocument/2006/relationships/tags" Target="../tags/tag2.xml"/><Relationship Id="rId1" Type="http://schemas.openxmlformats.org/officeDocument/2006/relationships/customXml" Target="../../customXml/item2.xml"/><Relationship Id="rId6" Type="http://schemas.openxmlformats.org/officeDocument/2006/relationships/tags" Target="../tags/tag6.xml"/><Relationship Id="rId11" Type="http://schemas.openxmlformats.org/officeDocument/2006/relationships/image" Target="../media/image2.png"/><Relationship Id="rId5" Type="http://schemas.openxmlformats.org/officeDocument/2006/relationships/tags" Target="../tags/tag5.xml"/><Relationship Id="rId10" Type="http://schemas.openxmlformats.org/officeDocument/2006/relationships/slideMaster" Target="../slideMasters/slideMaster1.xml"/><Relationship Id="rId4" Type="http://schemas.openxmlformats.org/officeDocument/2006/relationships/tags" Target="../tags/tag4.xml"/><Relationship Id="rId9" Type="http://schemas.openxmlformats.org/officeDocument/2006/relationships/tags" Target="../tags/tag9.xml"/><Relationship Id="rId14" Type="http://schemas.openxmlformats.org/officeDocument/2006/relationships/image" Target="../media/image5.png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D53D9D-4CB7-474A-8784-E61282B06748}" type="datetime1">
              <a:rPr lang="cs-CZ" smtClean="0"/>
              <a:pPr/>
              <a:t>21.1.2013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111111111111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054BC8-9FD7-485F-A760-1B1EF6D128E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2070994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A9B51A-C71B-4054-9841-6802A6149D08}" type="datetime1">
              <a:rPr lang="cs-CZ" smtClean="0"/>
              <a:pPr/>
              <a:t>21.1.2013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111111111111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054BC8-9FD7-485F-A760-1B1EF6D128E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992209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AC5E24-9F0F-4DE5-978A-1CBF6887C6D0}" type="datetime1">
              <a:rPr lang="cs-CZ" smtClean="0"/>
              <a:pPr/>
              <a:t>21.1.2013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111111111111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054BC8-9FD7-485F-A760-1B1EF6D128E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0373683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A92FE7-5429-42B0-9761-518D90161885}" type="datetime1">
              <a:rPr lang="cs-CZ" smtClean="0"/>
              <a:pPr/>
              <a:t>21.1.2013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111111111111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054BC8-9FD7-485F-A760-1B1EF6D128E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0902964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7F1B7E-3411-48D1-B769-62187511EF2B}" type="datetime1">
              <a:rPr lang="cs-CZ" smtClean="0"/>
              <a:pPr/>
              <a:t>21.1.2013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111111111111</a:t>
            </a: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054BC8-9FD7-485F-A760-1B1EF6D128E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240484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C66C48-B1D1-4BB6-A3DE-EEC3675448EE}" type="datetime1">
              <a:rPr lang="cs-CZ" smtClean="0"/>
              <a:pPr/>
              <a:t>21.1.2013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111111111111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054BC8-9FD7-485F-A760-1B1EF6D128E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9628792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4ACF68-01BB-4579-84F3-FBE4D30E9F4B}" type="datetime1">
              <a:rPr lang="cs-CZ" smtClean="0"/>
              <a:pPr/>
              <a:t>21.1.2013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111111111111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054BC8-9FD7-485F-A760-1B1EF6D128E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7428999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2A5C8F-8168-4B76-B08B-456005E8E4C8}" type="datetime1">
              <a:rPr lang="cs-CZ" smtClean="0"/>
              <a:pPr/>
              <a:t>21.1.2013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111111111111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054BC8-9FD7-485F-A760-1B1EF6D128E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7947649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56764D-B72B-468A-B04B-F520914090DF}" type="datetime1">
              <a:rPr lang="cs-CZ" smtClean="0"/>
              <a:pPr/>
              <a:t>21.1.2013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111111111111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054BC8-9FD7-485F-A760-1B1EF6D128E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3091213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AFEC90-0003-48A4-A32E-2C751180C4D3}" type="datetime1">
              <a:rPr lang="cs-CZ" smtClean="0"/>
              <a:pPr/>
              <a:t>21.1.2013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111111111111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054BC8-9FD7-485F-A760-1B1EF6D128E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4829783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70DD9E-518A-4E71-AA82-213242F3575C}" type="datetime1">
              <a:rPr lang="cs-CZ" smtClean="0"/>
              <a:pPr/>
              <a:t>21.1.2013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111111111111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054BC8-9FD7-485F-A760-1B1EF6D128E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9790437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Mouse Mischief 1 - Drawing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Zástupný symbol pro text 5"/>
          <p:cNvSpPr>
            <a:spLocks noGrp="1"/>
          </p:cNvSpPr>
          <p:nvPr>
            <p:ph type="body" idx="10"/>
          </p:nvPr>
        </p:nvSpPr>
        <p:spPr>
          <a:xfrm>
            <a:off x="155448" y="116586"/>
            <a:ext cx="8833104" cy="759181"/>
          </a:xfrm>
        </p:spPr>
        <p:txBody>
          <a:bodyPr vert="horz" wrap="square" anchor="ctr" anchorCtr="1">
            <a:norm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/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/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/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/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pic>
        <p:nvPicPr>
          <p:cNvPr id="7" name="Obrázek 6"/>
          <p:cNvPicPr>
            <a:picLocks/>
          </p:cNvPicPr>
          <p:nvPr userDrawn="1">
            <p:custDataLst>
              <p:tags r:id="rId2"/>
            </p:custDataLst>
          </p:nvPr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5448" y="1523390"/>
            <a:ext cx="804672" cy="5065410"/>
          </a:xfrm>
          <a:prstGeom prst="rect">
            <a:avLst/>
          </a:prstGeom>
        </p:spPr>
      </p:pic>
    </p:spTree>
    <p:custDataLst>
      <p:custData r:id="rId1"/>
    </p:custDataLst>
    <p:extLst>
      <p:ext uri="{BB962C8B-B14F-4D97-AF65-F5344CB8AC3E}">
        <p14:creationId xmlns:p14="http://schemas.microsoft.com/office/powerpoint/2010/main" val="280688607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Mouse Mischief 1 - 4 Choices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Zástupný symbol pro text 5"/>
          <p:cNvSpPr>
            <a:spLocks noGrp="1"/>
          </p:cNvSpPr>
          <p:nvPr>
            <p:ph type="body" idx="10"/>
          </p:nvPr>
        </p:nvSpPr>
        <p:spPr>
          <a:xfrm>
            <a:off x="155448" y="116586"/>
            <a:ext cx="8833104" cy="759181"/>
          </a:xfrm>
        </p:spPr>
        <p:txBody>
          <a:bodyPr vert="horz" wrap="square" anchor="ctr" anchorCtr="1">
            <a:norm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/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/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/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/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obsah 6"/>
          <p:cNvSpPr>
            <a:spLocks noGrp="1"/>
          </p:cNvSpPr>
          <p:nvPr>
            <p:ph sz="quarter" idx="11"/>
            <p:custDataLst>
              <p:tags r:id="rId2"/>
            </p:custDataLst>
          </p:nvPr>
        </p:nvSpPr>
        <p:spPr>
          <a:xfrm>
            <a:off x="1371600" y="1069848"/>
            <a:ext cx="7388352" cy="1215923"/>
          </a:xfrm>
          <a:prstGeom prst="rect">
            <a:avLst/>
          </a:prstGeom>
        </p:spPr>
        <p:txBody>
          <a:bodyPr vert="horz" wrap="square" lIns="90877" tIns="34654" rIns="90877" bIns="34654" anchor="ctr">
            <a:normAutofit/>
          </a:bodyPr>
          <a:lstStyle>
            <a:lvl1pPr marL="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1pPr>
            <a:lvl2pPr marL="4572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2pPr>
            <a:lvl3pPr marL="9144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3pPr>
            <a:lvl4pPr marL="13716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4pPr>
            <a:lvl5pPr marL="18288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2"/>
            <p:custDataLst>
              <p:tags r:id="rId3"/>
            </p:custDataLst>
          </p:nvPr>
        </p:nvSpPr>
        <p:spPr>
          <a:xfrm>
            <a:off x="1371600" y="2402357"/>
            <a:ext cx="7388352" cy="1215923"/>
          </a:xfrm>
          <a:prstGeom prst="rect">
            <a:avLst/>
          </a:prstGeom>
        </p:spPr>
        <p:txBody>
          <a:bodyPr vert="horz" wrap="square" lIns="90877" tIns="34654" rIns="90877" bIns="34654" anchor="ctr">
            <a:normAutofit/>
          </a:bodyPr>
          <a:lstStyle>
            <a:lvl1pPr marL="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1pPr>
            <a:lvl2pPr marL="4572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2pPr>
            <a:lvl3pPr marL="9144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3pPr>
            <a:lvl4pPr marL="13716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4pPr>
            <a:lvl5pPr marL="18288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3"/>
            <p:custDataLst>
              <p:tags r:id="rId4"/>
            </p:custDataLst>
          </p:nvPr>
        </p:nvSpPr>
        <p:spPr>
          <a:xfrm>
            <a:off x="1371600" y="3734867"/>
            <a:ext cx="7388352" cy="1215923"/>
          </a:xfrm>
          <a:prstGeom prst="rect">
            <a:avLst/>
          </a:prstGeom>
        </p:spPr>
        <p:txBody>
          <a:bodyPr vert="horz" wrap="square" lIns="90877" tIns="34654" rIns="90877" bIns="34654" anchor="ctr">
            <a:normAutofit/>
          </a:bodyPr>
          <a:lstStyle>
            <a:lvl1pPr marL="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1pPr>
            <a:lvl2pPr marL="4572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2pPr>
            <a:lvl3pPr marL="9144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3pPr>
            <a:lvl4pPr marL="13716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4pPr>
            <a:lvl5pPr marL="18288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endParaRPr lang="cs-CZ"/>
          </a:p>
        </p:txBody>
      </p:sp>
      <p:sp>
        <p:nvSpPr>
          <p:cNvPr id="10" name="Zástupný symbol pro obsah 9"/>
          <p:cNvSpPr>
            <a:spLocks noGrp="1"/>
          </p:cNvSpPr>
          <p:nvPr>
            <p:ph sz="quarter" idx="14"/>
            <p:custDataLst>
              <p:tags r:id="rId5"/>
            </p:custDataLst>
          </p:nvPr>
        </p:nvSpPr>
        <p:spPr>
          <a:xfrm>
            <a:off x="1371600" y="5067376"/>
            <a:ext cx="7388352" cy="1215923"/>
          </a:xfrm>
          <a:prstGeom prst="rect">
            <a:avLst/>
          </a:prstGeom>
        </p:spPr>
        <p:txBody>
          <a:bodyPr vert="horz" wrap="square" lIns="90877" tIns="34654" rIns="90877" bIns="34654" anchor="ctr">
            <a:normAutofit/>
          </a:bodyPr>
          <a:lstStyle>
            <a:lvl1pPr marL="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1pPr>
            <a:lvl2pPr marL="4572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2pPr>
            <a:lvl3pPr marL="9144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3pPr>
            <a:lvl4pPr marL="13716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4pPr>
            <a:lvl5pPr marL="18288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endParaRPr lang="cs-CZ"/>
          </a:p>
        </p:txBody>
      </p:sp>
      <p:pic>
        <p:nvPicPr>
          <p:cNvPr id="11" name="Obrázek 10"/>
          <p:cNvPicPr>
            <a:picLocks/>
          </p:cNvPicPr>
          <p:nvPr userDrawn="1">
            <p:custDataLst>
              <p:tags r:id="rId6"/>
            </p:custDataLst>
          </p:nvPr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5448" y="1249185"/>
            <a:ext cx="857250" cy="857250"/>
          </a:xfrm>
          <a:prstGeom prst="rect">
            <a:avLst/>
          </a:prstGeom>
        </p:spPr>
      </p:pic>
      <p:pic>
        <p:nvPicPr>
          <p:cNvPr id="12" name="Obrázek 11"/>
          <p:cNvPicPr>
            <a:picLocks/>
          </p:cNvPicPr>
          <p:nvPr userDrawn="1">
            <p:custDataLst>
              <p:tags r:id="rId7"/>
            </p:custDataLst>
          </p:nvPr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5448" y="2581694"/>
            <a:ext cx="857250" cy="857250"/>
          </a:xfrm>
          <a:prstGeom prst="rect">
            <a:avLst/>
          </a:prstGeom>
        </p:spPr>
      </p:pic>
      <p:pic>
        <p:nvPicPr>
          <p:cNvPr id="13" name="Obrázek 12"/>
          <p:cNvPicPr>
            <a:picLocks/>
          </p:cNvPicPr>
          <p:nvPr userDrawn="1">
            <p:custDataLst>
              <p:tags r:id="rId8"/>
            </p:custDataLst>
          </p:nvPr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5448" y="3914203"/>
            <a:ext cx="857250" cy="857250"/>
          </a:xfrm>
          <a:prstGeom prst="rect">
            <a:avLst/>
          </a:prstGeom>
        </p:spPr>
      </p:pic>
      <p:pic>
        <p:nvPicPr>
          <p:cNvPr id="14" name="Obrázek 13"/>
          <p:cNvPicPr>
            <a:picLocks/>
          </p:cNvPicPr>
          <p:nvPr userDrawn="1">
            <p:custDataLst>
              <p:tags r:id="rId9"/>
            </p:custDataLst>
          </p:nvPr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5448" y="5246713"/>
            <a:ext cx="857250" cy="857250"/>
          </a:xfrm>
          <a:prstGeom prst="rect">
            <a:avLst/>
          </a:prstGeom>
        </p:spPr>
      </p:pic>
    </p:spTree>
    <p:custDataLst>
      <p:custData r:id="rId1"/>
    </p:custDataLst>
    <p:extLst>
      <p:ext uri="{BB962C8B-B14F-4D97-AF65-F5344CB8AC3E}">
        <p14:creationId xmlns:p14="http://schemas.microsoft.com/office/powerpoint/2010/main" val="108830888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FB1E5-6377-4B84-ACEA-84DF1B0BAB40}" type="datetime1">
              <a:rPr lang="cs-CZ" smtClean="0"/>
              <a:pPr/>
              <a:t>21.1.2013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cs-CZ" smtClean="0"/>
              <a:t>111111111111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4054BC8-9FD7-485F-A760-1B1EF6D128E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3754194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09" r:id="rId1"/>
    <p:sldLayoutId id="2147483810" r:id="rId2"/>
    <p:sldLayoutId id="2147483811" r:id="rId3"/>
    <p:sldLayoutId id="2147483812" r:id="rId4"/>
    <p:sldLayoutId id="2147483813" r:id="rId5"/>
    <p:sldLayoutId id="2147483814" r:id="rId6"/>
    <p:sldLayoutId id="2147483815" r:id="rId7"/>
    <p:sldLayoutId id="2147483816" r:id="rId8"/>
    <p:sldLayoutId id="2147483817" r:id="rId9"/>
    <p:sldLayoutId id="2147483818" r:id="rId10"/>
    <p:sldLayoutId id="2147483819" r:id="rId11"/>
    <p:sldLayoutId id="2147483710" r:id="rId12"/>
    <p:sldLayoutId id="2147483711" r:id="rId13"/>
  </p:sldLayoutIdLst>
  <p:hf sldNum="0" hd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slideLayout" Target="../slideLayouts/slideLayout7.xml"/><Relationship Id="rId1" Type="http://schemas.openxmlformats.org/officeDocument/2006/relationships/audio" Target="../media/audio1.wav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slideLayout" Target="../slideLayouts/slideLayout7.xml"/><Relationship Id="rId1" Type="http://schemas.openxmlformats.org/officeDocument/2006/relationships/audio" Target="../media/audio1.wav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slideLayout" Target="../slideLayouts/slideLayout7.xml"/><Relationship Id="rId1" Type="http://schemas.openxmlformats.org/officeDocument/2006/relationships/audio" Target="../media/audio1.wav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slideLayout" Target="../slideLayouts/slideLayout7.xml"/><Relationship Id="rId1" Type="http://schemas.openxmlformats.org/officeDocument/2006/relationships/audio" Target="../media/audio1.wav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slideLayout" Target="../slideLayouts/slideLayout7.xml"/><Relationship Id="rId1" Type="http://schemas.openxmlformats.org/officeDocument/2006/relationships/audio" Target="../media/audio1.wav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slideLayout" Target="../slideLayouts/slideLayout7.xml"/><Relationship Id="rId1" Type="http://schemas.openxmlformats.org/officeDocument/2006/relationships/audio" Target="../media/audio1.wav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emf"/><Relationship Id="rId2" Type="http://schemas.openxmlformats.org/officeDocument/2006/relationships/slideLayout" Target="../slideLayouts/slideLayout7.xml"/><Relationship Id="rId1" Type="http://schemas.openxmlformats.org/officeDocument/2006/relationships/audio" Target="../media/audio1.wav"/><Relationship Id="rId4" Type="http://schemas.openxmlformats.org/officeDocument/2006/relationships/image" Target="../media/image8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slideLayout" Target="../slideLayouts/slideLayout7.xml"/><Relationship Id="rId1" Type="http://schemas.openxmlformats.org/officeDocument/2006/relationships/audio" Target="../media/audio1.wav"/><Relationship Id="rId4" Type="http://schemas.openxmlformats.org/officeDocument/2006/relationships/image" Target="../media/image8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slideLayout" Target="../slideLayouts/slideLayout7.xml"/><Relationship Id="rId1" Type="http://schemas.openxmlformats.org/officeDocument/2006/relationships/audio" Target="../media/audio1.wav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585913"/>
          </a:xfrm>
        </p:spPr>
        <p:txBody>
          <a:bodyPr rtlCol="0">
            <a:normAutofit fontScale="90000"/>
          </a:bodyPr>
          <a:lstStyle/>
          <a:p>
            <a:pPr>
              <a:spcBef>
                <a:spcPts val="1800"/>
              </a:spcBef>
              <a:defRPr/>
            </a:pPr>
            <a:r>
              <a:rPr lang="cs-CZ" dirty="0" smtClean="0"/>
              <a:t>Hláska </a:t>
            </a:r>
            <a:r>
              <a:rPr lang="cs-CZ" dirty="0"/>
              <a:t>P</a:t>
            </a:r>
            <a:br>
              <a:rPr lang="cs-CZ" dirty="0"/>
            </a:br>
            <a:r>
              <a:rPr lang="cs-CZ" dirty="0" smtClean="0"/>
              <a:t>VY_32_INOVACE_3B_08</a:t>
            </a:r>
            <a:br>
              <a:rPr lang="cs-CZ" dirty="0" smtClean="0"/>
            </a:br>
            <a:r>
              <a:rPr lang="cs-CZ" sz="3100" dirty="0" smtClean="0"/>
              <a:t>Číslo projektu: </a:t>
            </a:r>
            <a:r>
              <a:rPr lang="cs-CZ" sz="3100" dirty="0"/>
              <a:t>CZ.1.07/1.4.00/21.1101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03350" y="4149725"/>
            <a:ext cx="6400800" cy="1752600"/>
          </a:xfrm>
        </p:spPr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/>
              <a:t>Sada </a:t>
            </a:r>
            <a:r>
              <a:rPr lang="cs-CZ" smtClean="0"/>
              <a:t>3B</a:t>
            </a:r>
            <a:endParaRPr lang="cs-CZ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Čtení</a:t>
            </a:r>
            <a:endParaRPr lang="cs-CZ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/>
              <a:t>MŠ, ZŠ a </a:t>
            </a:r>
            <a:r>
              <a:rPr lang="cs-CZ" dirty="0" err="1"/>
              <a:t>PrŠ</a:t>
            </a:r>
            <a:r>
              <a:rPr lang="cs-CZ" dirty="0"/>
              <a:t> Trhové Sviny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/>
          </a:p>
        </p:txBody>
      </p:sp>
      <p:pic>
        <p:nvPicPr>
          <p:cNvPr id="2052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041400" y="404813"/>
            <a:ext cx="6986588" cy="1524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16630102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741758527"/>
              </p:ext>
            </p:extLst>
          </p:nvPr>
        </p:nvGraphicFramePr>
        <p:xfrm>
          <a:off x="539750" y="1052513"/>
          <a:ext cx="8280920" cy="5301052"/>
        </p:xfrm>
        <a:graphic>
          <a:graphicData uri="http://schemas.openxmlformats.org/drawingml/2006/table">
            <a:tbl>
              <a:tblPr firstRow="1" firstCol="1" bandRow="1">
                <a:tableStyleId>{5940675A-B579-460E-94D1-54222C63F5DA}</a:tableStyleId>
              </a:tblPr>
              <a:tblGrid>
                <a:gridCol w="2304256"/>
                <a:gridCol w="5976664"/>
              </a:tblGrid>
              <a:tr h="26620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Anotace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="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Žáci procvičují učivo: Hláska P.  Na prvním pracovním  listu jsou obrázky:</a:t>
                      </a:r>
                      <a:r>
                        <a:rPr lang="cs-CZ" sz="1400" b="0" baseline="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 pytel, pole, páv, pila.</a:t>
                      </a:r>
                      <a:r>
                        <a:rPr lang="cs-CZ" sz="1400" b="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  <a:r>
                        <a:rPr lang="cs-CZ" sz="1400" b="0" baseline="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U každého obrázku je písmeno P. Žáci čtou obrázky – co slyšíš na začátku?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="0" baseline="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Další list je určen k procvičení slabik– žáci tvoří dvojice slabik. Následně pak žáci tvoří dvojice slov. Za dokončený úkol si  mohou pustit „potlesk“.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="0" baseline="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V poslední části  žáci čtou věty a  do rámečku přesouvají jednotlivá slova tak, aby byla vytvořena stejná věta.  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="0" baseline="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Za dokončený úkol si žáci opět mohou pustit „potlesk“.</a:t>
                      </a:r>
                    </a:p>
                  </a:txBody>
                  <a:tcPr marL="8466" marR="8466" marT="8466" marB="8466" anchor="ctr"/>
                </a:tc>
              </a:tr>
              <a:tr h="59788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Autor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Období vytvoření materiálu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Mgr.</a:t>
                      </a: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M. Fixová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Leden 2012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31505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Speciální vzdělávací potřeby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ADHD</a:t>
                      </a: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, dyslexie, dysgrafie, </a:t>
                      </a: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dyskalkulie, Autismus, MP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830276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Vzdělávací oblast</a:t>
                      </a:r>
                      <a:endParaRPr lang="cs-CZ" sz="1400" dirty="0" smtClean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Vzdělávací obor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Jazyková komunikace</a:t>
                      </a:r>
                      <a:endParaRPr lang="cs-CZ" sz="1400" baseline="0" dirty="0" smtClean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Čtení</a:t>
                      </a:r>
                    </a:p>
                  </a:txBody>
                  <a:tcPr marL="8466" marR="8466" marT="8466" marB="8466" anchor="ctr"/>
                </a:tc>
              </a:tr>
              <a:tr h="43738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Druh učebního</a:t>
                      </a: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materiálu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Interaktivní DUM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39908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Druh interaktivity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Využití interaktivní tabule a práce s</a:t>
                      </a: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PC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3600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Cílová skupina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Žák - </a:t>
                      </a:r>
                      <a:r>
                        <a:rPr lang="cs-CZ" sz="1400" kern="12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se středně těžkým mentálním postižením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34528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Stupeň a typ vzdělávání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kern="12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Základní škola speciální – 1. stupeň, 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29222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Typická věková skupina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6 –</a:t>
                      </a: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11 let</a:t>
                      </a: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/ 1. – 6. ročník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</a:tbl>
          </a:graphicData>
        </a:graphic>
      </p:graphicFrame>
      <p:sp>
        <p:nvSpPr>
          <p:cNvPr id="3106" name="TextovéPole 4"/>
          <p:cNvSpPr txBox="1">
            <a:spLocks noChangeArrowheads="1"/>
          </p:cNvSpPr>
          <p:nvPr/>
        </p:nvSpPr>
        <p:spPr bwMode="auto">
          <a:xfrm>
            <a:off x="517525" y="477838"/>
            <a:ext cx="8281988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Identifikátor materiálu: III/2 Inovace a zkvalitnění výuky prostřednictvím ICT</a:t>
            </a:r>
            <a:r>
              <a:rPr lang="cs-CZ"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cs-CZ" smtClean="0">
                <a:latin typeface="Times New Roman" pitchFamily="18" charset="0"/>
                <a:cs typeface="Times New Roman" pitchFamily="18" charset="0"/>
              </a:rPr>
              <a:t>08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961754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251520" y="1052736"/>
            <a:ext cx="1440160" cy="1152128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b="1" dirty="0" smtClean="0">
                <a:solidFill>
                  <a:schemeClr val="tx1"/>
                </a:solidFill>
              </a:rPr>
              <a:t>SA</a:t>
            </a:r>
            <a:endParaRPr lang="cs-CZ" sz="5400" b="1" dirty="0">
              <a:solidFill>
                <a:schemeClr val="tx1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1979712" y="1052736"/>
            <a:ext cx="1440160" cy="1152128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b="1" dirty="0">
                <a:solidFill>
                  <a:schemeClr val="tx1"/>
                </a:solidFill>
              </a:rPr>
              <a:t>L</a:t>
            </a:r>
            <a:r>
              <a:rPr lang="cs-CZ" sz="5400" b="1" dirty="0" smtClean="0">
                <a:solidFill>
                  <a:schemeClr val="tx1"/>
                </a:solidFill>
              </a:rPr>
              <a:t>E</a:t>
            </a:r>
            <a:endParaRPr lang="cs-CZ" sz="5400" b="1" dirty="0">
              <a:solidFill>
                <a:schemeClr val="tx1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3635896" y="1052736"/>
            <a:ext cx="1440160" cy="1152128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b="1" dirty="0">
                <a:solidFill>
                  <a:schemeClr val="tx1"/>
                </a:solidFill>
              </a:rPr>
              <a:t>P</a:t>
            </a:r>
            <a:r>
              <a:rPr lang="cs-CZ" sz="5400" b="1" dirty="0" smtClean="0">
                <a:solidFill>
                  <a:schemeClr val="tx1"/>
                </a:solidFill>
              </a:rPr>
              <a:t>I</a:t>
            </a:r>
            <a:endParaRPr lang="cs-CZ" sz="5400" b="1" dirty="0">
              <a:solidFill>
                <a:schemeClr val="tx1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5436096" y="1052736"/>
            <a:ext cx="1440160" cy="1152128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b="1" dirty="0" smtClean="0">
                <a:solidFill>
                  <a:schemeClr val="tx1"/>
                </a:solidFill>
              </a:rPr>
              <a:t>PO</a:t>
            </a:r>
            <a:endParaRPr lang="cs-CZ" sz="5400" b="1" dirty="0">
              <a:solidFill>
                <a:schemeClr val="tx1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7236296" y="1052736"/>
            <a:ext cx="1440160" cy="1152128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b="1" dirty="0">
                <a:solidFill>
                  <a:schemeClr val="tx1"/>
                </a:solidFill>
              </a:rPr>
              <a:t>P</a:t>
            </a:r>
            <a:r>
              <a:rPr lang="cs-CZ" sz="5400" b="1" dirty="0" smtClean="0">
                <a:solidFill>
                  <a:schemeClr val="tx1"/>
                </a:solidFill>
              </a:rPr>
              <a:t>U</a:t>
            </a:r>
            <a:endParaRPr lang="cs-CZ" sz="5400" b="1" dirty="0">
              <a:solidFill>
                <a:schemeClr val="tx1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899592" y="332656"/>
            <a:ext cx="194489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Přiřaď slabiky:</a:t>
            </a:r>
            <a:endParaRPr lang="cs-CZ" sz="2400" dirty="0"/>
          </a:p>
        </p:txBody>
      </p:sp>
      <p:sp>
        <p:nvSpPr>
          <p:cNvPr id="9" name="Obdélník 8"/>
          <p:cNvSpPr/>
          <p:nvPr/>
        </p:nvSpPr>
        <p:spPr>
          <a:xfrm>
            <a:off x="1979712" y="4581128"/>
            <a:ext cx="1368152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5400" b="1" dirty="0">
                <a:solidFill>
                  <a:srgbClr val="FF0000"/>
                </a:solidFill>
              </a:rPr>
              <a:t>S</a:t>
            </a:r>
            <a:r>
              <a:rPr lang="cs-CZ" sz="5400" b="1" dirty="0" smtClean="0">
                <a:solidFill>
                  <a:srgbClr val="FF0000"/>
                </a:solidFill>
              </a:rPr>
              <a:t>A</a:t>
            </a:r>
            <a:endParaRPr lang="cs-CZ" sz="5400" b="1" dirty="0">
              <a:solidFill>
                <a:srgbClr val="FF0000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7752629" y="4581128"/>
            <a:ext cx="816249" cy="92333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sz="5400" b="1" dirty="0">
                <a:solidFill>
                  <a:srgbClr val="FF0000"/>
                </a:solidFill>
              </a:rPr>
              <a:t>L</a:t>
            </a:r>
            <a:r>
              <a:rPr lang="cs-CZ" sz="5400" b="1" dirty="0" smtClean="0">
                <a:solidFill>
                  <a:srgbClr val="FF0000"/>
                </a:solidFill>
              </a:rPr>
              <a:t>E</a:t>
            </a:r>
            <a:endParaRPr lang="cs-CZ" sz="5400" b="1" dirty="0">
              <a:solidFill>
                <a:srgbClr val="FF0000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323528" y="4581128"/>
            <a:ext cx="1368152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5400" b="1" dirty="0">
                <a:solidFill>
                  <a:srgbClr val="FF0000"/>
                </a:solidFill>
              </a:rPr>
              <a:t>P</a:t>
            </a:r>
            <a:r>
              <a:rPr lang="cs-CZ" sz="5400" b="1" dirty="0" smtClean="0">
                <a:solidFill>
                  <a:srgbClr val="FF0000"/>
                </a:solidFill>
              </a:rPr>
              <a:t>I</a:t>
            </a:r>
            <a:endParaRPr lang="cs-CZ" sz="5400" b="1" dirty="0">
              <a:solidFill>
                <a:srgbClr val="FF0000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5914758" y="4581128"/>
            <a:ext cx="1021434" cy="92333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sz="5400" b="1" dirty="0">
                <a:solidFill>
                  <a:srgbClr val="FF0000"/>
                </a:solidFill>
              </a:rPr>
              <a:t>P</a:t>
            </a:r>
            <a:r>
              <a:rPr lang="cs-CZ" sz="5400" b="1" dirty="0" smtClean="0">
                <a:solidFill>
                  <a:srgbClr val="FF0000"/>
                </a:solidFill>
              </a:rPr>
              <a:t>O</a:t>
            </a:r>
            <a:endParaRPr lang="cs-CZ" sz="5400" b="1" dirty="0">
              <a:solidFill>
                <a:srgbClr val="FF0000"/>
              </a:solidFill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4186566" y="4581128"/>
            <a:ext cx="1005404" cy="92333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sz="5400" b="1" dirty="0">
                <a:solidFill>
                  <a:srgbClr val="FF0000"/>
                </a:solidFill>
              </a:rPr>
              <a:t>P</a:t>
            </a:r>
            <a:r>
              <a:rPr lang="cs-CZ" sz="5400" b="1" dirty="0" smtClean="0">
                <a:solidFill>
                  <a:srgbClr val="FF0000"/>
                </a:solidFill>
              </a:rPr>
              <a:t>U</a:t>
            </a:r>
            <a:endParaRPr lang="cs-CZ" sz="5400" b="1" dirty="0">
              <a:solidFill>
                <a:srgbClr val="FF0000"/>
              </a:solidFill>
            </a:endParaRPr>
          </a:p>
        </p:txBody>
      </p:sp>
      <p:cxnSp>
        <p:nvCxnSpPr>
          <p:cNvPr id="15" name="Přímá spojovací čára 14"/>
          <p:cNvCxnSpPr/>
          <p:nvPr/>
        </p:nvCxnSpPr>
        <p:spPr>
          <a:xfrm>
            <a:off x="251520" y="4365104"/>
            <a:ext cx="8496944" cy="0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ovací čára 19"/>
          <p:cNvCxnSpPr/>
          <p:nvPr/>
        </p:nvCxnSpPr>
        <p:spPr>
          <a:xfrm flipV="1">
            <a:off x="1835696" y="2060848"/>
            <a:ext cx="0" cy="3168352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ovací čára 22"/>
          <p:cNvCxnSpPr/>
          <p:nvPr/>
        </p:nvCxnSpPr>
        <p:spPr>
          <a:xfrm flipV="1">
            <a:off x="3491880" y="2060848"/>
            <a:ext cx="0" cy="3168352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ovací čára 23"/>
          <p:cNvCxnSpPr/>
          <p:nvPr/>
        </p:nvCxnSpPr>
        <p:spPr>
          <a:xfrm flipV="1">
            <a:off x="5292080" y="2060848"/>
            <a:ext cx="0" cy="3168352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ovací čára 24"/>
          <p:cNvCxnSpPr/>
          <p:nvPr/>
        </p:nvCxnSpPr>
        <p:spPr>
          <a:xfrm flipV="1">
            <a:off x="7092280" y="2132856"/>
            <a:ext cx="0" cy="3168352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9" name="j0214098.wav">
            <a:hlinkClick r:id="" action="ppaction://media"/>
          </p:cNvPr>
          <p:cNvPicPr>
            <a:picLocks noRot="1" noChangeAspect="1"/>
          </p:cNvPicPr>
          <p:nvPr>
            <a:wavAudioFile r:embed="rId1" name="j0214098.wav"/>
          </p:nvPr>
        </p:nvPicPr>
        <p:blipFill>
          <a:blip r:embed="rId3" cstate="print"/>
          <a:stretch>
            <a:fillRect/>
          </a:stretch>
        </p:blipFill>
        <p:spPr>
          <a:xfrm>
            <a:off x="8100392" y="5822032"/>
            <a:ext cx="576064" cy="576064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745" fill="hold"/>
                                        <p:tgtEl>
                                          <p:spTgt spid="1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9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611560" y="2348880"/>
            <a:ext cx="1136850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 smtClean="0"/>
              <a:t>tulí</a:t>
            </a:r>
            <a:endParaRPr lang="cs-CZ" sz="5400" b="1" dirty="0"/>
          </a:p>
        </p:txBody>
      </p:sp>
      <p:sp>
        <p:nvSpPr>
          <p:cNvPr id="4" name="Obdélník 3"/>
          <p:cNvSpPr/>
          <p:nvPr/>
        </p:nvSpPr>
        <p:spPr>
          <a:xfrm>
            <a:off x="6372200" y="2348880"/>
            <a:ext cx="2215289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5400" b="1" dirty="0" smtClean="0">
                <a:solidFill>
                  <a:srgbClr val="FF0000"/>
                </a:solidFill>
              </a:rPr>
              <a:t>tulí</a:t>
            </a:r>
            <a:endParaRPr lang="cs-CZ" sz="5400" b="1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39552" y="4869160"/>
            <a:ext cx="1250663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 smtClean="0"/>
              <a:t>pije</a:t>
            </a:r>
            <a:endParaRPr lang="cs-CZ" sz="54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6300192" y="3501008"/>
            <a:ext cx="2280885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smtClean="0">
                <a:solidFill>
                  <a:srgbClr val="FF0000"/>
                </a:solidFill>
              </a:rPr>
              <a:t>pije</a:t>
            </a:r>
            <a:endParaRPr lang="cs-CZ" sz="5400" b="1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611560" y="1196752"/>
            <a:ext cx="1446230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 smtClean="0"/>
              <a:t>pole</a:t>
            </a:r>
            <a:endParaRPr lang="cs-CZ" sz="5400" b="1" dirty="0"/>
          </a:p>
        </p:txBody>
      </p:sp>
      <p:sp>
        <p:nvSpPr>
          <p:cNvPr id="8" name="Obdélník 7"/>
          <p:cNvSpPr/>
          <p:nvPr/>
        </p:nvSpPr>
        <p:spPr>
          <a:xfrm>
            <a:off x="6300192" y="4581128"/>
            <a:ext cx="2335387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5400" b="1" dirty="0" smtClean="0">
                <a:solidFill>
                  <a:srgbClr val="FF0000"/>
                </a:solidFill>
              </a:rPr>
              <a:t>pole</a:t>
            </a:r>
            <a:endParaRPr lang="cs-CZ" sz="5400" b="1" dirty="0">
              <a:solidFill>
                <a:srgbClr val="FF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611560" y="3573016"/>
            <a:ext cx="1792478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 smtClean="0"/>
              <a:t>polije</a:t>
            </a:r>
            <a:endParaRPr lang="cs-CZ" sz="54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6444208" y="908720"/>
            <a:ext cx="201622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smtClean="0">
                <a:solidFill>
                  <a:srgbClr val="FF0000"/>
                </a:solidFill>
              </a:rPr>
              <a:t>polije</a:t>
            </a:r>
            <a:endParaRPr lang="cs-CZ" sz="5400" b="1" dirty="0">
              <a:solidFill>
                <a:srgbClr val="FF00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611560" y="404664"/>
            <a:ext cx="178196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Přiřaď slova:</a:t>
            </a:r>
            <a:endParaRPr lang="cs-CZ" sz="2400" b="1" dirty="0"/>
          </a:p>
        </p:txBody>
      </p:sp>
      <p:cxnSp>
        <p:nvCxnSpPr>
          <p:cNvPr id="13" name="Přímá spojovací čára 12"/>
          <p:cNvCxnSpPr/>
          <p:nvPr/>
        </p:nvCxnSpPr>
        <p:spPr>
          <a:xfrm flipH="1">
            <a:off x="755576" y="3429000"/>
            <a:ext cx="7560840" cy="0"/>
          </a:xfrm>
          <a:prstGeom prst="line">
            <a:avLst/>
          </a:prstGeom>
          <a:ln/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cxnSp>
        <p:nvCxnSpPr>
          <p:cNvPr id="17" name="Přímá spojovací čára 16"/>
          <p:cNvCxnSpPr/>
          <p:nvPr/>
        </p:nvCxnSpPr>
        <p:spPr>
          <a:xfrm>
            <a:off x="5732512" y="917104"/>
            <a:ext cx="0" cy="5112568"/>
          </a:xfrm>
          <a:prstGeom prst="line">
            <a:avLst/>
          </a:prstGeom>
          <a:ln/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cxnSp>
        <p:nvCxnSpPr>
          <p:cNvPr id="18" name="Přímá spojovací čára 17"/>
          <p:cNvCxnSpPr/>
          <p:nvPr/>
        </p:nvCxnSpPr>
        <p:spPr>
          <a:xfrm flipH="1">
            <a:off x="755576" y="4653136"/>
            <a:ext cx="7488832" cy="0"/>
          </a:xfrm>
          <a:prstGeom prst="line">
            <a:avLst/>
          </a:prstGeom>
          <a:ln/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cxnSp>
        <p:nvCxnSpPr>
          <p:cNvPr id="19" name="Přímá spojovací čára 18"/>
          <p:cNvCxnSpPr/>
          <p:nvPr/>
        </p:nvCxnSpPr>
        <p:spPr>
          <a:xfrm flipV="1">
            <a:off x="683568" y="2060848"/>
            <a:ext cx="7632848" cy="72008"/>
          </a:xfrm>
          <a:prstGeom prst="line">
            <a:avLst/>
          </a:prstGeom>
          <a:ln/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pic>
        <p:nvPicPr>
          <p:cNvPr id="16" name="j0214098.wav">
            <a:hlinkClick r:id="" action="ppaction://media"/>
          </p:cNvPr>
          <p:cNvPicPr>
            <a:picLocks noRot="1" noChangeAspect="1"/>
          </p:cNvPicPr>
          <p:nvPr>
            <a:wavAudioFile r:embed="rId1" name="j0214098.wav"/>
          </p:nvPr>
        </p:nvPicPr>
        <p:blipFill>
          <a:blip r:embed="rId3" cstate="print"/>
          <a:stretch>
            <a:fillRect/>
          </a:stretch>
        </p:blipFill>
        <p:spPr>
          <a:xfrm>
            <a:off x="8028384" y="5894040"/>
            <a:ext cx="576064" cy="576064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745" fill="hold"/>
                                        <p:tgtEl>
                                          <p:spTgt spid="1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6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539552" y="2348880"/>
            <a:ext cx="1258358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 smtClean="0"/>
              <a:t>Oto</a:t>
            </a:r>
            <a:endParaRPr lang="cs-CZ" sz="5400" b="1" dirty="0"/>
          </a:p>
        </p:txBody>
      </p:sp>
      <p:sp>
        <p:nvSpPr>
          <p:cNvPr id="4" name="Obdélník 3"/>
          <p:cNvSpPr/>
          <p:nvPr/>
        </p:nvSpPr>
        <p:spPr>
          <a:xfrm>
            <a:off x="6156176" y="5085184"/>
            <a:ext cx="2215289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5400" b="1" dirty="0" smtClean="0">
                <a:solidFill>
                  <a:srgbClr val="FF0000"/>
                </a:solidFill>
              </a:rPr>
              <a:t>Oto</a:t>
            </a:r>
            <a:endParaRPr lang="cs-CZ" sz="5400" b="1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683568" y="4941168"/>
            <a:ext cx="1203919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 smtClean="0"/>
              <a:t>Evu</a:t>
            </a:r>
            <a:endParaRPr lang="cs-CZ" sz="54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6300192" y="3501008"/>
            <a:ext cx="2280885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smtClean="0">
                <a:solidFill>
                  <a:srgbClr val="FF0000"/>
                </a:solidFill>
              </a:rPr>
              <a:t>Evu</a:t>
            </a:r>
            <a:endParaRPr lang="cs-CZ" sz="5400" b="1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611560" y="1124744"/>
            <a:ext cx="1603388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 smtClean="0"/>
              <a:t>Pepa</a:t>
            </a:r>
            <a:endParaRPr lang="cs-CZ" sz="5400" b="1" dirty="0"/>
          </a:p>
        </p:txBody>
      </p:sp>
      <p:sp>
        <p:nvSpPr>
          <p:cNvPr id="8" name="Obdélník 7"/>
          <p:cNvSpPr/>
          <p:nvPr/>
        </p:nvSpPr>
        <p:spPr>
          <a:xfrm>
            <a:off x="6084168" y="2348880"/>
            <a:ext cx="2335387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5400" b="1" dirty="0" smtClean="0">
                <a:solidFill>
                  <a:srgbClr val="FF0000"/>
                </a:solidFill>
              </a:rPr>
              <a:t>Pepa</a:t>
            </a:r>
            <a:endParaRPr lang="cs-CZ" sz="5400" b="1" dirty="0">
              <a:solidFill>
                <a:srgbClr val="FF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611560" y="3573016"/>
            <a:ext cx="2374368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 smtClean="0"/>
              <a:t>pomalu</a:t>
            </a:r>
            <a:endParaRPr lang="cs-CZ" sz="54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6012160" y="1052736"/>
            <a:ext cx="252028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smtClean="0">
                <a:solidFill>
                  <a:srgbClr val="FF0000"/>
                </a:solidFill>
              </a:rPr>
              <a:t>pomalu</a:t>
            </a:r>
            <a:endParaRPr lang="cs-CZ" sz="5400" b="1" dirty="0">
              <a:solidFill>
                <a:srgbClr val="FF00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611560" y="404664"/>
            <a:ext cx="178196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Přiřaď slova:</a:t>
            </a:r>
            <a:endParaRPr lang="cs-CZ" sz="2400" b="1" dirty="0"/>
          </a:p>
        </p:txBody>
      </p:sp>
      <p:cxnSp>
        <p:nvCxnSpPr>
          <p:cNvPr id="13" name="Přímá spojovací čára 12"/>
          <p:cNvCxnSpPr/>
          <p:nvPr/>
        </p:nvCxnSpPr>
        <p:spPr>
          <a:xfrm flipH="1">
            <a:off x="755576" y="3429000"/>
            <a:ext cx="7560840" cy="0"/>
          </a:xfrm>
          <a:prstGeom prst="line">
            <a:avLst/>
          </a:prstGeom>
          <a:ln/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cxnSp>
        <p:nvCxnSpPr>
          <p:cNvPr id="17" name="Přímá spojovací čára 16"/>
          <p:cNvCxnSpPr/>
          <p:nvPr/>
        </p:nvCxnSpPr>
        <p:spPr>
          <a:xfrm>
            <a:off x="5732512" y="917104"/>
            <a:ext cx="0" cy="5112568"/>
          </a:xfrm>
          <a:prstGeom prst="line">
            <a:avLst/>
          </a:prstGeom>
          <a:ln/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cxnSp>
        <p:nvCxnSpPr>
          <p:cNvPr id="18" name="Přímá spojovací čára 17"/>
          <p:cNvCxnSpPr/>
          <p:nvPr/>
        </p:nvCxnSpPr>
        <p:spPr>
          <a:xfrm flipH="1">
            <a:off x="755576" y="4653136"/>
            <a:ext cx="7488832" cy="0"/>
          </a:xfrm>
          <a:prstGeom prst="line">
            <a:avLst/>
          </a:prstGeom>
          <a:ln/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cxnSp>
        <p:nvCxnSpPr>
          <p:cNvPr id="19" name="Přímá spojovací čára 18"/>
          <p:cNvCxnSpPr/>
          <p:nvPr/>
        </p:nvCxnSpPr>
        <p:spPr>
          <a:xfrm flipV="1">
            <a:off x="683568" y="2060848"/>
            <a:ext cx="7632848" cy="72008"/>
          </a:xfrm>
          <a:prstGeom prst="line">
            <a:avLst/>
          </a:prstGeom>
          <a:ln/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pic>
        <p:nvPicPr>
          <p:cNvPr id="16" name="j0214098.wav">
            <a:hlinkClick r:id="" action="ppaction://media"/>
          </p:cNvPr>
          <p:cNvPicPr>
            <a:picLocks noRot="1" noChangeAspect="1"/>
          </p:cNvPicPr>
          <p:nvPr>
            <a:wavAudioFile r:embed="rId1" name="j0214098.wav"/>
          </p:nvPr>
        </p:nvPicPr>
        <p:blipFill>
          <a:blip r:embed="rId3" cstate="print"/>
          <a:stretch>
            <a:fillRect/>
          </a:stretch>
        </p:blipFill>
        <p:spPr>
          <a:xfrm>
            <a:off x="8244408" y="6038056"/>
            <a:ext cx="504056" cy="5040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227836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745" fill="hold"/>
                                        <p:tgtEl>
                                          <p:spTgt spid="1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6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Obdélník 11"/>
          <p:cNvSpPr/>
          <p:nvPr/>
        </p:nvSpPr>
        <p:spPr>
          <a:xfrm>
            <a:off x="539552" y="2780928"/>
            <a:ext cx="7776864" cy="1584176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TextovéPole 2"/>
          <p:cNvSpPr txBox="1"/>
          <p:nvPr/>
        </p:nvSpPr>
        <p:spPr>
          <a:xfrm>
            <a:off x="467544" y="332656"/>
            <a:ext cx="187220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Slož větu:</a:t>
            </a:r>
            <a:endParaRPr lang="cs-CZ" sz="24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611560" y="1412776"/>
            <a:ext cx="756084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smtClean="0">
                <a:solidFill>
                  <a:srgbClr val="FF0000"/>
                </a:solidFill>
              </a:rPr>
              <a:t>Pepa jí maso pomalu. </a:t>
            </a:r>
            <a:endParaRPr lang="cs-CZ" sz="5400" b="1" dirty="0">
              <a:solidFill>
                <a:srgbClr val="FF0000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7956376" y="4653136"/>
            <a:ext cx="504056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5400" b="1" dirty="0" smtClean="0">
                <a:solidFill>
                  <a:schemeClr val="tx2">
                    <a:lumMod val="75000"/>
                  </a:schemeClr>
                </a:solidFill>
              </a:rPr>
              <a:t>.</a:t>
            </a:r>
            <a:endParaRPr lang="cs-CZ" sz="5400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683568" y="4797152"/>
            <a:ext cx="1721183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5400" b="1" dirty="0" smtClean="0">
                <a:solidFill>
                  <a:schemeClr val="tx2">
                    <a:lumMod val="75000"/>
                  </a:schemeClr>
                </a:solidFill>
              </a:rPr>
              <a:t>maso</a:t>
            </a:r>
            <a:endParaRPr lang="cs-CZ" sz="5400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2627784" y="5157192"/>
            <a:ext cx="1728192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5400" b="1" dirty="0" smtClean="0">
                <a:solidFill>
                  <a:schemeClr val="tx2">
                    <a:lumMod val="75000"/>
                  </a:schemeClr>
                </a:solidFill>
              </a:rPr>
              <a:t>Pepa</a:t>
            </a:r>
            <a:endParaRPr lang="cs-CZ" sz="5400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6876255" y="4737093"/>
            <a:ext cx="530915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 smtClean="0">
                <a:solidFill>
                  <a:schemeClr val="tx2"/>
                </a:solidFill>
              </a:rPr>
              <a:t>jí</a:t>
            </a:r>
            <a:endParaRPr lang="cs-CZ" sz="5400" b="1" dirty="0">
              <a:solidFill>
                <a:schemeClr val="tx2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4932040" y="5805264"/>
            <a:ext cx="2374368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 smtClean="0">
                <a:solidFill>
                  <a:schemeClr val="accent1">
                    <a:lumMod val="50000"/>
                  </a:schemeClr>
                </a:solidFill>
              </a:rPr>
              <a:t>pomalu</a:t>
            </a:r>
            <a:endParaRPr lang="cs-CZ" sz="5400" b="1" dirty="0">
              <a:solidFill>
                <a:schemeClr val="accent1">
                  <a:lumMod val="50000"/>
                </a:schemeClr>
              </a:solidFill>
            </a:endParaRPr>
          </a:p>
        </p:txBody>
      </p:sp>
      <p:pic>
        <p:nvPicPr>
          <p:cNvPr id="11" name="j0214098.wav">
            <a:hlinkClick r:id="" action="ppaction://media"/>
          </p:cNvPr>
          <p:cNvPicPr>
            <a:picLocks noRot="1" noChangeAspect="1"/>
          </p:cNvPicPr>
          <p:nvPr>
            <a:wavAudioFile r:embed="rId1" name="j0214098.wav"/>
          </p:nvPr>
        </p:nvPicPr>
        <p:blipFill>
          <a:blip r:embed="rId3" cstate="print"/>
          <a:stretch>
            <a:fillRect/>
          </a:stretch>
        </p:blipFill>
        <p:spPr>
          <a:xfrm>
            <a:off x="8244408" y="6038056"/>
            <a:ext cx="504056" cy="504056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745" fill="hold"/>
                                        <p:tgtEl>
                                          <p:spTgt spid="1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1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Obdélník 11"/>
          <p:cNvSpPr/>
          <p:nvPr/>
        </p:nvSpPr>
        <p:spPr>
          <a:xfrm>
            <a:off x="539552" y="2780928"/>
            <a:ext cx="7776864" cy="1584176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TextovéPole 2"/>
          <p:cNvSpPr txBox="1"/>
          <p:nvPr/>
        </p:nvSpPr>
        <p:spPr>
          <a:xfrm>
            <a:off x="467544" y="332656"/>
            <a:ext cx="187220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Slož větu:</a:t>
            </a:r>
            <a:endParaRPr lang="cs-CZ" sz="24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683568" y="1412776"/>
            <a:ext cx="792088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err="1" smtClean="0">
                <a:solidFill>
                  <a:srgbClr val="FF0000"/>
                </a:solidFill>
              </a:rPr>
              <a:t>Jula</a:t>
            </a:r>
            <a:r>
              <a:rPr lang="cs-CZ" sz="5400" b="1" dirty="0" smtClean="0">
                <a:solidFill>
                  <a:srgbClr val="FF0000"/>
                </a:solidFill>
              </a:rPr>
              <a:t> polila Pepu.                    </a:t>
            </a:r>
            <a:endParaRPr lang="cs-CZ" sz="5400" b="1" dirty="0">
              <a:solidFill>
                <a:srgbClr val="FF0000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611560" y="4797152"/>
            <a:ext cx="864096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5400" b="1" dirty="0" smtClean="0">
                <a:solidFill>
                  <a:schemeClr val="tx2">
                    <a:lumMod val="75000"/>
                  </a:schemeClr>
                </a:solidFill>
              </a:rPr>
              <a:t>.</a:t>
            </a:r>
            <a:endParaRPr lang="cs-CZ" sz="5400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6804248" y="4653136"/>
            <a:ext cx="1512168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5400" b="1" dirty="0" err="1" smtClean="0">
                <a:solidFill>
                  <a:schemeClr val="tx2">
                    <a:lumMod val="75000"/>
                  </a:schemeClr>
                </a:solidFill>
              </a:rPr>
              <a:t>Jula</a:t>
            </a:r>
            <a:endParaRPr lang="cs-CZ" sz="5400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2123728" y="4941168"/>
            <a:ext cx="1633845" cy="92333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5400" b="1" dirty="0" smtClean="0">
                <a:solidFill>
                  <a:schemeClr val="tx2"/>
                </a:solidFill>
              </a:rPr>
              <a:t>Pepu</a:t>
            </a:r>
            <a:endParaRPr lang="cs-CZ" sz="5400" dirty="0">
              <a:solidFill>
                <a:schemeClr val="tx2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4572000" y="5157192"/>
            <a:ext cx="1779654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 smtClean="0">
                <a:solidFill>
                  <a:schemeClr val="tx2"/>
                </a:solidFill>
              </a:rPr>
              <a:t>polila</a:t>
            </a:r>
            <a:endParaRPr lang="cs-CZ" sz="5400" b="1" dirty="0">
              <a:solidFill>
                <a:schemeClr val="tx2"/>
              </a:solidFill>
            </a:endParaRPr>
          </a:p>
        </p:txBody>
      </p:sp>
      <p:pic>
        <p:nvPicPr>
          <p:cNvPr id="11" name="j0214098.wav">
            <a:hlinkClick r:id="" action="ppaction://media"/>
          </p:cNvPr>
          <p:cNvPicPr>
            <a:picLocks noRot="1" noChangeAspect="1"/>
          </p:cNvPicPr>
          <p:nvPr>
            <a:wavAudioFile r:embed="rId1" name="j0214098.wav"/>
          </p:nvPr>
        </p:nvPicPr>
        <p:blipFill>
          <a:blip r:embed="rId3" cstate="print"/>
          <a:stretch>
            <a:fillRect/>
          </a:stretch>
        </p:blipFill>
        <p:spPr>
          <a:xfrm>
            <a:off x="8172400" y="6038056"/>
            <a:ext cx="504056" cy="504056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745" fill="hold"/>
                                        <p:tgtEl>
                                          <p:spTgt spid="1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1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467544" y="404664"/>
            <a:ext cx="283000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chemeClr val="tx2">
                    <a:lumMod val="75000"/>
                  </a:schemeClr>
                </a:solidFill>
              </a:rPr>
              <a:t>Zkus to ještě jednou.</a:t>
            </a:r>
            <a:endParaRPr lang="cs-CZ" sz="2400" b="1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539552" y="1124744"/>
            <a:ext cx="6745821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 smtClean="0">
                <a:solidFill>
                  <a:srgbClr val="FF0000"/>
                </a:solidFill>
              </a:rPr>
              <a:t>Pepa a Ivo mají lopatu.</a:t>
            </a:r>
            <a:endParaRPr lang="cs-CZ" sz="5400" b="1" dirty="0">
              <a:solidFill>
                <a:srgbClr val="FF0000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539552" y="2492896"/>
            <a:ext cx="7776864" cy="1584176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TextovéPole 6"/>
          <p:cNvSpPr txBox="1"/>
          <p:nvPr/>
        </p:nvSpPr>
        <p:spPr>
          <a:xfrm>
            <a:off x="6516215" y="4797152"/>
            <a:ext cx="2149693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smtClean="0">
                <a:solidFill>
                  <a:schemeClr val="tx2"/>
                </a:solidFill>
              </a:rPr>
              <a:t>lopatu</a:t>
            </a:r>
            <a:endParaRPr lang="cs-CZ" sz="5400" b="1" dirty="0">
              <a:solidFill>
                <a:schemeClr val="tx2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539552" y="4797152"/>
            <a:ext cx="50341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smtClean="0">
                <a:solidFill>
                  <a:schemeClr val="tx2"/>
                </a:solidFill>
              </a:rPr>
              <a:t>.</a:t>
            </a:r>
            <a:endParaRPr lang="cs-CZ" sz="5400" b="1" dirty="0">
              <a:solidFill>
                <a:schemeClr val="tx2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835696" y="5517232"/>
            <a:ext cx="1603388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 smtClean="0">
                <a:solidFill>
                  <a:schemeClr val="tx2"/>
                </a:solidFill>
              </a:rPr>
              <a:t>Pepa</a:t>
            </a:r>
            <a:endParaRPr lang="cs-CZ" sz="5400" b="1" dirty="0">
              <a:solidFill>
                <a:schemeClr val="tx2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4572000" y="5589240"/>
            <a:ext cx="526106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 smtClean="0">
                <a:solidFill>
                  <a:schemeClr val="tx2"/>
                </a:solidFill>
              </a:rPr>
              <a:t>a</a:t>
            </a:r>
            <a:endParaRPr lang="cs-CZ" sz="5400" b="1" dirty="0">
              <a:solidFill>
                <a:schemeClr val="tx2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1619672" y="4365104"/>
            <a:ext cx="1435008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 smtClean="0">
                <a:solidFill>
                  <a:schemeClr val="tx2"/>
                </a:solidFill>
              </a:rPr>
              <a:t>mají</a:t>
            </a:r>
            <a:endParaRPr lang="cs-CZ" sz="5400" b="1" dirty="0">
              <a:solidFill>
                <a:schemeClr val="tx2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4499992" y="4437112"/>
            <a:ext cx="1061509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 smtClean="0">
                <a:solidFill>
                  <a:schemeClr val="tx2"/>
                </a:solidFill>
              </a:rPr>
              <a:t>Ivo</a:t>
            </a:r>
            <a:endParaRPr lang="cs-CZ" sz="5400" b="1" dirty="0">
              <a:solidFill>
                <a:schemeClr val="tx2"/>
              </a:solidFill>
            </a:endParaRPr>
          </a:p>
        </p:txBody>
      </p:sp>
      <p:pic>
        <p:nvPicPr>
          <p:cNvPr id="15" name="j0214098.wav">
            <a:hlinkClick r:id="" action="ppaction://media"/>
          </p:cNvPr>
          <p:cNvPicPr>
            <a:picLocks noRot="1" noChangeAspect="1"/>
          </p:cNvPicPr>
          <p:nvPr>
            <a:wavAudioFile r:embed="rId1" name="j0214098.wav"/>
          </p:nvPr>
        </p:nvPicPr>
        <p:blipFill>
          <a:blip r:embed="rId3" cstate="print"/>
          <a:stretch>
            <a:fillRect/>
          </a:stretch>
        </p:blipFill>
        <p:spPr>
          <a:xfrm>
            <a:off x="8172400" y="6038056"/>
            <a:ext cx="576064" cy="576064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745" fill="hold"/>
                                        <p:tgtEl>
                                          <p:spTgt spid="1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5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467544" y="404664"/>
            <a:ext cx="283000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chemeClr val="tx2">
                    <a:lumMod val="75000"/>
                  </a:schemeClr>
                </a:solidFill>
              </a:rPr>
              <a:t>Zkus to ještě jednou.</a:t>
            </a:r>
            <a:endParaRPr lang="cs-CZ" sz="2400" b="1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539552" y="1124744"/>
            <a:ext cx="5120312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 smtClean="0">
                <a:solidFill>
                  <a:srgbClr val="FF0000"/>
                </a:solidFill>
              </a:rPr>
              <a:t>U pole je              .</a:t>
            </a:r>
            <a:endParaRPr lang="cs-CZ" sz="5400" b="1" dirty="0">
              <a:solidFill>
                <a:srgbClr val="FF0000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539552" y="2492896"/>
            <a:ext cx="7776864" cy="1584176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TextovéPole 6"/>
          <p:cNvSpPr txBox="1"/>
          <p:nvPr/>
        </p:nvSpPr>
        <p:spPr>
          <a:xfrm>
            <a:off x="6516216" y="5085184"/>
            <a:ext cx="2149693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smtClean="0">
                <a:solidFill>
                  <a:schemeClr val="tx2"/>
                </a:solidFill>
              </a:rPr>
              <a:t>pole</a:t>
            </a:r>
            <a:endParaRPr lang="cs-CZ" sz="5400" b="1" dirty="0">
              <a:solidFill>
                <a:schemeClr val="tx2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569456" y="4828895"/>
            <a:ext cx="50341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dirty="0" smtClean="0">
                <a:solidFill>
                  <a:schemeClr val="tx2"/>
                </a:solidFill>
              </a:rPr>
              <a:t>.</a:t>
            </a:r>
            <a:endParaRPr lang="cs-CZ" sz="5400" dirty="0">
              <a:solidFill>
                <a:schemeClr val="tx2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1619672" y="5013176"/>
            <a:ext cx="708848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 smtClean="0">
                <a:solidFill>
                  <a:schemeClr val="tx2"/>
                </a:solidFill>
              </a:rPr>
              <a:t>je</a:t>
            </a:r>
            <a:endParaRPr lang="cs-CZ" sz="5400" b="1" dirty="0">
              <a:solidFill>
                <a:schemeClr val="tx2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6804248" y="1916832"/>
            <a:ext cx="18473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sz="28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427984" y="4221088"/>
            <a:ext cx="1990725" cy="1990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419872" y="620688"/>
            <a:ext cx="1728192" cy="172819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15" name="TextovéPole 14"/>
          <p:cNvSpPr txBox="1"/>
          <p:nvPr/>
        </p:nvSpPr>
        <p:spPr>
          <a:xfrm>
            <a:off x="3347864" y="4869160"/>
            <a:ext cx="636713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 smtClean="0">
                <a:solidFill>
                  <a:schemeClr val="tx2"/>
                </a:solidFill>
              </a:rPr>
              <a:t>U</a:t>
            </a:r>
            <a:endParaRPr lang="cs-CZ" sz="5400" b="1" dirty="0">
              <a:solidFill>
                <a:schemeClr val="tx2"/>
              </a:solidFill>
            </a:endParaRPr>
          </a:p>
        </p:txBody>
      </p:sp>
      <p:pic>
        <p:nvPicPr>
          <p:cNvPr id="16" name="j0214098.wav">
            <a:hlinkClick r:id="" action="ppaction://media"/>
          </p:cNvPr>
          <p:cNvPicPr>
            <a:picLocks noRot="1" noChangeAspect="1"/>
          </p:cNvPicPr>
          <p:nvPr>
            <a:wavAudioFile r:embed="rId1" name="j0214098.wav"/>
          </p:nvPr>
        </p:nvPicPr>
        <p:blipFill>
          <a:blip r:embed="rId4" cstate="print"/>
          <a:stretch>
            <a:fillRect/>
          </a:stretch>
        </p:blipFill>
        <p:spPr>
          <a:xfrm>
            <a:off x="8316416" y="5966048"/>
            <a:ext cx="576064" cy="576064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745" fill="hold"/>
                                        <p:tgtEl>
                                          <p:spTgt spid="1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6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Obdélník 11"/>
          <p:cNvSpPr/>
          <p:nvPr/>
        </p:nvSpPr>
        <p:spPr>
          <a:xfrm>
            <a:off x="539552" y="2780928"/>
            <a:ext cx="7776864" cy="1584176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TextovéPole 2"/>
          <p:cNvSpPr txBox="1"/>
          <p:nvPr/>
        </p:nvSpPr>
        <p:spPr>
          <a:xfrm>
            <a:off x="467544" y="332656"/>
            <a:ext cx="187220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Slož větu:</a:t>
            </a:r>
            <a:endParaRPr lang="cs-CZ" sz="24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611560" y="1412776"/>
            <a:ext cx="756084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smtClean="0">
                <a:solidFill>
                  <a:srgbClr val="FF0000"/>
                </a:solidFill>
              </a:rPr>
              <a:t>Eva sype                        . </a:t>
            </a:r>
            <a:endParaRPr lang="cs-CZ" sz="5400" b="1" dirty="0">
              <a:solidFill>
                <a:srgbClr val="FF0000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7279435" y="4925649"/>
            <a:ext cx="864096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5400" b="1" dirty="0" smtClean="0">
                <a:solidFill>
                  <a:schemeClr val="tx2">
                    <a:lumMod val="75000"/>
                  </a:schemeClr>
                </a:solidFill>
              </a:rPr>
              <a:t>.</a:t>
            </a:r>
            <a:endParaRPr lang="cs-CZ" sz="5400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683568" y="4797152"/>
            <a:ext cx="1721183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5400" b="1" dirty="0" smtClean="0">
                <a:solidFill>
                  <a:schemeClr val="tx2">
                    <a:lumMod val="75000"/>
                  </a:schemeClr>
                </a:solidFill>
              </a:rPr>
              <a:t>sype</a:t>
            </a:r>
            <a:endParaRPr lang="cs-CZ" sz="5400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3491880" y="4869160"/>
            <a:ext cx="2520280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5400" b="1" dirty="0" smtClean="0">
                <a:solidFill>
                  <a:schemeClr val="tx2">
                    <a:lumMod val="75000"/>
                  </a:schemeClr>
                </a:solidFill>
              </a:rPr>
              <a:t>E</a:t>
            </a:r>
            <a:r>
              <a:rPr lang="cs-CZ" sz="5400" b="1" dirty="0">
                <a:solidFill>
                  <a:schemeClr val="tx2">
                    <a:lumMod val="75000"/>
                  </a:schemeClr>
                </a:solidFill>
              </a:rPr>
              <a:t>v</a:t>
            </a:r>
            <a:r>
              <a:rPr lang="cs-CZ" sz="5400" b="1" dirty="0" smtClean="0">
                <a:solidFill>
                  <a:schemeClr val="tx2">
                    <a:lumMod val="75000"/>
                  </a:schemeClr>
                </a:solidFill>
              </a:rPr>
              <a:t>a</a:t>
            </a:r>
            <a:endParaRPr lang="cs-CZ" sz="5400" dirty="0">
              <a:solidFill>
                <a:schemeClr val="tx2">
                  <a:lumMod val="75000"/>
                </a:schemeClr>
              </a:solidFill>
            </a:endParaRPr>
          </a:p>
        </p:txBody>
      </p:sp>
      <p:pic>
        <p:nvPicPr>
          <p:cNvPr id="3074" name="Picture 2" descr="Zobrazit podrobnosti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139952" y="1124744"/>
            <a:ext cx="1512168" cy="1512168"/>
          </a:xfrm>
          <a:prstGeom prst="rect">
            <a:avLst/>
          </a:prstGeom>
          <a:noFill/>
        </p:spPr>
      </p:pic>
      <p:pic>
        <p:nvPicPr>
          <p:cNvPr id="11" name="Picture 2" descr="Zobrazit podrobnosti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076056" y="4869160"/>
            <a:ext cx="1431776" cy="1431776"/>
          </a:xfrm>
          <a:prstGeom prst="rect">
            <a:avLst/>
          </a:prstGeom>
          <a:noFill/>
        </p:spPr>
      </p:pic>
      <p:pic>
        <p:nvPicPr>
          <p:cNvPr id="13" name="j0214098.wav">
            <a:hlinkClick r:id="" action="ppaction://media"/>
          </p:cNvPr>
          <p:cNvPicPr>
            <a:picLocks noRot="1" noChangeAspect="1"/>
          </p:cNvPicPr>
          <p:nvPr>
            <a:wavAudioFile r:embed="rId1" name="j0214098.wav"/>
          </p:nvPr>
        </p:nvPicPr>
        <p:blipFill>
          <a:blip r:embed="rId4" cstate="print"/>
          <a:stretch>
            <a:fillRect/>
          </a:stretch>
        </p:blipFill>
        <p:spPr>
          <a:xfrm>
            <a:off x="8316416" y="5966048"/>
            <a:ext cx="576064" cy="5760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226220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745" fill="hold"/>
                                        <p:tgtEl>
                                          <p:spTgt spid="1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3"/>
                </p:tgtEl>
              </p:cMediaNode>
            </p:audi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Obdélník 11"/>
          <p:cNvSpPr/>
          <p:nvPr/>
        </p:nvSpPr>
        <p:spPr>
          <a:xfrm>
            <a:off x="636515" y="2780928"/>
            <a:ext cx="7776864" cy="1584176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54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467544" y="332656"/>
            <a:ext cx="187220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Slož větu:</a:t>
            </a:r>
            <a:endParaRPr lang="cs-CZ" sz="24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179512" y="1412776"/>
            <a:ext cx="885698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smtClean="0">
                <a:solidFill>
                  <a:srgbClr val="FF0000"/>
                </a:solidFill>
              </a:rPr>
              <a:t> Táto!  To je nová pila. </a:t>
            </a:r>
            <a:endParaRPr lang="cs-CZ" sz="5400" b="1" dirty="0">
              <a:solidFill>
                <a:srgbClr val="FF0000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7812360" y="4797152"/>
            <a:ext cx="864096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5400" b="1" dirty="0" smtClean="0">
                <a:solidFill>
                  <a:schemeClr val="tx2">
                    <a:lumMod val="75000"/>
                  </a:schemeClr>
                </a:solidFill>
              </a:rPr>
              <a:t>.</a:t>
            </a:r>
            <a:endParaRPr lang="cs-CZ" sz="5400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467544" y="4576236"/>
            <a:ext cx="1296144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5400" b="1" dirty="0" smtClean="0">
                <a:solidFill>
                  <a:schemeClr val="tx2">
                    <a:lumMod val="75000"/>
                  </a:schemeClr>
                </a:solidFill>
              </a:rPr>
              <a:t>pila</a:t>
            </a:r>
            <a:endParaRPr lang="cs-CZ" sz="5400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5508104" y="5157192"/>
            <a:ext cx="1656184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5400" b="1" dirty="0" smtClean="0">
                <a:solidFill>
                  <a:schemeClr val="tx2"/>
                </a:solidFill>
              </a:rPr>
              <a:t>Táto! </a:t>
            </a:r>
            <a:endParaRPr lang="cs-CZ" sz="5400" dirty="0">
              <a:solidFill>
                <a:schemeClr val="tx2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995936" y="4653136"/>
            <a:ext cx="839782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 smtClean="0">
                <a:solidFill>
                  <a:schemeClr val="tx2"/>
                </a:solidFill>
              </a:rPr>
              <a:t>To</a:t>
            </a:r>
            <a:endParaRPr lang="cs-CZ" sz="5400" b="1" dirty="0">
              <a:solidFill>
                <a:schemeClr val="tx2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2915816" y="5445224"/>
            <a:ext cx="1584729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 smtClean="0">
                <a:solidFill>
                  <a:schemeClr val="tx2"/>
                </a:solidFill>
              </a:rPr>
              <a:t>nová</a:t>
            </a:r>
            <a:endParaRPr lang="cs-CZ" sz="5400" b="1" dirty="0">
              <a:solidFill>
                <a:schemeClr val="tx2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1763688" y="5085184"/>
            <a:ext cx="708848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 smtClean="0">
                <a:solidFill>
                  <a:schemeClr val="tx2"/>
                </a:solidFill>
              </a:rPr>
              <a:t>je</a:t>
            </a:r>
            <a:endParaRPr lang="cs-CZ" sz="5400" b="1" dirty="0">
              <a:solidFill>
                <a:schemeClr val="tx2"/>
              </a:solidFill>
            </a:endParaRPr>
          </a:p>
        </p:txBody>
      </p:sp>
      <p:pic>
        <p:nvPicPr>
          <p:cNvPr id="13" name="j0214098.wav">
            <a:hlinkClick r:id="" action="ppaction://media"/>
          </p:cNvPr>
          <p:cNvPicPr>
            <a:picLocks noRot="1" noChangeAspect="1"/>
          </p:cNvPicPr>
          <p:nvPr>
            <a:wavAudioFile r:embed="rId1" name="j0214098.wav"/>
          </p:nvPr>
        </p:nvPicPr>
        <p:blipFill>
          <a:blip r:embed="rId3" cstate="print"/>
          <a:stretch>
            <a:fillRect/>
          </a:stretch>
        </p:blipFill>
        <p:spPr>
          <a:xfrm>
            <a:off x="8460432" y="6093296"/>
            <a:ext cx="520824" cy="5208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081355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745" fill="hold"/>
                                        <p:tgtEl>
                                          <p:spTgt spid="1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3"/>
                </p:tgtEl>
              </p:cMediaNode>
            </p:audio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http://office.</a:t>
            </a:r>
            <a:r>
              <a:rPr lang="cs-CZ" dirty="0" err="1" smtClean="0"/>
              <a:t>microsoft.com</a:t>
            </a:r>
            <a:r>
              <a:rPr lang="cs-CZ" smtClean="0"/>
              <a:t>/klipart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018977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DrawingPalette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Placeholder"/>
  <p:tag name="PLACEHOLDERINDEX" val="1"/>
</p:tagLst>
</file>

<file path=ppt/tags/tag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Placeholder"/>
  <p:tag name="PLACEHOLDERINDEX" val="2"/>
</p:tagLst>
</file>

<file path=ppt/tags/tag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Placeholder"/>
  <p:tag name="PLACEHOLDERINDEX" val="3"/>
</p:tagLst>
</file>

<file path=ppt/tags/tag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Placeholder"/>
  <p:tag name="PLACEHOLDERINDEX" val="4"/>
</p:tagLst>
</file>

<file path=ppt/tags/tag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Button"/>
  <p:tag name="ANSWERBUTTONINDEX" val="1"/>
</p:tagLst>
</file>

<file path=ppt/tags/tag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Button"/>
  <p:tag name="ANSWERBUTTONINDEX" val="2"/>
</p:tagLst>
</file>

<file path=ppt/tags/tag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Button"/>
  <p:tag name="ANSWERBUTTONINDEX" val="3"/>
</p:tagLst>
</file>

<file path=ppt/tags/tag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Button"/>
  <p:tag name="ANSWERBUTTONINDEX" val="4"/>
</p:tagLst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item1.xml><?xml version="1.0" encoding="utf-8"?>
<Layout>
  <Type>Drawing</Type>
  <ChoicesCount>0</ChoicesCount>
  <Orientation>Left</Orientation>
</Layout>
</file>

<file path=customXml/item2.xml><?xml version="1.0" encoding="utf-8"?>
<Layout>
  <Type>MultipleChoice</Type>
  <ChoicesCount>4</ChoicesCount>
  <Orientation>Left</Orientation>
</Layout>
</file>

<file path=customXml/itemProps1.xml><?xml version="1.0" encoding="utf-8"?>
<ds:datastoreItem xmlns:ds="http://schemas.openxmlformats.org/officeDocument/2006/customXml" ds:itemID="{AAD1C82A-AB8C-4178-99AE-950A16AD8008}">
  <ds:schemaRefs/>
</ds:datastoreItem>
</file>

<file path=customXml/itemProps2.xml><?xml version="1.0" encoding="utf-8"?>
<ds:datastoreItem xmlns:ds="http://schemas.openxmlformats.org/officeDocument/2006/customXml" ds:itemID="{29C6A2B9-D4BC-413D-9BD6-8C205420A6C6}">
  <ds:schemaRefs/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1121</TotalTime>
  <Words>328</Words>
  <Application>Microsoft Office PowerPoint</Application>
  <PresentationFormat>Předvádění na obrazovce (4:3)</PresentationFormat>
  <Paragraphs>103</Paragraphs>
  <Slides>12</Slides>
  <Notes>2</Notes>
  <HiddenSlides>1</HiddenSlides>
  <MMClips>9</MMClips>
  <ScaleCrop>false</ScaleCrop>
  <HeadingPairs>
    <vt:vector size="6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  <vt:variant>
        <vt:lpstr>Vlastní prezentace</vt:lpstr>
      </vt:variant>
      <vt:variant>
        <vt:i4>2</vt:i4>
      </vt:variant>
    </vt:vector>
  </HeadingPairs>
  <TitlesOfParts>
    <vt:vector size="15" baseType="lpstr">
      <vt:lpstr>Motiv systému Office</vt:lpstr>
      <vt:lpstr>Hláska P VY_32_INOVACE_3B_08 Číslo projektu: CZ.1.07/1.4.00/21.1101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Zdroje</vt:lpstr>
      <vt:lpstr>Vlastní prezentace _ ukázka</vt:lpstr>
      <vt:lpstr>1 skupina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JIHOČESKÝ KRAJ 3.2.1.A</dc:title>
  <dc:creator>admin</dc:creator>
  <cp:lastModifiedBy>uzivatel</cp:lastModifiedBy>
  <cp:revision>118</cp:revision>
  <dcterms:created xsi:type="dcterms:W3CDTF">2011-02-01T19:13:05Z</dcterms:created>
  <dcterms:modified xsi:type="dcterms:W3CDTF">2013-01-21T12:23:45Z</dcterms:modified>
</cp:coreProperties>
</file>