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74" r:id="rId2"/>
    <p:sldId id="257" r:id="rId3"/>
    <p:sldId id="281" r:id="rId4"/>
    <p:sldId id="282" r:id="rId5"/>
    <p:sldId id="279" r:id="rId6"/>
    <p:sldId id="267" r:id="rId7"/>
    <p:sldId id="259" r:id="rId8"/>
    <p:sldId id="262" r:id="rId9"/>
    <p:sldId id="260" r:id="rId10"/>
    <p:sldId id="261" r:id="rId11"/>
    <p:sldId id="263" r:id="rId12"/>
    <p:sldId id="264" r:id="rId13"/>
    <p:sldId id="265" r:id="rId14"/>
    <p:sldId id="266" r:id="rId15"/>
    <p:sldId id="272" r:id="rId16"/>
    <p:sldId id="285" r:id="rId17"/>
    <p:sldId id="276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6771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313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152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52483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755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978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06032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8650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079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78164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7199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7392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wmf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12" Type="http://schemas.openxmlformats.org/officeDocument/2006/relationships/image" Target="../media/image12.jpeg"/><Relationship Id="rId2" Type="http://schemas.openxmlformats.org/officeDocument/2006/relationships/image" Target="../media/image2.wmf"/><Relationship Id="rId16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5" Type="http://schemas.openxmlformats.org/officeDocument/2006/relationships/image" Target="../media/image15.wmf"/><Relationship Id="rId10" Type="http://schemas.openxmlformats.org/officeDocument/2006/relationships/image" Target="../media/image10.wmf"/><Relationship Id="rId4" Type="http://schemas.openxmlformats.org/officeDocument/2006/relationships/image" Target="../media/image4.png"/><Relationship Id="rId9" Type="http://schemas.openxmlformats.org/officeDocument/2006/relationships/image" Target="../media/image9.jpeg"/><Relationship Id="rId1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Věta se skládá ze slov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9510691"/>
              </p:ext>
            </p:extLst>
          </p:nvPr>
        </p:nvGraphicFramePr>
        <p:xfrm>
          <a:off x="395536" y="692696"/>
          <a:ext cx="8208912" cy="44821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8232"/>
                <a:gridCol w="6120680"/>
              </a:tblGrid>
              <a:tr h="1338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Název školy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Základní škola a mateřská škola, Jetřichov, </a:t>
                      </a:r>
                      <a:r>
                        <a:rPr lang="cs-CZ" sz="2800" kern="1200" dirty="0" smtClean="0">
                          <a:effectLst/>
                        </a:rPr>
                        <a:t>okres </a:t>
                      </a:r>
                      <a:r>
                        <a:rPr lang="cs-CZ" sz="2800" kern="1200" dirty="0">
                          <a:effectLst/>
                        </a:rPr>
                        <a:t>Náchod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Autor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Mgr. Marie Hanzlíková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Datum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+mn-ea"/>
                        </a:rPr>
                        <a:t>16.8.2012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0526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Název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 smtClean="0">
                          <a:effectLst/>
                        </a:rPr>
                        <a:t>VY_32_INOVACE_05_Vyjmenovaná slova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Téma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Times New Roman"/>
                        </a:rPr>
                        <a:t>Vyjmenovaná</a:t>
                      </a:r>
                      <a:r>
                        <a:rPr lang="cs-CZ" sz="2800" baseline="0" dirty="0" smtClean="0">
                          <a:effectLst/>
                          <a:latin typeface="+mn-lt"/>
                          <a:ea typeface="Times New Roman"/>
                        </a:rPr>
                        <a:t> slova </a:t>
                      </a:r>
                      <a:r>
                        <a:rPr lang="cs-CZ" sz="2800" baseline="0" smtClean="0">
                          <a:effectLst/>
                          <a:latin typeface="+mn-lt"/>
                          <a:ea typeface="Times New Roman"/>
                        </a:rPr>
                        <a:t>po P</a:t>
                      </a:r>
                      <a:endParaRPr lang="cs-CZ" sz="2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Ročník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0" i="0" dirty="0" smtClean="0">
                          <a:effectLst/>
                          <a:latin typeface="+mn-lt"/>
                          <a:ea typeface="Times New Roman"/>
                        </a:rPr>
                        <a:t> 3., 4.</a:t>
                      </a:r>
                      <a:endParaRPr lang="cs-CZ" sz="2800" b="0" i="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Číslo projektu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CZ.1.07/1.4.00/21.0835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060450" y="2217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Marie\Pictures\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857" y="5373216"/>
            <a:ext cx="5714286" cy="124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0735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3672408"/>
          </a:xfrm>
        </p:spPr>
        <p:txBody>
          <a:bodyPr>
            <a:noAutofit/>
          </a:bodyPr>
          <a:lstStyle/>
          <a:p>
            <a:r>
              <a:rPr lang="cs-CZ" sz="6000" b="1" dirty="0" smtClean="0"/>
              <a:t>Vyjmenovaná slova </a:t>
            </a:r>
            <a:br>
              <a:rPr lang="cs-CZ" sz="6000" b="1" dirty="0" smtClean="0"/>
            </a:br>
            <a:r>
              <a:rPr lang="cs-CZ" sz="6000" b="1" dirty="0" smtClean="0"/>
              <a:t>po  P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088276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cs-CZ" sz="2000" dirty="0" smtClean="0"/>
              <a:t>Prezentace slouží jak ke společnému vyvození nové látky ve 3. ročníku, tak k pozdějšímu  opakování . Žáci mohou pracovat pod vedením učitele s interaktivní tabulí nebo samostatně na osobním počítači</a:t>
            </a:r>
          </a:p>
          <a:p>
            <a:pPr algn="just"/>
            <a:r>
              <a:rPr lang="cs-CZ" sz="2000" dirty="0" smtClean="0"/>
              <a:t>V úvodní části je uveden přehled vyjmenovaných slov, podpořený vizuálním vjemem z obrázků. Žáci s pomocí učitele vyvozují jiné tvary vyjmenovaných slov a slova příbuzná.</a:t>
            </a:r>
          </a:p>
          <a:p>
            <a:pPr algn="just"/>
            <a:r>
              <a:rPr lang="cs-CZ" sz="2000" dirty="0" smtClean="0"/>
              <a:t>Následuje procvičování s okamžitou kontrolou (výběr provádíme kliknutím na vybranou hlásku).</a:t>
            </a:r>
          </a:p>
          <a:p>
            <a:pPr algn="just"/>
            <a:r>
              <a:rPr lang="cs-CZ" sz="2000" dirty="0" smtClean="0"/>
              <a:t>V další části žáci ověřují své znalosti samostatně (nejvhodnější formou je opis cvičení). V závěru prezentace je hodnocení předchozího cvičení, které si mohou žáci provést sami v rámci sebehodnocení.</a:t>
            </a:r>
          </a:p>
          <a:p>
            <a:pPr algn="just"/>
            <a:r>
              <a:rPr lang="cs-CZ" sz="2000" dirty="0" smtClean="0"/>
              <a:t>Přechody mezi jednotlivými snímky provádíme kliknutím</a:t>
            </a:r>
            <a:r>
              <a:rPr lang="cs-CZ" sz="2000" dirty="0" smtClean="0"/>
              <a:t>.</a:t>
            </a:r>
          </a:p>
          <a:p>
            <a:pPr marL="0" indent="0" algn="ctr">
              <a:buNone/>
            </a:pPr>
            <a:r>
              <a:rPr lang="cs-CZ" dirty="0" smtClean="0"/>
              <a:t>Citace:</a:t>
            </a:r>
            <a:endParaRPr lang="cs-CZ" sz="3500" dirty="0" smtClean="0"/>
          </a:p>
          <a:p>
            <a:pPr algn="just"/>
            <a:r>
              <a:rPr lang="cs-CZ" sz="2000" dirty="0" smtClean="0"/>
              <a:t>V prezentaci byly použity obrázky volně dostupné v galerii Microsoft Office.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95023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2888676"/>
              </p:ext>
            </p:extLst>
          </p:nvPr>
        </p:nvGraphicFramePr>
        <p:xfrm>
          <a:off x="468313" y="404813"/>
          <a:ext cx="8229600" cy="5334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pý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cha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py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tel</a:t>
                      </a:r>
                    </a:p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py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sk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neto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pý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sle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pý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š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py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</a:p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ko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py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to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klo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pý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tat</a:t>
                      </a:r>
                    </a:p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tř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py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tit se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py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tovat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py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kat</a:t>
                      </a:r>
                    </a:p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pý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pý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řit se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če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pý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řit se</a:t>
                      </a:r>
                    </a:p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67544" y="5934579"/>
            <a:ext cx="8208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    PAMATUJ !</a:t>
            </a:r>
            <a:r>
              <a:rPr lang="cs-CZ" sz="3200" b="1" dirty="0" smtClean="0"/>
              <a:t>          Chro</a:t>
            </a:r>
            <a:r>
              <a:rPr lang="cs-CZ" sz="3200" b="1" dirty="0" smtClean="0">
                <a:solidFill>
                  <a:srgbClr val="FF0000"/>
                </a:solidFill>
              </a:rPr>
              <a:t>py</a:t>
            </a:r>
            <a:r>
              <a:rPr lang="cs-CZ" sz="3200" b="1" dirty="0" smtClean="0"/>
              <a:t>ně             S</a:t>
            </a:r>
            <a:r>
              <a:rPr lang="cs-CZ" sz="3200" b="1" dirty="0" smtClean="0">
                <a:solidFill>
                  <a:srgbClr val="FF0000"/>
                </a:solidFill>
              </a:rPr>
              <a:t>py</a:t>
            </a:r>
            <a:r>
              <a:rPr lang="cs-CZ" sz="3200" b="1" dirty="0" smtClean="0"/>
              <a:t>tihněv</a:t>
            </a:r>
            <a:endParaRPr lang="cs-CZ" sz="3200" b="1" dirty="0"/>
          </a:p>
        </p:txBody>
      </p:sp>
      <p:pic>
        <p:nvPicPr>
          <p:cNvPr id="1045" name="Picture 21" descr="C:\Users\Marie\AppData\Local\Microsoft\Windows\Temporary Internet Files\Content.IE5\C2KYZ6KY\MC9004351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0292" y="5826916"/>
            <a:ext cx="920750" cy="80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Marie\AppData\Local\Microsoft\Windows\Temporary Internet Files\Content.IE5\C2KYZ6KY\MP9004032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80728"/>
            <a:ext cx="973720" cy="648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Marie\AppData\Local\Microsoft\Windows\Temporary Internet Files\Content.IE5\RHW2VNTU\MC900441314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0172" y="822376"/>
            <a:ext cx="867544" cy="8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Marie\AppData\Local\Microsoft\Windows\Temporary Internet Files\Content.IE5\44TYM397\MP90044832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931106"/>
            <a:ext cx="975126" cy="650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Marie\AppData\Local\Microsoft\Windows\Temporary Internet Files\Content.IE5\C2KYZ6KY\MC90030549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4782" y="2060848"/>
            <a:ext cx="1367436" cy="627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Marie\AppData\Local\Microsoft\Windows\Temporary Internet Files\Content.IE5\RHW2VNTU\MC90032557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9224" y="1926888"/>
            <a:ext cx="1205552" cy="895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 descr="C:\Users\Marie\AppData\Local\Microsoft\Windows\Temporary Internet Files\Content.IE5\C2KYZ6KY\MP90044860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9569" y="1983307"/>
            <a:ext cx="704484" cy="705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Users\Marie\AppData\Local\Microsoft\Windows\Temporary Internet Files\Content.IE5\44TYM397\MP90040649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1752" y="3068960"/>
            <a:ext cx="1043608" cy="693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3" name="Picture 29" descr="C:\Users\Marie\AppData\Local\Microsoft\Windows\Temporary Internet Files\Content.IE5\44TYM397\MC90044189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7717" y="3068960"/>
            <a:ext cx="692454" cy="581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30" descr="C:\Users\Marie\AppData\Local\Microsoft\Windows\Temporary Internet Files\Content.IE5\C2KYZ6KY\MP90041009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961007" y="3041245"/>
            <a:ext cx="706555" cy="706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6" name="Picture 32" descr="C:\Users\Marie\AppData\Local\Microsoft\Windows\Temporary Internet Files\Content.IE5\RHW2VNTU\MP900439332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4423" y="4148106"/>
            <a:ext cx="908153" cy="608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7" name="Picture 33" descr="C:\Users\Marie\AppData\Local\Microsoft\Windows\Temporary Internet Files\Content.IE5\C2KYZ6KY\MC900290885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4635" y="4131466"/>
            <a:ext cx="970447" cy="882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1" name="Picture 37" descr="C:\Users\Marie\AppData\Local\Microsoft\Windows\Temporary Internet Files\Content.IE5\C2KYZ6KY\MP900433074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6837193" y="4220125"/>
            <a:ext cx="909236" cy="548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2" name="Picture 38" descr="C:\Users\Marie\AppData\Local\Microsoft\Windows\Temporary Internet Files\Content.IE5\C2KYZ6KY\MC900434415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5387" y="5149825"/>
            <a:ext cx="736352" cy="677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3" name="Picture 39" descr="C:\Users\Marie\AppData\Local\Microsoft\Windows\Temporary Internet Files\Content.IE5\F58IKF4Y\MP900433425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2039" y="5149825"/>
            <a:ext cx="699542" cy="784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79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POZOR !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17440"/>
            <a:ext cx="8229600" cy="47799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p</a:t>
            </a:r>
            <a:r>
              <a:rPr lang="cs-CZ" b="1" dirty="0" smtClean="0">
                <a:solidFill>
                  <a:srgbClr val="FF0000"/>
                </a:solidFill>
              </a:rPr>
              <a:t>ýcha</a:t>
            </a:r>
            <a:r>
              <a:rPr lang="cs-CZ" dirty="0" smtClean="0"/>
              <a:t> (nadutost)  X  </a:t>
            </a:r>
            <a:r>
              <a:rPr lang="cs-CZ" b="1" dirty="0" smtClean="0">
                <a:solidFill>
                  <a:srgbClr val="FF0000"/>
                </a:solidFill>
              </a:rPr>
              <a:t>píchá</a:t>
            </a:r>
            <a:r>
              <a:rPr lang="cs-CZ" dirty="0" smtClean="0"/>
              <a:t> (bodá)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slepýš</a:t>
            </a:r>
            <a:r>
              <a:rPr lang="cs-CZ" dirty="0" smtClean="0"/>
              <a:t> (plaz)          X  </a:t>
            </a:r>
            <a:r>
              <a:rPr lang="cs-CZ" b="1" dirty="0" smtClean="0">
                <a:solidFill>
                  <a:srgbClr val="FF0000"/>
                </a:solidFill>
              </a:rPr>
              <a:t>slepíš</a:t>
            </a:r>
            <a:r>
              <a:rPr lang="cs-CZ" dirty="0" smtClean="0"/>
              <a:t> (lepidlem)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p</a:t>
            </a:r>
            <a:r>
              <a:rPr lang="cs-CZ" b="1" dirty="0" smtClean="0">
                <a:solidFill>
                  <a:srgbClr val="FF0000"/>
                </a:solidFill>
              </a:rPr>
              <a:t>yl</a:t>
            </a:r>
            <a:r>
              <a:rPr lang="cs-CZ" dirty="0" smtClean="0"/>
              <a:t> (v květu)          X  </a:t>
            </a:r>
            <a:r>
              <a:rPr lang="cs-CZ" b="1" dirty="0" smtClean="0">
                <a:solidFill>
                  <a:srgbClr val="FF0000"/>
                </a:solidFill>
              </a:rPr>
              <a:t>pil</a:t>
            </a:r>
            <a:r>
              <a:rPr lang="cs-CZ" dirty="0" smtClean="0"/>
              <a:t> (nápoj)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FF0000"/>
                </a:solidFill>
              </a:rPr>
              <a:t>pylují</a:t>
            </a:r>
            <a:r>
              <a:rPr lang="cs-CZ" dirty="0" smtClean="0"/>
              <a:t>  (květ)       X </a:t>
            </a:r>
            <a:r>
              <a:rPr lang="cs-CZ" b="1" dirty="0" smtClean="0">
                <a:solidFill>
                  <a:srgbClr val="FF0000"/>
                </a:solidFill>
              </a:rPr>
              <a:t>opilují</a:t>
            </a:r>
            <a:r>
              <a:rPr lang="cs-CZ" dirty="0" smtClean="0"/>
              <a:t> (pilníkem)</a:t>
            </a:r>
          </a:p>
        </p:txBody>
      </p:sp>
    </p:spTree>
    <p:extLst>
      <p:ext uri="{BB962C8B-B14F-4D97-AF65-F5344CB8AC3E}">
        <p14:creationId xmlns:p14="http://schemas.microsoft.com/office/powerpoint/2010/main" val="1097547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PROCVIČUJ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6000" dirty="0" smtClean="0"/>
          </a:p>
          <a:p>
            <a:pPr marL="0" indent="0" algn="ctr">
              <a:buNone/>
            </a:pPr>
            <a:r>
              <a:rPr lang="cs-CZ" sz="6000" b="1" dirty="0" smtClean="0"/>
              <a:t>Doplň správně</a:t>
            </a:r>
          </a:p>
          <a:p>
            <a:pPr marL="0" indent="0" algn="ctr">
              <a:buNone/>
            </a:pPr>
            <a:r>
              <a:rPr lang="cs-CZ" sz="6000" b="1" dirty="0" smtClean="0"/>
              <a:t> </a:t>
            </a:r>
            <a:r>
              <a:rPr lang="cs-CZ" sz="6000" b="1" dirty="0" smtClean="0">
                <a:solidFill>
                  <a:srgbClr val="FF0000"/>
                </a:solidFill>
              </a:rPr>
              <a:t>i, í, y, ý </a:t>
            </a:r>
          </a:p>
          <a:p>
            <a:pPr marL="0" indent="0" algn="ctr">
              <a:buNone/>
            </a:pPr>
            <a:r>
              <a:rPr lang="cs-CZ" sz="6000" b="1" dirty="0" smtClean="0"/>
              <a:t>a zdůvodni: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2380932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 err="1" smtClean="0"/>
              <a:t>P_r</a:t>
            </a:r>
            <a:r>
              <a:rPr lang="cs-CZ" b="1" dirty="0" smtClean="0"/>
              <a:t> je obtížný plevel.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2097582" y="3090204"/>
            <a:ext cx="1458112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5" name="Šestiúhelník 4"/>
          <p:cNvSpPr/>
          <p:nvPr/>
        </p:nvSpPr>
        <p:spPr>
          <a:xfrm>
            <a:off x="5337650" y="3090204"/>
            <a:ext cx="1440160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mtClean="0"/>
              <a:t>NE</a:t>
            </a:r>
            <a:endParaRPr lang="cs-CZ" sz="2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592612" y="1846244"/>
            <a:ext cx="4680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ý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5754346" y="1846244"/>
            <a:ext cx="5400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í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1881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Dívka se </a:t>
            </a:r>
            <a:r>
              <a:rPr lang="cs-CZ" b="1" dirty="0" err="1" smtClean="0"/>
              <a:t>zap_řila</a:t>
            </a:r>
            <a:r>
              <a:rPr lang="cs-CZ" b="1" dirty="0" smtClean="0"/>
              <a:t> studem.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2097582" y="3090204"/>
            <a:ext cx="1458112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NE</a:t>
            </a:r>
            <a:endParaRPr lang="cs-CZ" sz="2400" b="1" dirty="0"/>
          </a:p>
        </p:txBody>
      </p:sp>
      <p:sp>
        <p:nvSpPr>
          <p:cNvPr id="5" name="Šestiúhelník 4"/>
          <p:cNvSpPr/>
          <p:nvPr/>
        </p:nvSpPr>
        <p:spPr>
          <a:xfrm>
            <a:off x="5337650" y="3090204"/>
            <a:ext cx="1440160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ANO</a:t>
            </a:r>
            <a:endParaRPr lang="cs-CZ" sz="2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592612" y="1846244"/>
            <a:ext cx="4680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í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5754346" y="1846244"/>
            <a:ext cx="5400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ý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996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Kohout si </a:t>
            </a:r>
            <a:r>
              <a:rPr lang="cs-CZ" b="1" dirty="0" err="1" smtClean="0"/>
              <a:t>načep_řil</a:t>
            </a:r>
            <a:r>
              <a:rPr lang="cs-CZ" b="1" dirty="0" smtClean="0"/>
              <a:t> peří.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2097582" y="3090204"/>
            <a:ext cx="1458112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5" name="Šestiúhelník 4"/>
          <p:cNvSpPr/>
          <p:nvPr/>
        </p:nvSpPr>
        <p:spPr>
          <a:xfrm>
            <a:off x="5337650" y="3090204"/>
            <a:ext cx="1440160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mtClean="0"/>
              <a:t>NE</a:t>
            </a:r>
            <a:endParaRPr lang="cs-CZ" sz="2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592612" y="1846244"/>
            <a:ext cx="4680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ý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5754346" y="1846244"/>
            <a:ext cx="5400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í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2722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Na nebi se </a:t>
            </a:r>
            <a:r>
              <a:rPr lang="cs-CZ" b="1" dirty="0" err="1" smtClean="0"/>
              <a:t>třp_tily</a:t>
            </a:r>
            <a:r>
              <a:rPr lang="cs-CZ" b="1" dirty="0" smtClean="0"/>
              <a:t> hvězdy.</a:t>
            </a:r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2097582" y="3090204"/>
            <a:ext cx="1458112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5" name="Šestiúhelník 4"/>
          <p:cNvSpPr/>
          <p:nvPr/>
        </p:nvSpPr>
        <p:spPr>
          <a:xfrm>
            <a:off x="5337650" y="3090204"/>
            <a:ext cx="1440160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mtClean="0"/>
              <a:t>NE</a:t>
            </a:r>
            <a:endParaRPr lang="cs-CZ" sz="2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592612" y="1846244"/>
            <a:ext cx="4680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5754346" y="1846244"/>
            <a:ext cx="5400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i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3059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Při útěku </a:t>
            </a:r>
            <a:r>
              <a:rPr lang="cs-CZ" b="1" dirty="0" err="1" smtClean="0"/>
              <a:t>klop_tl</a:t>
            </a:r>
            <a:r>
              <a:rPr lang="cs-CZ" b="1" dirty="0" smtClean="0"/>
              <a:t> o pařez.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2097582" y="3090204"/>
            <a:ext cx="1458112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5" name="Šestiúhelník 4"/>
          <p:cNvSpPr/>
          <p:nvPr/>
        </p:nvSpPr>
        <p:spPr>
          <a:xfrm>
            <a:off x="5337650" y="3090204"/>
            <a:ext cx="1440160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mtClean="0"/>
              <a:t>NE</a:t>
            </a:r>
            <a:endParaRPr lang="cs-CZ" sz="2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592612" y="1846244"/>
            <a:ext cx="4680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ý</a:t>
            </a: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5754346" y="1878418"/>
            <a:ext cx="5400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í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9942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Alois Jirásek je známý </a:t>
            </a:r>
            <a:r>
              <a:rPr lang="cs-CZ" b="1" dirty="0" err="1" smtClean="0"/>
              <a:t>sp_sovatel</a:t>
            </a:r>
            <a:r>
              <a:rPr lang="cs-CZ" b="1" dirty="0" smtClean="0"/>
              <a:t>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2097582" y="3090204"/>
            <a:ext cx="1458112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NE</a:t>
            </a:r>
            <a:endParaRPr lang="cs-CZ" sz="2400" b="1" dirty="0"/>
          </a:p>
        </p:txBody>
      </p:sp>
      <p:sp>
        <p:nvSpPr>
          <p:cNvPr id="5" name="Šestiúhelník 4"/>
          <p:cNvSpPr/>
          <p:nvPr/>
        </p:nvSpPr>
        <p:spPr>
          <a:xfrm>
            <a:off x="5337650" y="3090204"/>
            <a:ext cx="1440160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ANO</a:t>
            </a:r>
            <a:endParaRPr lang="cs-CZ" sz="2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592612" y="1846244"/>
            <a:ext cx="4680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5754346" y="1878418"/>
            <a:ext cx="5400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i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3536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V houští se schovává </a:t>
            </a:r>
            <a:r>
              <a:rPr lang="cs-CZ" b="1" dirty="0" err="1" smtClean="0"/>
              <a:t>p_tlák</a:t>
            </a:r>
            <a:r>
              <a:rPr lang="cs-CZ" b="1" dirty="0" smtClean="0"/>
              <a:t>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2097582" y="3090204"/>
            <a:ext cx="1458112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ANO</a:t>
            </a:r>
            <a:endParaRPr lang="cs-CZ" sz="2400" b="1" dirty="0"/>
          </a:p>
        </p:txBody>
      </p:sp>
      <p:sp>
        <p:nvSpPr>
          <p:cNvPr id="5" name="Šestiúhelník 4"/>
          <p:cNvSpPr/>
          <p:nvPr/>
        </p:nvSpPr>
        <p:spPr>
          <a:xfrm>
            <a:off x="5337650" y="3090204"/>
            <a:ext cx="1440160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NE</a:t>
            </a:r>
            <a:endParaRPr lang="cs-CZ" sz="2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592612" y="1846244"/>
            <a:ext cx="4680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5754346" y="1878418"/>
            <a:ext cx="5400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i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1793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Výborně!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4700" dirty="0" smtClean="0"/>
              <a:t>              </a:t>
            </a:r>
            <a:r>
              <a:rPr lang="cs-CZ" sz="4700" b="1" dirty="0" smtClean="0"/>
              <a:t>Teď si to vyzkoušíme :</a:t>
            </a:r>
            <a:endParaRPr lang="cs-CZ" sz="4700" b="1" dirty="0"/>
          </a:p>
        </p:txBody>
      </p:sp>
      <p:pic>
        <p:nvPicPr>
          <p:cNvPr id="2051" name="Picture 3" descr="C:\Users\Marie\AppData\Local\Microsoft\Windows\Temporary Internet Files\Content.IE5\679RCO84\MC90044045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340768"/>
            <a:ext cx="2750931" cy="3676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9361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700"/>
                            </p:stCondLst>
                            <p:childTnLst>
                              <p:par>
                                <p:cTn id="12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700"/>
                            </p:stCondLst>
                            <p:childTnLst>
                              <p:par>
                                <p:cTn id="1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Doplň správně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i, í, y, ý </a:t>
            </a:r>
            <a:r>
              <a:rPr lang="cs-CZ" b="1" dirty="0" smtClean="0"/>
              <a:t>: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Úhledné </a:t>
            </a:r>
            <a:r>
              <a:rPr lang="cs-CZ" dirty="0" err="1" smtClean="0"/>
              <a:t>p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smo</a:t>
            </a:r>
            <a:r>
              <a:rPr lang="cs-CZ" dirty="0" smtClean="0"/>
              <a:t>, </a:t>
            </a:r>
            <a:r>
              <a:rPr lang="cs-CZ" dirty="0" err="1" smtClean="0"/>
              <a:t>p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šná</a:t>
            </a:r>
            <a:r>
              <a:rPr lang="cs-CZ" dirty="0" smtClean="0"/>
              <a:t> princezna, plátěný </a:t>
            </a:r>
            <a:r>
              <a:rPr lang="cs-CZ" dirty="0" err="1" smtClean="0"/>
              <a:t>p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tlík</a:t>
            </a:r>
            <a:r>
              <a:rPr lang="cs-CZ" dirty="0" smtClean="0"/>
              <a:t>, </a:t>
            </a:r>
            <a:r>
              <a:rPr lang="cs-CZ" dirty="0" err="1" smtClean="0"/>
              <a:t>p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hovatý</a:t>
            </a:r>
            <a:r>
              <a:rPr lang="cs-CZ" dirty="0" smtClean="0"/>
              <a:t> hoch, koňský </a:t>
            </a:r>
            <a:r>
              <a:rPr lang="cs-CZ" dirty="0" err="1" smtClean="0"/>
              <a:t>p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sk</a:t>
            </a:r>
            <a:r>
              <a:rPr lang="cs-CZ" dirty="0" smtClean="0"/>
              <a:t>, </a:t>
            </a:r>
            <a:r>
              <a:rPr lang="cs-CZ" dirty="0" err="1" smtClean="0"/>
              <a:t>zp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tovat</a:t>
            </a:r>
            <a:r>
              <a:rPr lang="cs-CZ" dirty="0" smtClean="0"/>
              <a:t> svědomí, </a:t>
            </a:r>
            <a:r>
              <a:rPr lang="cs-CZ" dirty="0" err="1" smtClean="0"/>
              <a:t>p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lníček</a:t>
            </a:r>
            <a:r>
              <a:rPr lang="cs-CZ" dirty="0" smtClean="0"/>
              <a:t> na nehty, </a:t>
            </a:r>
            <a:r>
              <a:rPr lang="cs-CZ" dirty="0" err="1" smtClean="0"/>
              <a:t>kap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tán</a:t>
            </a:r>
            <a:r>
              <a:rPr lang="cs-CZ" dirty="0" smtClean="0"/>
              <a:t> lodi, </a:t>
            </a:r>
            <a:r>
              <a:rPr lang="cs-CZ" dirty="0" err="1" smtClean="0"/>
              <a:t>pop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navá</a:t>
            </a:r>
            <a:r>
              <a:rPr lang="cs-CZ" dirty="0" smtClean="0"/>
              <a:t> rostlina, </a:t>
            </a:r>
            <a:r>
              <a:rPr lang="cs-CZ" dirty="0" err="1" smtClean="0"/>
              <a:t>zap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nat</a:t>
            </a:r>
            <a:r>
              <a:rPr lang="cs-CZ" dirty="0" smtClean="0"/>
              <a:t> knoflíky, </a:t>
            </a:r>
            <a:r>
              <a:rPr lang="cs-CZ" dirty="0" err="1" smtClean="0"/>
              <a:t>p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chlavý</a:t>
            </a:r>
            <a:r>
              <a:rPr lang="cs-CZ" dirty="0" smtClean="0"/>
              <a:t> trn, </a:t>
            </a:r>
            <a:r>
              <a:rPr lang="cs-CZ" dirty="0" err="1" smtClean="0"/>
              <a:t>sudokop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tník</a:t>
            </a:r>
            <a:r>
              <a:rPr lang="cs-CZ" dirty="0" smtClean="0"/>
              <a:t>, </a:t>
            </a:r>
            <a:r>
              <a:rPr lang="cs-CZ" dirty="0" err="1" smtClean="0"/>
              <a:t>čep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ří</a:t>
            </a:r>
            <a:r>
              <a:rPr lang="cs-CZ" dirty="0" smtClean="0"/>
              <a:t> se zlostí, lesní </a:t>
            </a:r>
            <a:r>
              <a:rPr lang="cs-CZ" dirty="0" err="1" smtClean="0"/>
              <a:t>p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ch</a:t>
            </a:r>
            <a:r>
              <a:rPr lang="cs-CZ" dirty="0" smtClean="0"/>
              <a:t>, </a:t>
            </a:r>
            <a:r>
              <a:rPr lang="cs-CZ" dirty="0" err="1" smtClean="0"/>
              <a:t>třp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tivý</a:t>
            </a:r>
            <a:r>
              <a:rPr lang="cs-CZ" dirty="0" smtClean="0"/>
              <a:t> kamínek, </a:t>
            </a:r>
            <a:r>
              <a:rPr lang="cs-CZ" dirty="0" err="1" smtClean="0"/>
              <a:t>p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plat</a:t>
            </a:r>
            <a:r>
              <a:rPr lang="cs-CZ" dirty="0" smtClean="0"/>
              <a:t> se s úkolem, </a:t>
            </a:r>
            <a:r>
              <a:rPr lang="cs-CZ" dirty="0" err="1" smtClean="0"/>
              <a:t>zap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chnutá</a:t>
            </a:r>
            <a:r>
              <a:rPr lang="cs-CZ" dirty="0" smtClean="0"/>
              <a:t> jehla, nečitelný </a:t>
            </a:r>
            <a:r>
              <a:rPr lang="cs-CZ" dirty="0" err="1" smtClean="0"/>
              <a:t>podp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s</a:t>
            </a:r>
            <a:r>
              <a:rPr lang="cs-CZ" dirty="0" smtClean="0"/>
              <a:t>,  </a:t>
            </a:r>
            <a:r>
              <a:rPr lang="cs-CZ" dirty="0" err="1" smtClean="0"/>
              <a:t>p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tlácká</a:t>
            </a:r>
            <a:r>
              <a:rPr lang="cs-CZ" dirty="0" smtClean="0"/>
              <a:t> stezka, </a:t>
            </a:r>
            <a:r>
              <a:rPr lang="cs-CZ" dirty="0" err="1" smtClean="0"/>
              <a:t>netop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ří</a:t>
            </a:r>
            <a:r>
              <a:rPr lang="cs-CZ" dirty="0" smtClean="0"/>
              <a:t> jeskyně, spací </a:t>
            </a:r>
            <a:r>
              <a:rPr lang="cs-CZ" dirty="0" err="1" smtClean="0"/>
              <a:t>p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tel</a:t>
            </a:r>
            <a:r>
              <a:rPr lang="cs-CZ" dirty="0" smtClean="0"/>
              <a:t>, </a:t>
            </a:r>
            <a:r>
              <a:rPr lang="cs-CZ" dirty="0" err="1" smtClean="0"/>
              <a:t>p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tná</a:t>
            </a:r>
            <a:r>
              <a:rPr lang="cs-CZ" dirty="0" smtClean="0"/>
              <a:t> voda.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3050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Řešení :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Úhledné p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smo, p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šná princezna, plátěný p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tlík, p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hovatý hoch, koňský p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sk, zp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tovat svědomí, p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lníček na nehty, kap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tán lodi, pop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navá rostlina, zap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nat knoflíky, p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chlavý trn, sudokop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tník, čep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ří se zlostí, lesní p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ch, třp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tivý kamínek, p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plat se s úkolem, zap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chnutá jehla, nečitelný podp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s, p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tlácká stezka, netop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ří jeskyně, spací p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tel, p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tná voda.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2064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Hodnocení:</a:t>
            </a:r>
            <a:endParaRPr lang="cs-CZ" b="1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3580077"/>
              </p:ext>
            </p:extLst>
          </p:nvPr>
        </p:nvGraphicFramePr>
        <p:xfrm>
          <a:off x="539552" y="964580"/>
          <a:ext cx="8003232" cy="5699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  <a:gridCol w="5987008"/>
              </a:tblGrid>
              <a:tr h="32405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Počet chyb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Hodnocení</a:t>
                      </a:r>
                      <a:endParaRPr lang="cs-CZ" dirty="0"/>
                    </a:p>
                  </a:txBody>
                  <a:tcPr/>
                </a:tc>
              </a:tr>
              <a:tr h="93221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0 – 1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             Dobrá práce, je vidět, že </a:t>
                      </a:r>
                    </a:p>
                    <a:p>
                      <a:r>
                        <a:rPr lang="cs-CZ" sz="3200" dirty="0" smtClean="0"/>
                        <a:t>            vyjmenovaná slova ovládáš! </a:t>
                      </a:r>
                    </a:p>
                  </a:txBody>
                  <a:tcPr/>
                </a:tc>
              </a:tr>
              <a:tr h="93221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2 – 3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             Chválím, ale dávej pozor</a:t>
                      </a:r>
                    </a:p>
                    <a:p>
                      <a:r>
                        <a:rPr lang="cs-CZ" sz="3200" baseline="0" dirty="0" smtClean="0"/>
                        <a:t>                </a:t>
                      </a:r>
                      <a:r>
                        <a:rPr lang="cs-CZ" sz="3200" dirty="0" smtClean="0"/>
                        <a:t>na chyby!</a:t>
                      </a:r>
                      <a:endParaRPr lang="cs-CZ" sz="3200" dirty="0"/>
                    </a:p>
                  </a:txBody>
                  <a:tcPr/>
                </a:tc>
              </a:tr>
              <a:tr h="93221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4 – 5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             Ještě vyjmenovaná slova </a:t>
                      </a:r>
                    </a:p>
                    <a:p>
                      <a:r>
                        <a:rPr lang="cs-CZ" sz="3200" dirty="0" smtClean="0"/>
                        <a:t>                neovládáš, běž se učit!</a:t>
                      </a:r>
                      <a:endParaRPr lang="cs-CZ" sz="3200" dirty="0"/>
                    </a:p>
                  </a:txBody>
                  <a:tcPr/>
                </a:tc>
              </a:tr>
              <a:tr h="93221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6 – 7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             Látce moc nerozumíš, </a:t>
                      </a:r>
                    </a:p>
                    <a:p>
                      <a:r>
                        <a:rPr lang="cs-CZ" sz="3200" dirty="0" smtClean="0"/>
                        <a:t>         máš před sebou hodně práce!</a:t>
                      </a:r>
                      <a:endParaRPr lang="cs-CZ" sz="3200" dirty="0"/>
                    </a:p>
                  </a:txBody>
                  <a:tcPr/>
                </a:tc>
              </a:tr>
              <a:tr h="93221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8 a více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          Tudy cesta nevede, tohle</a:t>
                      </a:r>
                    </a:p>
                    <a:p>
                      <a:r>
                        <a:rPr lang="cs-CZ" sz="3200" dirty="0" smtClean="0"/>
                        <a:t>                k úspěchu nestačí!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Marie\AppData\Local\Microsoft\Windows\Temporary Internet Files\Content.IE5\RHW2VNTU\MC9004343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8459" y="1574540"/>
            <a:ext cx="816208" cy="82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ie\AppData\Local\Microsoft\Windows\Temporary Internet Files\Content.IE5\F58IKF4Y\MC9004344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0726" y="4691026"/>
            <a:ext cx="939194" cy="880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ie\AppData\Local\Microsoft\Windows\Temporary Internet Files\Content.IE5\44TYM397\MC9004404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1450" y="2629292"/>
            <a:ext cx="1221557" cy="1007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ie\AppData\Local\Microsoft\Windows\Temporary Internet Files\Content.IE5\RHW2VNTU\MC9004379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7928" y="3777322"/>
            <a:ext cx="908051" cy="865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arie\AppData\Local\Microsoft\Windows\Temporary Internet Files\Content.IE5\F58IKF4Y\MC90043439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8459" y="5805264"/>
            <a:ext cx="868112" cy="88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0698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757</TotalTime>
  <Words>499</Words>
  <Application>Microsoft Office PowerPoint</Application>
  <PresentationFormat>Předvádění na obrazovce (4:3)</PresentationFormat>
  <Paragraphs>121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Věta se skládá ze slov</vt:lpstr>
      <vt:lpstr>Vyjmenovaná slova  po  P</vt:lpstr>
      <vt:lpstr>Anotace:</vt:lpstr>
      <vt:lpstr>Prezentace aplikace PowerPoint</vt:lpstr>
      <vt:lpstr>POZOR !</vt:lpstr>
      <vt:lpstr>PROCVIČUJ</vt:lpstr>
      <vt:lpstr>  P_r je obtížný plevel.  </vt:lpstr>
      <vt:lpstr>  Dívka se zap_řila studem.  </vt:lpstr>
      <vt:lpstr>  Kohout si načep_řil peří. </vt:lpstr>
      <vt:lpstr>  Na nebi se třp_tily hvězdy.</vt:lpstr>
      <vt:lpstr>  Při útěku klop_tl o pařez. </vt:lpstr>
      <vt:lpstr>  Alois Jirásek je známý sp_sovatel. </vt:lpstr>
      <vt:lpstr>  V houští se schovává p_tlák. </vt:lpstr>
      <vt:lpstr>Výborně!</vt:lpstr>
      <vt:lpstr> Doplň správně i, í, y, ý : </vt:lpstr>
      <vt:lpstr> Řešení : </vt:lpstr>
      <vt:lpstr>Hodnocení: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Moje třetí prezentace</dc:title>
  <dc:creator>Marie</dc:creator>
  <cp:lastModifiedBy>Marie</cp:lastModifiedBy>
  <cp:revision>66</cp:revision>
  <dcterms:created xsi:type="dcterms:W3CDTF">2012-11-10T12:57:03Z</dcterms:created>
  <dcterms:modified xsi:type="dcterms:W3CDTF">2013-01-30T18:18:28Z</dcterms:modified>
</cp:coreProperties>
</file>