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080"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1658018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1215353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50381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FD59344-328E-47CC-B93E-D6FBA4A4800E}"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1658685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FD59344-328E-47CC-B93E-D6FBA4A4800E}" type="datetimeFigureOut">
              <a:rPr lang="cs-CZ" smtClean="0"/>
              <a:pPr/>
              <a:t>23.1.2013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570480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FD59344-328E-47CC-B93E-D6FBA4A4800E}" type="datetimeFigureOut">
              <a:rPr lang="cs-CZ" smtClean="0"/>
              <a:pPr/>
              <a:t>23.1.2013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085979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FD59344-328E-47CC-B93E-D6FBA4A4800E}" type="datetimeFigureOut">
              <a:rPr lang="cs-CZ" smtClean="0"/>
              <a:pPr/>
              <a:t>23.1.2013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939497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FD59344-328E-47CC-B93E-D6FBA4A4800E}"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2317720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FD59344-328E-47CC-B93E-D6FBA4A4800E}"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953396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097680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938507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D59344-328E-47CC-B93E-D6FBA4A4800E}" type="datetimeFigureOut">
              <a:rPr lang="cs-CZ" smtClean="0"/>
              <a:pPr/>
              <a:t>23.1.2013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2D1CCB-1D93-4760-BDF2-F9A46B39B3D5}" type="slidenum">
              <a:rPr lang="cs-CZ" smtClean="0"/>
              <a:pPr/>
              <a:t>‹#›</a:t>
            </a:fld>
            <a:endParaRPr lang="cs-CZ"/>
          </a:p>
        </p:txBody>
      </p:sp>
    </p:spTree>
    <p:extLst>
      <p:ext uri="{BB962C8B-B14F-4D97-AF65-F5344CB8AC3E}">
        <p14:creationId xmlns:p14="http://schemas.microsoft.com/office/powerpoint/2010/main" xmlns="" val="36561923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wmf"/><Relationship Id="rId13" Type="http://schemas.openxmlformats.org/officeDocument/2006/relationships/image" Target="../media/image13.wmf"/><Relationship Id="rId3" Type="http://schemas.openxmlformats.org/officeDocument/2006/relationships/image" Target="../media/image3.png"/><Relationship Id="rId7" Type="http://schemas.openxmlformats.org/officeDocument/2006/relationships/image" Target="../media/image7.gif"/><Relationship Id="rId12" Type="http://schemas.openxmlformats.org/officeDocument/2006/relationships/image" Target="../media/image12.wmf"/><Relationship Id="rId2" Type="http://schemas.openxmlformats.org/officeDocument/2006/relationships/image" Target="../media/image2.wmf"/><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20.jpeg"/><Relationship Id="rId13" Type="http://schemas.openxmlformats.org/officeDocument/2006/relationships/image" Target="../media/image25.jpeg"/><Relationship Id="rId3" Type="http://schemas.openxmlformats.org/officeDocument/2006/relationships/image" Target="../media/image15.wmf"/><Relationship Id="rId7" Type="http://schemas.openxmlformats.org/officeDocument/2006/relationships/image" Target="../media/image19.jpeg"/><Relationship Id="rId12" Type="http://schemas.openxmlformats.org/officeDocument/2006/relationships/image" Target="../media/image24.jpeg"/><Relationship Id="rId2" Type="http://schemas.openxmlformats.org/officeDocument/2006/relationships/image" Target="../media/image14.wmf"/><Relationship Id="rId1" Type="http://schemas.openxmlformats.org/officeDocument/2006/relationships/slideLayout" Target="../slideLayouts/slideLayout2.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wmf"/><Relationship Id="rId10" Type="http://schemas.openxmlformats.org/officeDocument/2006/relationships/image" Target="../media/image22.wmf"/><Relationship Id="rId4" Type="http://schemas.openxmlformats.org/officeDocument/2006/relationships/image" Target="../media/image16.jpeg"/><Relationship Id="rId9" Type="http://schemas.openxmlformats.org/officeDocument/2006/relationships/image" Target="../media/image21.jpeg"/></Relationships>
</file>

<file path=ppt/slides/_rels/slide5.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7.jpeg"/><Relationship Id="rId7" Type="http://schemas.openxmlformats.org/officeDocument/2006/relationships/image" Target="../media/image29.wmf"/><Relationship Id="rId2" Type="http://schemas.openxmlformats.org/officeDocument/2006/relationships/image" Target="../media/image26.wmf"/><Relationship Id="rId1" Type="http://schemas.openxmlformats.org/officeDocument/2006/relationships/slideLayout" Target="../slideLayouts/slideLayout2.xml"/><Relationship Id="rId6" Type="http://schemas.openxmlformats.org/officeDocument/2006/relationships/image" Target="../media/image22.wmf"/><Relationship Id="rId11" Type="http://schemas.openxmlformats.org/officeDocument/2006/relationships/image" Target="../media/image33.jpeg"/><Relationship Id="rId5" Type="http://schemas.openxmlformats.org/officeDocument/2006/relationships/image" Target="../media/image28.jpeg"/><Relationship Id="rId10" Type="http://schemas.openxmlformats.org/officeDocument/2006/relationships/image" Target="../media/image32.jpeg"/><Relationship Id="rId4" Type="http://schemas.openxmlformats.org/officeDocument/2006/relationships/image" Target="../media/image7.gif"/><Relationship Id="rId9" Type="http://schemas.openxmlformats.org/officeDocument/2006/relationships/image" Target="../media/image31.jpeg"/></Relationships>
</file>

<file path=ppt/slides/_rels/slide6.xml.rels><?xml version="1.0" encoding="UTF-8" standalone="yes"?>
<Relationships xmlns="http://schemas.openxmlformats.org/package/2006/relationships"><Relationship Id="rId8" Type="http://schemas.openxmlformats.org/officeDocument/2006/relationships/image" Target="../media/image38.wmf"/><Relationship Id="rId3" Type="http://schemas.openxmlformats.org/officeDocument/2006/relationships/image" Target="../media/image8.wmf"/><Relationship Id="rId7" Type="http://schemas.openxmlformats.org/officeDocument/2006/relationships/image" Target="../media/image37.wmf"/><Relationship Id="rId12" Type="http://schemas.openxmlformats.org/officeDocument/2006/relationships/image" Target="../media/image42.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36.jpeg"/><Relationship Id="rId11" Type="http://schemas.openxmlformats.org/officeDocument/2006/relationships/image" Target="../media/image41.jpeg"/><Relationship Id="rId5" Type="http://schemas.openxmlformats.org/officeDocument/2006/relationships/image" Target="../media/image35.wmf"/><Relationship Id="rId10" Type="http://schemas.openxmlformats.org/officeDocument/2006/relationships/image" Target="../media/image40.jpeg"/><Relationship Id="rId4" Type="http://schemas.openxmlformats.org/officeDocument/2006/relationships/image" Target="../media/image34.wmf"/><Relationship Id="rId9" Type="http://schemas.openxmlformats.org/officeDocument/2006/relationships/image" Target="../media/image3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4.wmf"/><Relationship Id="rId13" Type="http://schemas.openxmlformats.org/officeDocument/2006/relationships/image" Target="../media/image26.wmf"/><Relationship Id="rId3" Type="http://schemas.openxmlformats.org/officeDocument/2006/relationships/image" Target="../media/image14.wmf"/><Relationship Id="rId7" Type="http://schemas.openxmlformats.org/officeDocument/2006/relationships/image" Target="../media/image15.wmf"/><Relationship Id="rId12" Type="http://schemas.openxmlformats.org/officeDocument/2006/relationships/image" Target="../media/image44.wmf"/><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3.png"/><Relationship Id="rId11" Type="http://schemas.openxmlformats.org/officeDocument/2006/relationships/image" Target="../media/image43.png"/><Relationship Id="rId5" Type="http://schemas.openxmlformats.org/officeDocument/2006/relationships/image" Target="../media/image6.jpeg"/><Relationship Id="rId10" Type="http://schemas.openxmlformats.org/officeDocument/2006/relationships/image" Target="../media/image7.gif"/><Relationship Id="rId4" Type="http://schemas.openxmlformats.org/officeDocument/2006/relationships/image" Target="../media/image27.jpeg"/><Relationship Id="rId9" Type="http://schemas.openxmlformats.org/officeDocument/2006/relationships/image" Target="../media/image2.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Rok - roční období II.</a:t>
            </a:r>
            <a:br>
              <a:rPr lang="cs-CZ" dirty="0" smtClean="0"/>
            </a:br>
            <a:r>
              <a:rPr lang="cs-CZ" dirty="0"/>
              <a:t>VY_32_INOVACE_4A_15</a:t>
            </a:r>
            <a:r>
              <a:rPr lang="cs-CZ" sz="2000" dirty="0" smtClean="0"/>
              <a:t/>
            </a:r>
            <a:br>
              <a:rPr lang="cs-CZ" sz="2000" dirty="0" smtClean="0"/>
            </a:br>
            <a:r>
              <a:rPr lang="cs-CZ" sz="3100" dirty="0"/>
              <a:t>Číslo projektu: CZ.1.07/1.4.00/21.1101</a:t>
            </a:r>
            <a:endParaRPr lang="cs-CZ" sz="3600" dirty="0"/>
          </a:p>
        </p:txBody>
      </p:sp>
      <p:sp>
        <p:nvSpPr>
          <p:cNvPr id="3" name="Podnadpis 2"/>
          <p:cNvSpPr>
            <a:spLocks noGrp="1"/>
          </p:cNvSpPr>
          <p:nvPr>
            <p:ph type="subTitle" idx="1"/>
          </p:nvPr>
        </p:nvSpPr>
        <p:spPr/>
        <p:txBody>
          <a:bodyPr/>
          <a:lstStyle/>
          <a:p>
            <a:r>
              <a:rPr lang="cs-CZ" dirty="0" smtClean="0"/>
              <a:t>Sada 1</a:t>
            </a:r>
          </a:p>
          <a:p>
            <a:r>
              <a:rPr lang="cs-CZ" dirty="0" smtClean="0"/>
              <a:t>MŠ, ZŠ a </a:t>
            </a:r>
            <a:r>
              <a:rPr lang="cs-CZ" dirty="0" err="1" smtClean="0"/>
              <a:t>PrŠ</a:t>
            </a:r>
            <a:r>
              <a:rPr lang="cs-CZ" dirty="0" smtClean="0"/>
              <a:t> Trhové Sviny</a:t>
            </a:r>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0254677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5937523"/>
          </a:xfrm>
        </p:spPr>
        <p:txBody>
          <a:bodyPr>
            <a:normAutofit fontScale="62500" lnSpcReduction="20000"/>
          </a:bodyPr>
          <a:lstStyle/>
          <a:p>
            <a:pPr marL="0" indent="0">
              <a:buNone/>
            </a:pPr>
            <a:r>
              <a:rPr lang="cs-CZ" b="1" dirty="0">
                <a:cs typeface="Times New Roman" pitchFamily="18" charset="0"/>
              </a:rPr>
              <a:t>Identifikátor materiálu</a:t>
            </a:r>
            <a:r>
              <a:rPr lang="cs-CZ" dirty="0">
                <a:latin typeface="Times New Roman" pitchFamily="18" charset="0"/>
                <a:cs typeface="Times New Roman" pitchFamily="18" charset="0"/>
              </a:rPr>
              <a:t>: </a:t>
            </a:r>
            <a:r>
              <a:rPr lang="cs-CZ" sz="2900" dirty="0">
                <a:cs typeface="Times New Roman" pitchFamily="18" charset="0"/>
              </a:rPr>
              <a:t>III/2 Inovace a zkvalitnění výuky prostřednictvím ICT, 01</a:t>
            </a:r>
          </a:p>
          <a:p>
            <a:pPr marL="0" indent="0">
              <a:buNone/>
            </a:pPr>
            <a:r>
              <a:rPr lang="cs-CZ" b="1" dirty="0" smtClean="0"/>
              <a:t>Anotace: </a:t>
            </a:r>
            <a:r>
              <a:rPr lang="cs-CZ" dirty="0" smtClean="0"/>
              <a:t>Tento materiál slouží k procvičování učiva. Žáci procvičují znalost ročních období, funkční znalosti charakteristických znaků jednotlivých ročních období. Samostatně rozhodují, zda daný obrázek patří do uvedeného ročního období či nikoliv. Obrázky kroužkují pomocí tužky (rukopisné poznámky).         S větami pracují pomocí animace – kliknutím na správnou odpověď „přilétá“ dokončení věty. Obrázky na poslední stránce pojmenují, zařazují                      do příslušného pole tužkou (rukopisné poznámky).</a:t>
            </a:r>
          </a:p>
          <a:p>
            <a:pPr marL="0" indent="0">
              <a:buNone/>
            </a:pPr>
            <a:r>
              <a:rPr lang="cs-CZ" b="1" dirty="0" smtClean="0"/>
              <a:t>Délka trvání práce s tímto materiálem: </a:t>
            </a:r>
            <a:r>
              <a:rPr lang="cs-CZ" dirty="0" smtClean="0"/>
              <a:t>Zhruba 20 minut</a:t>
            </a:r>
          </a:p>
          <a:p>
            <a:pPr marL="0" indent="0">
              <a:buNone/>
            </a:pPr>
            <a:r>
              <a:rPr lang="cs-CZ" b="1" dirty="0" smtClean="0"/>
              <a:t>Autor: </a:t>
            </a:r>
            <a:r>
              <a:rPr lang="cs-CZ" dirty="0" smtClean="0"/>
              <a:t>Daniela </a:t>
            </a:r>
            <a:r>
              <a:rPr lang="cs-CZ" dirty="0" err="1" smtClean="0"/>
              <a:t>Tájková</a:t>
            </a:r>
            <a:endParaRPr lang="cs-CZ" dirty="0" smtClean="0"/>
          </a:p>
          <a:p>
            <a:pPr marL="0" indent="0">
              <a:buNone/>
            </a:pPr>
            <a:r>
              <a:rPr lang="cs-CZ" b="1" dirty="0" smtClean="0"/>
              <a:t>Datum vytvoření:</a:t>
            </a:r>
            <a:r>
              <a:rPr lang="cs-CZ" dirty="0" smtClean="0"/>
              <a:t> Podzim 2011</a:t>
            </a:r>
          </a:p>
          <a:p>
            <a:pPr marL="0" indent="0">
              <a:buNone/>
            </a:pPr>
            <a:r>
              <a:rPr lang="cs-CZ" b="1" dirty="0" smtClean="0"/>
              <a:t>Speciální vzdělávací potřeby: </a:t>
            </a:r>
            <a:r>
              <a:rPr lang="cs-CZ" dirty="0" smtClean="0"/>
              <a:t>ADHD, autismus, MP.</a:t>
            </a:r>
          </a:p>
          <a:p>
            <a:pPr marL="0" indent="0">
              <a:buNone/>
            </a:pPr>
            <a:r>
              <a:rPr lang="cs-CZ" b="1" dirty="0" smtClean="0"/>
              <a:t>Vzdělávací obor: </a:t>
            </a:r>
            <a:r>
              <a:rPr lang="cs-CZ" dirty="0" smtClean="0"/>
              <a:t>Člověk a jeho svět.</a:t>
            </a:r>
          </a:p>
          <a:p>
            <a:pPr marL="0" indent="0">
              <a:buNone/>
            </a:pPr>
            <a:r>
              <a:rPr lang="cs-CZ" b="1" dirty="0" smtClean="0"/>
              <a:t>Druh </a:t>
            </a:r>
            <a:r>
              <a:rPr lang="cs-CZ" b="1" smtClean="0"/>
              <a:t>učebního </a:t>
            </a:r>
            <a:r>
              <a:rPr lang="cs-CZ" b="1" smtClean="0"/>
              <a:t>materiálu: </a:t>
            </a:r>
            <a:r>
              <a:rPr lang="cs-CZ" dirty="0" smtClean="0"/>
              <a:t>Interaktivní</a:t>
            </a:r>
            <a:r>
              <a:rPr lang="cs-CZ" b="1" dirty="0" smtClean="0"/>
              <a:t> </a:t>
            </a:r>
            <a:r>
              <a:rPr lang="cs-CZ" dirty="0" smtClean="0"/>
              <a:t>DUM</a:t>
            </a:r>
          </a:p>
          <a:p>
            <a:pPr marL="0" indent="0">
              <a:buNone/>
            </a:pPr>
            <a:r>
              <a:rPr lang="cs-CZ" b="1" dirty="0" smtClean="0"/>
              <a:t>Inovace: </a:t>
            </a:r>
            <a:r>
              <a:rPr lang="cs-CZ" dirty="0" smtClean="0"/>
              <a:t>Rukopisné poznámky v rámci nového softwaru Microsoft 2010</a:t>
            </a:r>
          </a:p>
          <a:p>
            <a:pPr marL="0" indent="0">
              <a:buNone/>
            </a:pPr>
            <a:r>
              <a:rPr lang="cs-CZ" b="1" dirty="0" smtClean="0"/>
              <a:t>Cílová skupina: </a:t>
            </a:r>
            <a:r>
              <a:rPr lang="cs-CZ" dirty="0" smtClean="0"/>
              <a:t>Žák (lehká a  střední MR, autismus).</a:t>
            </a:r>
          </a:p>
          <a:p>
            <a:pPr marL="0" indent="0">
              <a:buNone/>
            </a:pPr>
            <a:r>
              <a:rPr lang="cs-CZ" b="1" dirty="0" smtClean="0"/>
              <a:t>Stupeň a typ vzdělávání: </a:t>
            </a:r>
            <a:r>
              <a:rPr lang="cs-CZ" dirty="0" smtClean="0"/>
              <a:t>ZŠ speciální, (1. stupeň, 1. období.)</a:t>
            </a:r>
          </a:p>
          <a:p>
            <a:pPr marL="0" indent="0">
              <a:buNone/>
            </a:pPr>
            <a:r>
              <a:rPr lang="cs-CZ" b="1" dirty="0" smtClean="0"/>
              <a:t>Věková skupina: </a:t>
            </a:r>
            <a:r>
              <a:rPr lang="cs-CZ" dirty="0" smtClean="0"/>
              <a:t>6 – 9 let.</a:t>
            </a:r>
            <a:endParaRPr lang="cs-CZ" b="1" dirty="0"/>
          </a:p>
        </p:txBody>
      </p:sp>
    </p:spTree>
    <p:extLst>
      <p:ext uri="{BB962C8B-B14F-4D97-AF65-F5344CB8AC3E}">
        <p14:creationId xmlns:p14="http://schemas.microsoft.com/office/powerpoint/2010/main" xmlns="" val="35456811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4" name="TextovéPole 3"/>
          <p:cNvSpPr txBox="1"/>
          <p:nvPr/>
        </p:nvSpPr>
        <p:spPr>
          <a:xfrm>
            <a:off x="836276" y="1164498"/>
            <a:ext cx="7233903" cy="830997"/>
          </a:xfrm>
          <a:prstGeom prst="rect">
            <a:avLst/>
          </a:prstGeom>
          <a:noFill/>
        </p:spPr>
        <p:txBody>
          <a:bodyPr wrap="none" rtlCol="0">
            <a:spAutoFit/>
          </a:bodyPr>
          <a:lstStyle/>
          <a:p>
            <a:r>
              <a:rPr lang="cs-CZ" sz="2400" b="1" dirty="0" smtClean="0">
                <a:solidFill>
                  <a:srgbClr val="00B0F0"/>
                </a:solidFill>
              </a:rPr>
              <a:t>Na jaře rozkvétají květiny. Ptáci se vrací z teplých krajin</a:t>
            </a:r>
            <a:r>
              <a:rPr lang="cs-CZ" b="1" dirty="0" smtClean="0">
                <a:solidFill>
                  <a:srgbClr val="00B0F0"/>
                </a:solidFill>
              </a:rPr>
              <a:t>.</a:t>
            </a:r>
          </a:p>
          <a:p>
            <a:r>
              <a:rPr lang="cs-CZ" sz="2400" b="1" dirty="0" smtClean="0">
                <a:solidFill>
                  <a:srgbClr val="00B0F0"/>
                </a:solidFill>
              </a:rPr>
              <a:t>Tráva se zelená. Včely sbírají pyl.</a:t>
            </a:r>
            <a:endParaRPr lang="cs-CZ" sz="2400" b="1" dirty="0">
              <a:solidFill>
                <a:srgbClr val="00B0F0"/>
              </a:solidFill>
            </a:endParaRPr>
          </a:p>
        </p:txBody>
      </p:sp>
      <p:cxnSp>
        <p:nvCxnSpPr>
          <p:cNvPr id="9" name="Přímá spojnice 8"/>
          <p:cNvCxnSpPr/>
          <p:nvPr/>
        </p:nvCxnSpPr>
        <p:spPr>
          <a:xfrm flipH="1">
            <a:off x="611561" y="1916832"/>
            <a:ext cx="7458618"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2" name="Přímá spojnice 11"/>
          <p:cNvCxnSpPr/>
          <p:nvPr/>
        </p:nvCxnSpPr>
        <p:spPr>
          <a:xfrm>
            <a:off x="683568" y="1164498"/>
            <a:ext cx="7386611" cy="32254"/>
          </a:xfrm>
          <a:prstGeom prst="line">
            <a:avLst/>
          </a:prstGeom>
        </p:spPr>
        <p:style>
          <a:lnRef idx="3">
            <a:schemeClr val="accent2"/>
          </a:lnRef>
          <a:fillRef idx="0">
            <a:schemeClr val="accent2"/>
          </a:fillRef>
          <a:effectRef idx="2">
            <a:schemeClr val="accent2"/>
          </a:effectRef>
          <a:fontRef idx="minor">
            <a:schemeClr val="tx1"/>
          </a:fontRef>
        </p:style>
      </p:cxnSp>
      <p:cxnSp>
        <p:nvCxnSpPr>
          <p:cNvPr id="15" name="Přímá spojnice 14"/>
          <p:cNvCxnSpPr/>
          <p:nvPr/>
        </p:nvCxnSpPr>
        <p:spPr>
          <a:xfrm>
            <a:off x="8070179" y="1196752"/>
            <a:ext cx="0" cy="720080"/>
          </a:xfrm>
          <a:prstGeom prst="line">
            <a:avLst/>
          </a:prstGeom>
        </p:spPr>
        <p:style>
          <a:lnRef idx="3">
            <a:schemeClr val="accent2"/>
          </a:lnRef>
          <a:fillRef idx="0">
            <a:schemeClr val="accent2"/>
          </a:fillRef>
          <a:effectRef idx="2">
            <a:schemeClr val="accent2"/>
          </a:effectRef>
          <a:fontRef idx="minor">
            <a:schemeClr val="tx1"/>
          </a:fontRef>
        </p:style>
      </p:cxnSp>
      <p:cxnSp>
        <p:nvCxnSpPr>
          <p:cNvPr id="17" name="Přímá spojnice 16"/>
          <p:cNvCxnSpPr/>
          <p:nvPr/>
        </p:nvCxnSpPr>
        <p:spPr>
          <a:xfrm>
            <a:off x="683568" y="1164498"/>
            <a:ext cx="0" cy="830997"/>
          </a:xfrm>
          <a:prstGeom prst="line">
            <a:avLst/>
          </a:prstGeom>
        </p:spPr>
        <p:style>
          <a:lnRef idx="3">
            <a:schemeClr val="accent2"/>
          </a:lnRef>
          <a:fillRef idx="0">
            <a:schemeClr val="accent2"/>
          </a:fillRef>
          <a:effectRef idx="2">
            <a:schemeClr val="accent2"/>
          </a:effectRef>
          <a:fontRef idx="minor">
            <a:schemeClr val="tx1"/>
          </a:fontRef>
        </p:style>
      </p:cxnSp>
      <p:sp>
        <p:nvSpPr>
          <p:cNvPr id="18" name="TextovéPole 17"/>
          <p:cNvSpPr txBox="1"/>
          <p:nvPr/>
        </p:nvSpPr>
        <p:spPr>
          <a:xfrm>
            <a:off x="611561" y="2708920"/>
            <a:ext cx="5296706" cy="400110"/>
          </a:xfrm>
          <a:prstGeom prst="rect">
            <a:avLst/>
          </a:prstGeom>
          <a:noFill/>
        </p:spPr>
        <p:txBody>
          <a:bodyPr wrap="none" rtlCol="0">
            <a:spAutoFit/>
          </a:bodyPr>
          <a:lstStyle/>
          <a:p>
            <a:r>
              <a:rPr lang="cs-CZ" sz="2000" b="1" dirty="0" smtClean="0"/>
              <a:t>Najdi obrázky, které se týkají jara. Zakroužkuj je</a:t>
            </a:r>
            <a:r>
              <a:rPr lang="cs-CZ" b="1" dirty="0" smtClean="0"/>
              <a:t>.</a:t>
            </a:r>
            <a:endParaRPr lang="cs-CZ" b="1" dirty="0"/>
          </a:p>
        </p:txBody>
      </p:sp>
      <p:pic>
        <p:nvPicPr>
          <p:cNvPr id="19" name="Picture 16" descr="C:\Users\pc\AppData\Local\Microsoft\Windows\Temporary Internet Files\Content.IE5\8O6ICM2M\MC90041254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100392" y="5716191"/>
            <a:ext cx="727410" cy="1012140"/>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7" descr="C:\Users\pc\AppData\Local\Microsoft\Windows\Temporary Internet Files\Content.IE5\F2W37FB5\MC900434842[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5301208"/>
            <a:ext cx="1004084" cy="1004084"/>
          </a:xfrm>
          <a:prstGeom prst="rect">
            <a:avLst/>
          </a:prstGeom>
          <a:noFill/>
          <a:extLst>
            <a:ext uri="{909E8E84-426E-40DD-AFC4-6F175D3DCCD1}">
              <a14:hiddenFill xmlns:a14="http://schemas.microsoft.com/office/drawing/2010/main" xmlns="">
                <a:solidFill>
                  <a:srgbClr val="FFFFFF"/>
                </a:solidFill>
              </a14:hiddenFill>
            </a:ext>
          </a:extLst>
        </p:spPr>
      </p:pic>
      <p:pic>
        <p:nvPicPr>
          <p:cNvPr id="2050" name="Picture 2" descr="C:\Users\pc\AppData\Local\Microsoft\Windows\Temporary Internet Files\Content.IE5\U61DHQA8\MP900438904[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16016" y="5533668"/>
            <a:ext cx="1447104" cy="1112373"/>
          </a:xfrm>
          <a:prstGeom prst="rect">
            <a:avLst/>
          </a:prstGeom>
          <a:noFill/>
          <a:extLst>
            <a:ext uri="{909E8E84-426E-40DD-AFC4-6F175D3DCCD1}">
              <a14:hiddenFill xmlns:a14="http://schemas.microsoft.com/office/drawing/2010/main" xmlns="">
                <a:solidFill>
                  <a:srgbClr val="FFFFFF"/>
                </a:solidFill>
              </a14:hiddenFill>
            </a:ext>
          </a:extLst>
        </p:spPr>
      </p:pic>
      <p:pic>
        <p:nvPicPr>
          <p:cNvPr id="2051" name="Picture 3" descr="C:\Users\pc\AppData\Local\Microsoft\Windows\Temporary Internet Files\Content.IE5\F2W37FB5\MP900422688[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flipH="1">
            <a:off x="6576870" y="3750184"/>
            <a:ext cx="787971" cy="1018997"/>
          </a:xfrm>
          <a:prstGeom prst="rect">
            <a:avLst/>
          </a:prstGeom>
          <a:noFill/>
          <a:extLst>
            <a:ext uri="{909E8E84-426E-40DD-AFC4-6F175D3DCCD1}">
              <a14:hiddenFill xmlns:a14="http://schemas.microsoft.com/office/drawing/2010/main" xmlns="">
                <a:solidFill>
                  <a:srgbClr val="FFFFFF"/>
                </a:solidFill>
              </a14:hiddenFill>
            </a:ext>
          </a:extLst>
        </p:spPr>
      </p:pic>
      <p:pic>
        <p:nvPicPr>
          <p:cNvPr id="23" name="Picture 5" descr="C:\Users\pc\AppData\Local\Microsoft\Windows\Temporary Internet Files\Content.IE5\F2W37FB5\MC900387156[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530321" y="4259683"/>
            <a:ext cx="964704" cy="964704"/>
          </a:xfrm>
          <a:prstGeom prst="rect">
            <a:avLst/>
          </a:prstGeom>
          <a:noFill/>
          <a:extLst>
            <a:ext uri="{909E8E84-426E-40DD-AFC4-6F175D3DCCD1}">
              <a14:hiddenFill xmlns:a14="http://schemas.microsoft.com/office/drawing/2010/main" xmlns="">
                <a:solidFill>
                  <a:srgbClr val="FFFFFF"/>
                </a:solidFill>
              </a14:hiddenFill>
            </a:ext>
          </a:extLst>
        </p:spPr>
      </p:pic>
      <p:pic>
        <p:nvPicPr>
          <p:cNvPr id="24" name="Picture 17" descr="C:\Users\pc\AppData\Local\Microsoft\Windows\Temporary Internet Files\Content.IE5\TXBLPJI1\MM900219110[1].gif"/>
          <p:cNvPicPr>
            <a:picLocks noChangeAspect="1" noChangeArrowheads="1" noCrop="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812360" y="4500762"/>
            <a:ext cx="1157063" cy="1008113"/>
          </a:xfrm>
          <a:prstGeom prst="rect">
            <a:avLst/>
          </a:prstGeom>
          <a:noFill/>
          <a:extLst>
            <a:ext uri="{909E8E84-426E-40DD-AFC4-6F175D3DCCD1}">
              <a14:hiddenFill xmlns:a14="http://schemas.microsoft.com/office/drawing/2010/main" xmlns="">
                <a:solidFill>
                  <a:srgbClr val="FFFFFF"/>
                </a:solidFill>
              </a14:hiddenFill>
            </a:ext>
          </a:extLst>
        </p:spPr>
      </p:pic>
      <p:pic>
        <p:nvPicPr>
          <p:cNvPr id="25" name="Picture 2" descr="C:\Users\pc\AppData\Local\Microsoft\Windows\Temporary Internet Files\Content.IE5\PPR7GSCJ\MC900013411[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1959352" y="5647055"/>
            <a:ext cx="975258" cy="1081276"/>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pc\AppData\Local\Microsoft\Windows\Temporary Internet Files\Content.IE5\MRORR9OH\MP900402356[2].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4117357" y="3651445"/>
            <a:ext cx="1197317" cy="957659"/>
          </a:xfrm>
          <a:prstGeom prst="rect">
            <a:avLst/>
          </a:prstGeom>
          <a:noFill/>
          <a:extLst>
            <a:ext uri="{909E8E84-426E-40DD-AFC4-6F175D3DCCD1}">
              <a14:hiddenFill xmlns:a14="http://schemas.microsoft.com/office/drawing/2010/main" xmlns="">
                <a:solidFill>
                  <a:srgbClr val="FFFFFF"/>
                </a:solidFill>
              </a14:hiddenFill>
            </a:ext>
          </a:extLst>
        </p:spPr>
      </p:pic>
      <p:pic>
        <p:nvPicPr>
          <p:cNvPr id="2053" name="Picture 5" descr="C:\Users\pc\AppData\Local\Microsoft\Windows\Temporary Internet Files\Content.IE5\PPR7GSCJ\MP900399095[1].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730814" y="3824953"/>
            <a:ext cx="1038978" cy="784151"/>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C:\Users\pc\AppData\Local\Microsoft\Windows\Temporary Internet Files\Content.IE5\WO654N5C\MP900438518[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495025" y="5301208"/>
            <a:ext cx="1183815" cy="888448"/>
          </a:xfrm>
          <a:prstGeom prst="rect">
            <a:avLst/>
          </a:prstGeom>
          <a:noFill/>
          <a:extLst>
            <a:ext uri="{909E8E84-426E-40DD-AFC4-6F175D3DCCD1}">
              <a14:hiddenFill xmlns:a14="http://schemas.microsoft.com/office/drawing/2010/main" xmlns="">
                <a:solidFill>
                  <a:srgbClr val="FFFFFF"/>
                </a:solidFill>
              </a14:hiddenFill>
            </a:ext>
          </a:extLst>
        </p:spPr>
      </p:pic>
      <p:pic>
        <p:nvPicPr>
          <p:cNvPr id="2055" name="Picture 7" descr="C:\Users\pc\AppData\Local\Microsoft\Windows\Temporary Internet Files\Content.IE5\8O6ICM2M\MC900404595[1].wmf"/>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214747" y="3869507"/>
            <a:ext cx="1439726" cy="1274214"/>
          </a:xfrm>
          <a:prstGeom prst="rect">
            <a:avLst/>
          </a:prstGeom>
          <a:noFill/>
          <a:extLst>
            <a:ext uri="{909E8E84-426E-40DD-AFC4-6F175D3DCCD1}">
              <a14:hiddenFill xmlns:a14="http://schemas.microsoft.com/office/drawing/2010/main" xmlns="">
                <a:solidFill>
                  <a:srgbClr val="FFFFFF"/>
                </a:solidFill>
              </a14:hiddenFill>
            </a:ext>
          </a:extLst>
        </p:spPr>
      </p:pic>
      <p:pic>
        <p:nvPicPr>
          <p:cNvPr id="2056" name="Picture 8" descr="C:\Users\pc\AppData\Local\Microsoft\Windows\Temporary Internet Files\Content.IE5\FIADX1C1\MC900309886[1].wmf"/>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3275048" y="5252747"/>
            <a:ext cx="1186115" cy="935484"/>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Vodorovný svitek 20"/>
          <p:cNvSpPr/>
          <p:nvPr/>
        </p:nvSpPr>
        <p:spPr>
          <a:xfrm>
            <a:off x="3177094" y="188640"/>
            <a:ext cx="1898962" cy="864096"/>
          </a:xfrm>
          <a:prstGeom prst="horizontalScroll">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JARO</a:t>
            </a:r>
            <a:endParaRPr lang="cs-CZ" sz="2800" b="1" dirty="0"/>
          </a:p>
        </p:txBody>
      </p:sp>
    </p:spTree>
    <p:extLst>
      <p:ext uri="{BB962C8B-B14F-4D97-AF65-F5344CB8AC3E}">
        <p14:creationId xmlns:p14="http://schemas.microsoft.com/office/powerpoint/2010/main" xmlns="" val="13018358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4" name="Vodorovný svitek 3"/>
          <p:cNvSpPr/>
          <p:nvPr/>
        </p:nvSpPr>
        <p:spPr>
          <a:xfrm>
            <a:off x="3072165" y="260648"/>
            <a:ext cx="1800200" cy="1008112"/>
          </a:xfrm>
          <a:prstGeom prst="horizontalScroll">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LÉTO</a:t>
            </a:r>
            <a:endParaRPr lang="cs-CZ" sz="3200" b="1" dirty="0"/>
          </a:p>
        </p:txBody>
      </p:sp>
      <p:sp>
        <p:nvSpPr>
          <p:cNvPr id="5" name="TextovéPole 4"/>
          <p:cNvSpPr txBox="1"/>
          <p:nvPr/>
        </p:nvSpPr>
        <p:spPr>
          <a:xfrm>
            <a:off x="363351" y="1808494"/>
            <a:ext cx="4672882" cy="400110"/>
          </a:xfrm>
          <a:prstGeom prst="rect">
            <a:avLst/>
          </a:prstGeom>
          <a:noFill/>
        </p:spPr>
        <p:txBody>
          <a:bodyPr wrap="none" rtlCol="0">
            <a:spAutoFit/>
          </a:bodyPr>
          <a:lstStyle/>
          <a:p>
            <a:r>
              <a:rPr lang="cs-CZ" sz="2000" b="1" dirty="0" smtClean="0">
                <a:solidFill>
                  <a:srgbClr val="00B0F0"/>
                </a:solidFill>
              </a:rPr>
              <a:t>V létě je horko .Koupeme se  a opalujeme.</a:t>
            </a:r>
            <a:endParaRPr lang="cs-CZ" sz="2000" b="1" dirty="0">
              <a:solidFill>
                <a:srgbClr val="00B0F0"/>
              </a:solidFill>
            </a:endParaRPr>
          </a:p>
        </p:txBody>
      </p:sp>
      <p:cxnSp>
        <p:nvCxnSpPr>
          <p:cNvPr id="7" name="Přímá spojnice 6"/>
          <p:cNvCxnSpPr/>
          <p:nvPr/>
        </p:nvCxnSpPr>
        <p:spPr>
          <a:xfrm flipH="1">
            <a:off x="395536" y="2204864"/>
            <a:ext cx="4608512"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9" name="Přímá spojnice 8"/>
          <p:cNvCxnSpPr/>
          <p:nvPr/>
        </p:nvCxnSpPr>
        <p:spPr>
          <a:xfrm>
            <a:off x="363351" y="1807001"/>
            <a:ext cx="4608512"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1" name="Přímá spojnice 10"/>
          <p:cNvCxnSpPr/>
          <p:nvPr/>
        </p:nvCxnSpPr>
        <p:spPr>
          <a:xfrm>
            <a:off x="4971863" y="1804754"/>
            <a:ext cx="0" cy="400110"/>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Přímá spojnice 12"/>
          <p:cNvCxnSpPr/>
          <p:nvPr/>
        </p:nvCxnSpPr>
        <p:spPr>
          <a:xfrm>
            <a:off x="395536" y="1804754"/>
            <a:ext cx="0" cy="400110"/>
          </a:xfrm>
          <a:prstGeom prst="line">
            <a:avLst/>
          </a:prstGeom>
        </p:spPr>
        <p:style>
          <a:lnRef idx="3">
            <a:schemeClr val="accent2"/>
          </a:lnRef>
          <a:fillRef idx="0">
            <a:schemeClr val="accent2"/>
          </a:fillRef>
          <a:effectRef idx="2">
            <a:schemeClr val="accent2"/>
          </a:effectRef>
          <a:fontRef idx="minor">
            <a:schemeClr val="tx1"/>
          </a:fontRef>
        </p:style>
      </p:cxnSp>
      <p:sp>
        <p:nvSpPr>
          <p:cNvPr id="14" name="TextovéPole 13"/>
          <p:cNvSpPr txBox="1"/>
          <p:nvPr/>
        </p:nvSpPr>
        <p:spPr>
          <a:xfrm>
            <a:off x="449919" y="2564904"/>
            <a:ext cx="5007909" cy="400110"/>
          </a:xfrm>
          <a:prstGeom prst="rect">
            <a:avLst/>
          </a:prstGeom>
          <a:noFill/>
        </p:spPr>
        <p:txBody>
          <a:bodyPr wrap="none" rtlCol="0">
            <a:spAutoFit/>
          </a:bodyPr>
          <a:lstStyle/>
          <a:p>
            <a:r>
              <a:rPr lang="cs-CZ" sz="2000" b="1" dirty="0" smtClean="0"/>
              <a:t>Vyber obrázek, který se týká léta. Zakroužkuj.</a:t>
            </a:r>
            <a:endParaRPr lang="cs-CZ" sz="2000" b="1" dirty="0"/>
          </a:p>
        </p:txBody>
      </p:sp>
      <p:pic>
        <p:nvPicPr>
          <p:cNvPr id="16" name="Picture 3" descr="C:\Users\pc\AppData\Local\Microsoft\Windows\Temporary Internet Files\Content.IE5\TXBLPJI1\MC90001954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63446" y="4260805"/>
            <a:ext cx="1200319" cy="871486"/>
          </a:xfrm>
          <a:prstGeom prst="rect">
            <a:avLst/>
          </a:prstGeom>
          <a:noFill/>
          <a:extLst>
            <a:ext uri="{909E8E84-426E-40DD-AFC4-6F175D3DCCD1}">
              <a14:hiddenFill xmlns:a14="http://schemas.microsoft.com/office/drawing/2010/main" xmlns="">
                <a:solidFill>
                  <a:srgbClr val="FFFFFF"/>
                </a:solidFill>
              </a14:hiddenFill>
            </a:ext>
          </a:extLst>
        </p:spPr>
      </p:pic>
      <p:pic>
        <p:nvPicPr>
          <p:cNvPr id="17" name="Picture 12" descr="C:\Users\pc\AppData\Local\Microsoft\Windows\Temporary Internet Files\Content.IE5\F2W37FB5\MC900351179[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78104" y="5366603"/>
            <a:ext cx="889503" cy="892521"/>
          </a:xfrm>
          <a:prstGeom prst="rect">
            <a:avLst/>
          </a:prstGeom>
          <a:noFill/>
          <a:extLst>
            <a:ext uri="{909E8E84-426E-40DD-AFC4-6F175D3DCCD1}">
              <a14:hiddenFill xmlns:a14="http://schemas.microsoft.com/office/drawing/2010/main" xmlns="">
                <a:solidFill>
                  <a:srgbClr val="FFFFFF"/>
                </a:solidFill>
              </a14:hiddenFill>
            </a:ext>
          </a:extLst>
        </p:spPr>
      </p:pic>
      <p:pic>
        <p:nvPicPr>
          <p:cNvPr id="3074" name="Picture 2" descr="C:\Users\pc\AppData\Local\Microsoft\Windows\Temporary Internet Files\Content.IE5\U61DHQA8\MP900430868[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884368" y="3683415"/>
            <a:ext cx="1080120" cy="1344135"/>
          </a:xfrm>
          <a:prstGeom prst="rect">
            <a:avLst/>
          </a:prstGeom>
          <a:noFill/>
          <a:extLst>
            <a:ext uri="{909E8E84-426E-40DD-AFC4-6F175D3DCCD1}">
              <a14:hiddenFill xmlns:a14="http://schemas.microsoft.com/office/drawing/2010/main" xmlns="">
                <a:solidFill>
                  <a:srgbClr val="FFFFFF"/>
                </a:solidFill>
              </a14:hiddenFill>
            </a:ext>
          </a:extLst>
        </p:spPr>
      </p:pic>
      <p:pic>
        <p:nvPicPr>
          <p:cNvPr id="3075" name="Picture 3" descr="C:\Users\pc\AppData\Local\Microsoft\Windows\Temporary Internet Files\Content.IE5\WO654N5C\MC900430249[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884368" y="5295036"/>
            <a:ext cx="1073839" cy="1370558"/>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C:\Users\pc\AppData\Local\Microsoft\Windows\Temporary Internet Files\Content.IE5\TXBLPJI1\MP900401276[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49919" y="5723571"/>
            <a:ext cx="1129035" cy="752384"/>
          </a:xfrm>
          <a:prstGeom prst="rect">
            <a:avLst/>
          </a:prstGeom>
          <a:noFill/>
          <a:extLst>
            <a:ext uri="{909E8E84-426E-40DD-AFC4-6F175D3DCCD1}">
              <a14:hiddenFill xmlns:a14="http://schemas.microsoft.com/office/drawing/2010/main" xmlns="">
                <a:solidFill>
                  <a:srgbClr val="FFFFFF"/>
                </a:solidFill>
              </a14:hiddenFill>
            </a:ext>
          </a:extLst>
        </p:spPr>
      </p:pic>
      <p:pic>
        <p:nvPicPr>
          <p:cNvPr id="3077" name="Picture 5" descr="C:\Users\pc\AppData\Local\Microsoft\Windows\Temporary Internet Files\Content.IE5\FIADX1C1\MP900401673[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285064" y="5629797"/>
            <a:ext cx="1410449" cy="939932"/>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C:\Users\pc\AppData\Local\Microsoft\Windows\Temporary Internet Files\Content.IE5\U61DHQA8\MP900422947[1].jp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4355976" y="5348680"/>
            <a:ext cx="1582839" cy="1331822"/>
          </a:xfrm>
          <a:prstGeom prst="rect">
            <a:avLst/>
          </a:prstGeom>
          <a:noFill/>
          <a:extLst>
            <a:ext uri="{909E8E84-426E-40DD-AFC4-6F175D3DCCD1}">
              <a14:hiddenFill xmlns:a14="http://schemas.microsoft.com/office/drawing/2010/main" xmlns="">
                <a:solidFill>
                  <a:srgbClr val="FFFFFF"/>
                </a:solidFill>
              </a14:hiddenFill>
            </a:ext>
          </a:extLst>
        </p:spPr>
      </p:pic>
      <p:pic>
        <p:nvPicPr>
          <p:cNvPr id="3079" name="Picture 7" descr="C:\Users\pc\AppData\Local\Microsoft\Windows\Temporary Internet Files\Content.IE5\F2W37FB5\MP900422145[1].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4333165" y="3947404"/>
            <a:ext cx="1512168" cy="1006537"/>
          </a:xfrm>
          <a:prstGeom prst="rect">
            <a:avLst/>
          </a:prstGeom>
          <a:noFill/>
          <a:extLst>
            <a:ext uri="{909E8E84-426E-40DD-AFC4-6F175D3DCCD1}">
              <a14:hiddenFill xmlns:a14="http://schemas.microsoft.com/office/drawing/2010/main" xmlns="">
                <a:solidFill>
                  <a:srgbClr val="FFFFFF"/>
                </a:solidFill>
              </a14:hiddenFill>
            </a:ext>
          </a:extLst>
        </p:spPr>
      </p:pic>
      <p:pic>
        <p:nvPicPr>
          <p:cNvPr id="3080" name="Picture 8" descr="C:\Users\pc\AppData\Local\Microsoft\Windows\Temporary Internet Files\Content.IE5\MRORR9OH\MC900239415[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771800" y="5155687"/>
            <a:ext cx="1400473" cy="1609455"/>
          </a:xfrm>
          <a:prstGeom prst="rect">
            <a:avLst/>
          </a:prstGeom>
          <a:noFill/>
          <a:extLst>
            <a:ext uri="{909E8E84-426E-40DD-AFC4-6F175D3DCCD1}">
              <a14:hiddenFill xmlns:a14="http://schemas.microsoft.com/office/drawing/2010/main" xmlns="">
                <a:solidFill>
                  <a:srgbClr val="FFFFFF"/>
                </a:solidFill>
              </a14:hiddenFill>
            </a:ext>
          </a:extLst>
        </p:spPr>
      </p:pic>
      <p:pic>
        <p:nvPicPr>
          <p:cNvPr id="3081" name="Picture 9" descr="C:\Users\pc\AppData\Local\Microsoft\Windows\Temporary Internet Files\Content.IE5\PPR7GSCJ\MP900401482[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5972415" y="3947404"/>
            <a:ext cx="1830041" cy="1219531"/>
          </a:xfrm>
          <a:prstGeom prst="rect">
            <a:avLst/>
          </a:prstGeom>
          <a:noFill/>
          <a:extLst>
            <a:ext uri="{909E8E84-426E-40DD-AFC4-6F175D3DCCD1}">
              <a14:hiddenFill xmlns:a14="http://schemas.microsoft.com/office/drawing/2010/main" xmlns="">
                <a:solidFill>
                  <a:srgbClr val="FFFFFF"/>
                </a:solidFill>
              </a14:hiddenFill>
            </a:ext>
          </a:extLst>
        </p:spPr>
      </p:pic>
      <p:pic>
        <p:nvPicPr>
          <p:cNvPr id="3082" name="Picture 10" descr="C:\Users\pc\AppData\Local\Microsoft\Windows\Temporary Internet Files\Content.IE5\WO654N5C\MP900448396[1].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179512" y="4101189"/>
            <a:ext cx="1420994" cy="1065746"/>
          </a:xfrm>
          <a:prstGeom prst="rect">
            <a:avLst/>
          </a:prstGeom>
          <a:noFill/>
          <a:extLst>
            <a:ext uri="{909E8E84-426E-40DD-AFC4-6F175D3DCCD1}">
              <a14:hiddenFill xmlns:a14="http://schemas.microsoft.com/office/drawing/2010/main" xmlns="">
                <a:solidFill>
                  <a:srgbClr val="FFFFFF"/>
                </a:solidFill>
              </a14:hiddenFill>
            </a:ext>
          </a:extLst>
        </p:spPr>
      </p:pic>
      <p:pic>
        <p:nvPicPr>
          <p:cNvPr id="3083" name="Picture 11" descr="C:\Users\pc\AppData\Local\Microsoft\Windows\Temporary Internet Files\Content.IE5\TXBLPJI1\MP900438376[1].jpg"/>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3185753" y="3574779"/>
            <a:ext cx="986520" cy="147758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594843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Vodorovný svitek 3"/>
          <p:cNvSpPr/>
          <p:nvPr/>
        </p:nvSpPr>
        <p:spPr>
          <a:xfrm>
            <a:off x="2915816" y="260648"/>
            <a:ext cx="2232248" cy="1080120"/>
          </a:xfrm>
          <a:prstGeom prst="horizontalScroll">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PODZIM</a:t>
            </a:r>
            <a:endParaRPr lang="cs-CZ" sz="3200" b="1" dirty="0"/>
          </a:p>
        </p:txBody>
      </p:sp>
      <p:sp>
        <p:nvSpPr>
          <p:cNvPr id="5" name="TextovéPole 4"/>
          <p:cNvSpPr txBox="1"/>
          <p:nvPr/>
        </p:nvSpPr>
        <p:spPr>
          <a:xfrm>
            <a:off x="467544" y="2708920"/>
            <a:ext cx="5529912" cy="400110"/>
          </a:xfrm>
          <a:prstGeom prst="rect">
            <a:avLst/>
          </a:prstGeom>
          <a:noFill/>
        </p:spPr>
        <p:txBody>
          <a:bodyPr wrap="none" rtlCol="0">
            <a:spAutoFit/>
          </a:bodyPr>
          <a:lstStyle/>
          <a:p>
            <a:r>
              <a:rPr lang="cs-CZ" sz="2000" b="1" dirty="0" smtClean="0"/>
              <a:t>Vyber obrázek, který se týká podzimu. Zakroužkuj.</a:t>
            </a:r>
            <a:endParaRPr lang="cs-CZ" sz="2000" b="1" dirty="0"/>
          </a:p>
        </p:txBody>
      </p:sp>
      <p:sp>
        <p:nvSpPr>
          <p:cNvPr id="6" name="TextovéPole 5"/>
          <p:cNvSpPr txBox="1"/>
          <p:nvPr/>
        </p:nvSpPr>
        <p:spPr>
          <a:xfrm>
            <a:off x="395536" y="1484784"/>
            <a:ext cx="6854249" cy="830997"/>
          </a:xfrm>
          <a:prstGeom prst="rect">
            <a:avLst/>
          </a:prstGeom>
          <a:noFill/>
        </p:spPr>
        <p:txBody>
          <a:bodyPr wrap="none" rtlCol="0">
            <a:spAutoFit/>
          </a:bodyPr>
          <a:lstStyle/>
          <a:p>
            <a:r>
              <a:rPr lang="cs-CZ" sz="2400" b="1" dirty="0" smtClean="0">
                <a:solidFill>
                  <a:srgbClr val="00B0F0"/>
                </a:solidFill>
              </a:rPr>
              <a:t>Na podzim padá listí. Sbíráme houby. Trháme ovoce.</a:t>
            </a:r>
          </a:p>
          <a:p>
            <a:r>
              <a:rPr lang="cs-CZ" sz="2400" b="1" dirty="0" smtClean="0">
                <a:solidFill>
                  <a:srgbClr val="00B0F0"/>
                </a:solidFill>
              </a:rPr>
              <a:t>Pouštíme draky.</a:t>
            </a:r>
          </a:p>
        </p:txBody>
      </p:sp>
      <p:pic>
        <p:nvPicPr>
          <p:cNvPr id="7" name="Picture 2" descr="C:\Users\pc\AppData\Local\Microsoft\Windows\Temporary Internet Files\Content.IE5\FIADX1C1\MC90001967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3" y="5429037"/>
            <a:ext cx="1019658" cy="880283"/>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4" descr="C:\Users\pc\AppData\Local\Microsoft\Windows\Temporary Internet Files\Content.IE5\FIADX1C1\MP900404944[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195700" y="5325298"/>
            <a:ext cx="1522864" cy="1087760"/>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17" descr="C:\Users\pc\AppData\Local\Microsoft\Windows\Temporary Internet Files\Content.IE5\TXBLPJI1\MM900219110[1].gif"/>
          <p:cNvPicPr>
            <a:picLocks noChangeAspect="1" noChangeArrowheads="1" noCrop="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322641" y="3238177"/>
            <a:ext cx="1280343" cy="1245739"/>
          </a:xfrm>
          <a:prstGeom prst="rect">
            <a:avLst/>
          </a:prstGeom>
          <a:noFill/>
          <a:extLst>
            <a:ext uri="{909E8E84-426E-40DD-AFC4-6F175D3DCCD1}">
              <a14:hiddenFill xmlns:a14="http://schemas.microsoft.com/office/drawing/2010/main" xmlns="">
                <a:solidFill>
                  <a:srgbClr val="FFFFFF"/>
                </a:solidFill>
              </a14:hiddenFill>
            </a:ext>
          </a:extLst>
        </p:spPr>
      </p:pic>
      <p:pic>
        <p:nvPicPr>
          <p:cNvPr id="4099" name="Picture 3" descr="C:\Users\pc\AppData\Local\Microsoft\Windows\Temporary Internet Files\Content.IE5\U61DHQA8\MP900399813[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087991" y="5322069"/>
            <a:ext cx="1950720" cy="1299972"/>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pc\AppData\Local\Microsoft\Windows\Temporary Internet Files\Content.IE5\F2W37FB5\MC900239415[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636444" y="5473370"/>
            <a:ext cx="956840" cy="1086037"/>
          </a:xfrm>
          <a:prstGeom prst="rect">
            <a:avLst/>
          </a:prstGeom>
          <a:noFill/>
          <a:extLst>
            <a:ext uri="{909E8E84-426E-40DD-AFC4-6F175D3DCCD1}">
              <a14:hiddenFill xmlns:a14="http://schemas.microsoft.com/office/drawing/2010/main" xmlns="">
                <a:solidFill>
                  <a:srgbClr val="FFFFFF"/>
                </a:solidFill>
              </a14:hiddenFill>
            </a:ext>
          </a:extLst>
        </p:spPr>
      </p:pic>
      <p:pic>
        <p:nvPicPr>
          <p:cNvPr id="4101" name="Picture 5" descr="C:\Users\pc\AppData\Local\Microsoft\Windows\Temporary Internet Files\Content.IE5\MRORR9OH\MC900358895[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864390" y="5031873"/>
            <a:ext cx="926119" cy="1505241"/>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descr="C:\Users\pc\AppData\Local\Microsoft\Windows\Temporary Internet Files\Content.IE5\PPR7GSCJ\MP900430510[1].jp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4623191" y="3708171"/>
            <a:ext cx="1440160" cy="1440160"/>
          </a:xfrm>
          <a:prstGeom prst="rect">
            <a:avLst/>
          </a:prstGeom>
          <a:noFill/>
          <a:extLst>
            <a:ext uri="{909E8E84-426E-40DD-AFC4-6F175D3DCCD1}">
              <a14:hiddenFill xmlns:a14="http://schemas.microsoft.com/office/drawing/2010/main" xmlns="">
                <a:solidFill>
                  <a:srgbClr val="FFFFFF"/>
                </a:solidFill>
              </a14:hiddenFill>
            </a:ext>
          </a:extLst>
        </p:spPr>
      </p:pic>
      <p:pic>
        <p:nvPicPr>
          <p:cNvPr id="4104" name="Picture 8" descr="C:\Users\pc\AppData\Local\Microsoft\Windows\Temporary Internet Files\Content.IE5\FIADX1C1\MP900401184[1].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636444" y="3775583"/>
            <a:ext cx="1132756" cy="1416666"/>
          </a:xfrm>
          <a:prstGeom prst="rect">
            <a:avLst/>
          </a:prstGeom>
          <a:noFill/>
          <a:extLst>
            <a:ext uri="{909E8E84-426E-40DD-AFC4-6F175D3DCCD1}">
              <a14:hiddenFill xmlns:a14="http://schemas.microsoft.com/office/drawing/2010/main" xmlns="">
                <a:solidFill>
                  <a:srgbClr val="FFFFFF"/>
                </a:solidFill>
              </a14:hiddenFill>
            </a:ext>
          </a:extLst>
        </p:spPr>
      </p:pic>
      <p:pic>
        <p:nvPicPr>
          <p:cNvPr id="4106" name="Picture 10" descr="C:\Users\pc\AppData\Local\Microsoft\Windows\Temporary Internet Files\Content.IE5\MRORR9OH\MP900422147[1].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203542" y="3861047"/>
            <a:ext cx="1691680" cy="1126025"/>
          </a:xfrm>
          <a:prstGeom prst="rect">
            <a:avLst/>
          </a:prstGeom>
          <a:noFill/>
          <a:extLst>
            <a:ext uri="{909E8E84-426E-40DD-AFC4-6F175D3DCCD1}">
              <a14:hiddenFill xmlns:a14="http://schemas.microsoft.com/office/drawing/2010/main" xmlns="">
                <a:solidFill>
                  <a:srgbClr val="FFFFFF"/>
                </a:solidFill>
              </a14:hiddenFill>
            </a:ext>
          </a:extLst>
        </p:spPr>
      </p:pic>
      <p:pic>
        <p:nvPicPr>
          <p:cNvPr id="4107" name="Picture 11" descr="C:\Users\pc\AppData\Local\Microsoft\Windows\Temporary Internet Files\Content.IE5\PPR7GSCJ\MP900407370[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2582830" y="3337330"/>
            <a:ext cx="1637021" cy="1090921"/>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3" name="Přímá spojnice 12"/>
          <p:cNvCxnSpPr/>
          <p:nvPr/>
        </p:nvCxnSpPr>
        <p:spPr>
          <a:xfrm flipV="1">
            <a:off x="438284" y="2196367"/>
            <a:ext cx="6768752" cy="72008"/>
          </a:xfrm>
          <a:prstGeom prst="line">
            <a:avLst/>
          </a:prstGeom>
        </p:spPr>
        <p:style>
          <a:lnRef idx="3">
            <a:schemeClr val="accent2"/>
          </a:lnRef>
          <a:fillRef idx="0">
            <a:schemeClr val="accent2"/>
          </a:fillRef>
          <a:effectRef idx="2">
            <a:schemeClr val="accent2"/>
          </a:effectRef>
          <a:fontRef idx="minor">
            <a:schemeClr val="tx1"/>
          </a:fontRef>
        </p:style>
      </p:cxnSp>
      <p:cxnSp>
        <p:nvCxnSpPr>
          <p:cNvPr id="17" name="Přímá spojnice 16"/>
          <p:cNvCxnSpPr/>
          <p:nvPr/>
        </p:nvCxnSpPr>
        <p:spPr>
          <a:xfrm>
            <a:off x="395536" y="1556792"/>
            <a:ext cx="0" cy="720080"/>
          </a:xfrm>
          <a:prstGeom prst="line">
            <a:avLst/>
          </a:prstGeom>
        </p:spPr>
        <p:style>
          <a:lnRef idx="3">
            <a:schemeClr val="accent2"/>
          </a:lnRef>
          <a:fillRef idx="0">
            <a:schemeClr val="accent2"/>
          </a:fillRef>
          <a:effectRef idx="2">
            <a:schemeClr val="accent2"/>
          </a:effectRef>
          <a:fontRef idx="minor">
            <a:schemeClr val="tx1"/>
          </a:fontRef>
        </p:style>
      </p:cxnSp>
      <p:cxnSp>
        <p:nvCxnSpPr>
          <p:cNvPr id="21" name="Přímá spojnice 20"/>
          <p:cNvCxnSpPr/>
          <p:nvPr/>
        </p:nvCxnSpPr>
        <p:spPr>
          <a:xfrm>
            <a:off x="395536" y="1556792"/>
            <a:ext cx="6854249"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23" name="Přímá spojnice 22"/>
          <p:cNvCxnSpPr/>
          <p:nvPr/>
        </p:nvCxnSpPr>
        <p:spPr>
          <a:xfrm>
            <a:off x="7249785" y="1556792"/>
            <a:ext cx="0" cy="648072"/>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xmlns="" val="20616873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Vodorovný svitek 3"/>
          <p:cNvSpPr/>
          <p:nvPr/>
        </p:nvSpPr>
        <p:spPr>
          <a:xfrm>
            <a:off x="3084248" y="260648"/>
            <a:ext cx="2016224" cy="1008112"/>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ZIMA</a:t>
            </a:r>
            <a:endParaRPr lang="cs-CZ" sz="3200" b="1" dirty="0"/>
          </a:p>
        </p:txBody>
      </p:sp>
      <p:sp>
        <p:nvSpPr>
          <p:cNvPr id="5" name="TextovéPole 4"/>
          <p:cNvSpPr txBox="1"/>
          <p:nvPr/>
        </p:nvSpPr>
        <p:spPr>
          <a:xfrm>
            <a:off x="438848" y="1628800"/>
            <a:ext cx="6923434" cy="830997"/>
          </a:xfrm>
          <a:prstGeom prst="rect">
            <a:avLst/>
          </a:prstGeom>
          <a:noFill/>
        </p:spPr>
        <p:txBody>
          <a:bodyPr wrap="none" rtlCol="0">
            <a:spAutoFit/>
          </a:bodyPr>
          <a:lstStyle/>
          <a:p>
            <a:r>
              <a:rPr lang="cs-CZ" sz="2400" b="1" dirty="0" smtClean="0">
                <a:solidFill>
                  <a:srgbClr val="00B0F0"/>
                </a:solidFill>
              </a:rPr>
              <a:t>V zimě padá sníh a mrzne. </a:t>
            </a:r>
          </a:p>
          <a:p>
            <a:r>
              <a:rPr lang="cs-CZ" sz="2400" b="1" dirty="0" smtClean="0">
                <a:solidFill>
                  <a:srgbClr val="00B0F0"/>
                </a:solidFill>
              </a:rPr>
              <a:t> Bruslíme, sáňkujeme, lyžujeme a stavíme sněhuláky</a:t>
            </a:r>
            <a:r>
              <a:rPr lang="cs-CZ" dirty="0" smtClean="0"/>
              <a:t>.</a:t>
            </a:r>
            <a:endParaRPr lang="cs-CZ" dirty="0"/>
          </a:p>
        </p:txBody>
      </p:sp>
      <p:cxnSp>
        <p:nvCxnSpPr>
          <p:cNvPr id="7" name="Přímá spojnice 6"/>
          <p:cNvCxnSpPr/>
          <p:nvPr/>
        </p:nvCxnSpPr>
        <p:spPr>
          <a:xfrm>
            <a:off x="438848" y="1628800"/>
            <a:ext cx="6923434"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9" name="Přímá spojnice 8"/>
          <p:cNvCxnSpPr/>
          <p:nvPr/>
        </p:nvCxnSpPr>
        <p:spPr>
          <a:xfrm>
            <a:off x="438848" y="2459797"/>
            <a:ext cx="6923434"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11" name="Přímá spojnice 10"/>
          <p:cNvCxnSpPr/>
          <p:nvPr/>
        </p:nvCxnSpPr>
        <p:spPr>
          <a:xfrm>
            <a:off x="7362282" y="1628800"/>
            <a:ext cx="0" cy="830997"/>
          </a:xfrm>
          <a:prstGeom prst="line">
            <a:avLst/>
          </a:prstGeom>
        </p:spPr>
        <p:style>
          <a:lnRef idx="3">
            <a:schemeClr val="accent2"/>
          </a:lnRef>
          <a:fillRef idx="0">
            <a:schemeClr val="accent2"/>
          </a:fillRef>
          <a:effectRef idx="2">
            <a:schemeClr val="accent2"/>
          </a:effectRef>
          <a:fontRef idx="minor">
            <a:schemeClr val="tx1"/>
          </a:fontRef>
        </p:style>
      </p:cxnSp>
      <p:cxnSp>
        <p:nvCxnSpPr>
          <p:cNvPr id="13" name="Přímá spojnice 12"/>
          <p:cNvCxnSpPr/>
          <p:nvPr/>
        </p:nvCxnSpPr>
        <p:spPr>
          <a:xfrm>
            <a:off x="438848" y="1628800"/>
            <a:ext cx="0" cy="830997"/>
          </a:xfrm>
          <a:prstGeom prst="line">
            <a:avLst/>
          </a:prstGeom>
        </p:spPr>
        <p:style>
          <a:lnRef idx="3">
            <a:schemeClr val="accent2"/>
          </a:lnRef>
          <a:fillRef idx="0">
            <a:schemeClr val="accent2"/>
          </a:fillRef>
          <a:effectRef idx="2">
            <a:schemeClr val="accent2"/>
          </a:effectRef>
          <a:fontRef idx="minor">
            <a:schemeClr val="tx1"/>
          </a:fontRef>
        </p:style>
      </p:cxnSp>
      <p:pic>
        <p:nvPicPr>
          <p:cNvPr id="14" name="Picture 5" descr="C:\Users\pc\AppData\Local\Microsoft\Windows\Temporary Internet Files\Content.IE5\F2W37FB5\MC90038715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5589240"/>
            <a:ext cx="964704" cy="964704"/>
          </a:xfrm>
          <a:prstGeom prst="rect">
            <a:avLst/>
          </a:prstGeom>
          <a:noFill/>
          <a:extLst>
            <a:ext uri="{909E8E84-426E-40DD-AFC4-6F175D3DCCD1}">
              <a14:hiddenFill xmlns:a14="http://schemas.microsoft.com/office/drawing/2010/main" xmlns="">
                <a:solidFill>
                  <a:srgbClr val="FFFFFF"/>
                </a:solidFill>
              </a14:hiddenFill>
            </a:ext>
          </a:extLst>
        </p:spPr>
      </p:pic>
      <p:pic>
        <p:nvPicPr>
          <p:cNvPr id="15" name="Picture 2" descr="C:\Users\pc\AppData\Local\Microsoft\Windows\Temporary Internet Files\Content.IE5\PPR7GSCJ\MC90001341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32182" y="4056295"/>
            <a:ext cx="975258" cy="1081276"/>
          </a:xfrm>
          <a:prstGeom prst="rect">
            <a:avLst/>
          </a:prstGeom>
          <a:noFill/>
          <a:extLst>
            <a:ext uri="{909E8E84-426E-40DD-AFC4-6F175D3DCCD1}">
              <a14:hiddenFill xmlns:a14="http://schemas.microsoft.com/office/drawing/2010/main" xmlns="">
                <a:solidFill>
                  <a:srgbClr val="FFFFFF"/>
                </a:solidFill>
              </a14:hiddenFill>
            </a:ext>
          </a:extLst>
        </p:spPr>
      </p:pic>
      <p:pic>
        <p:nvPicPr>
          <p:cNvPr id="16" name="Picture 14" descr="C:\Users\pc\AppData\Local\Microsoft\Windows\Temporary Internet Files\Content.IE5\PPR7GSCJ\MC900113486[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13954" y="5510882"/>
            <a:ext cx="1111799" cy="1014055"/>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TextovéPole 20"/>
          <p:cNvSpPr txBox="1"/>
          <p:nvPr/>
        </p:nvSpPr>
        <p:spPr>
          <a:xfrm>
            <a:off x="539552" y="2996952"/>
            <a:ext cx="5193473" cy="400110"/>
          </a:xfrm>
          <a:prstGeom prst="rect">
            <a:avLst/>
          </a:prstGeom>
          <a:noFill/>
        </p:spPr>
        <p:txBody>
          <a:bodyPr wrap="none" rtlCol="0">
            <a:spAutoFit/>
          </a:bodyPr>
          <a:lstStyle/>
          <a:p>
            <a:r>
              <a:rPr lang="cs-CZ" sz="2000" b="1" dirty="0" smtClean="0"/>
              <a:t>Vyber obrázky, které se týkají zimy. Zakroužkuj.</a:t>
            </a:r>
            <a:endParaRPr lang="cs-CZ" sz="2000" b="1" dirty="0"/>
          </a:p>
        </p:txBody>
      </p:sp>
      <p:pic>
        <p:nvPicPr>
          <p:cNvPr id="5122" name="Picture 2" descr="C:\Users\pc\AppData\Local\Microsoft\Windows\Temporary Internet Files\Content.IE5\WO654N5C\MC900446508[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475656" y="5391559"/>
            <a:ext cx="1159002" cy="746546"/>
          </a:xfrm>
          <a:prstGeom prst="rect">
            <a:avLst/>
          </a:prstGeom>
          <a:noFill/>
          <a:extLst>
            <a:ext uri="{909E8E84-426E-40DD-AFC4-6F175D3DCCD1}">
              <a14:hiddenFill xmlns:a14="http://schemas.microsoft.com/office/drawing/2010/main" xmlns="">
                <a:solidFill>
                  <a:srgbClr val="FFFFFF"/>
                </a:solidFill>
              </a14:hiddenFill>
            </a:ext>
          </a:extLst>
        </p:spPr>
      </p:pic>
      <p:pic>
        <p:nvPicPr>
          <p:cNvPr id="5123" name="Picture 3" descr="C:\Users\pc\AppData\Local\Microsoft\Windows\Temporary Internet Files\Content.IE5\8O6ICM2M\MP900400264[1].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287081" y="3682955"/>
            <a:ext cx="1014339" cy="1268233"/>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C:\Users\pc\AppData\Local\Microsoft\Windows\Temporary Internet Files\Content.IE5\FIADX1C1\MC900396800[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7495413" y="3590708"/>
            <a:ext cx="1349224" cy="1248841"/>
          </a:xfrm>
          <a:prstGeom prst="rect">
            <a:avLst/>
          </a:prstGeom>
          <a:noFill/>
          <a:extLst>
            <a:ext uri="{909E8E84-426E-40DD-AFC4-6F175D3DCCD1}">
              <a14:hiddenFill xmlns:a14="http://schemas.microsoft.com/office/drawing/2010/main" xmlns="">
                <a:solidFill>
                  <a:srgbClr val="FFFFFF"/>
                </a:solidFill>
              </a14:hiddenFill>
            </a:ext>
          </a:extLst>
        </p:spPr>
      </p:pic>
      <p:pic>
        <p:nvPicPr>
          <p:cNvPr id="5125" name="Picture 5" descr="C:\Users\pc\AppData\Local\Microsoft\Windows\Temporary Internet Files\Content.IE5\PPR7GSCJ\MC900396500[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5733025" y="3694788"/>
            <a:ext cx="1071198" cy="1144761"/>
          </a:xfrm>
          <a:prstGeom prst="rect">
            <a:avLst/>
          </a:prstGeom>
          <a:noFill/>
          <a:extLst>
            <a:ext uri="{909E8E84-426E-40DD-AFC4-6F175D3DCCD1}">
              <a14:hiddenFill xmlns:a14="http://schemas.microsoft.com/office/drawing/2010/main" xmlns="">
                <a:solidFill>
                  <a:srgbClr val="FFFFFF"/>
                </a:solidFill>
              </a14:hiddenFill>
            </a:ext>
          </a:extLst>
        </p:spPr>
      </p:pic>
      <p:pic>
        <p:nvPicPr>
          <p:cNvPr id="5127" name="Picture 7" descr="C:\Users\pc\AppData\Local\Microsoft\Windows\Temporary Internet Files\Content.IE5\TXBLPJI1\MP900442261[1].jpg"/>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2195736" y="3939208"/>
            <a:ext cx="1382267" cy="921511"/>
          </a:xfrm>
          <a:prstGeom prst="rect">
            <a:avLst/>
          </a:prstGeom>
          <a:noFill/>
          <a:extLst>
            <a:ext uri="{909E8E84-426E-40DD-AFC4-6F175D3DCCD1}">
              <a14:hiddenFill xmlns:a14="http://schemas.microsoft.com/office/drawing/2010/main" xmlns="">
                <a:solidFill>
                  <a:srgbClr val="FFFFFF"/>
                </a:solidFill>
              </a14:hiddenFill>
            </a:ext>
          </a:extLst>
        </p:spPr>
      </p:pic>
      <p:pic>
        <p:nvPicPr>
          <p:cNvPr id="5128" name="Picture 8" descr="C:\Users\pc\AppData\Local\Microsoft\Windows\Temporary Internet Files\Content.IE5\FIADX1C1\MP900438427[1].jpg"/>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5004048" y="5037341"/>
            <a:ext cx="1134125" cy="1693627"/>
          </a:xfrm>
          <a:prstGeom prst="rect">
            <a:avLst/>
          </a:prstGeom>
          <a:noFill/>
          <a:extLst>
            <a:ext uri="{909E8E84-426E-40DD-AFC4-6F175D3DCCD1}">
              <a14:hiddenFill xmlns:a14="http://schemas.microsoft.com/office/drawing/2010/main" xmlns="">
                <a:solidFill>
                  <a:srgbClr val="FFFFFF"/>
                </a:solidFill>
              </a14:hiddenFill>
            </a:ext>
          </a:extLst>
        </p:spPr>
      </p:pic>
      <p:pic>
        <p:nvPicPr>
          <p:cNvPr id="5129" name="Picture 9" descr="C:\Users\pc\AppData\Local\Microsoft\Windows\Temporary Internet Files\Content.IE5\U61DHQA8\MP900437385[1].jp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6356764" y="4917914"/>
            <a:ext cx="1142651" cy="1711531"/>
          </a:xfrm>
          <a:prstGeom prst="rect">
            <a:avLst/>
          </a:prstGeom>
          <a:noFill/>
          <a:extLst>
            <a:ext uri="{909E8E84-426E-40DD-AFC4-6F175D3DCCD1}">
              <a14:hiddenFill xmlns:a14="http://schemas.microsoft.com/office/drawing/2010/main" xmlns="">
                <a:solidFill>
                  <a:srgbClr val="FFFFFF"/>
                </a:solidFill>
              </a14:hiddenFill>
            </a:ext>
          </a:extLst>
        </p:spPr>
      </p:pic>
      <p:pic>
        <p:nvPicPr>
          <p:cNvPr id="5130" name="Picture 10" descr="C:\Users\pc\AppData\Local\Microsoft\Windows\Temporary Internet Files\Content.IE5\F2W37FB5\MP900438378[1].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895761" y="5593795"/>
            <a:ext cx="1515269" cy="113717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5970520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20004" y="0"/>
            <a:ext cx="9164004" cy="6957392"/>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467544" y="620688"/>
            <a:ext cx="3112006" cy="461665"/>
          </a:xfrm>
          <a:prstGeom prst="rect">
            <a:avLst/>
          </a:prstGeom>
          <a:noFill/>
        </p:spPr>
        <p:txBody>
          <a:bodyPr wrap="none" rtlCol="0">
            <a:spAutoFit/>
          </a:bodyPr>
          <a:lstStyle/>
          <a:p>
            <a:r>
              <a:rPr lang="cs-CZ" sz="2400" b="1" dirty="0" smtClean="0">
                <a:solidFill>
                  <a:srgbClr val="FF0000"/>
                </a:solidFill>
              </a:rPr>
              <a:t>Věty spoj tak, jak patří</a:t>
            </a:r>
            <a:r>
              <a:rPr lang="cs-CZ" sz="2400" dirty="0" smtClean="0">
                <a:solidFill>
                  <a:srgbClr val="FF0000"/>
                </a:solidFill>
              </a:rPr>
              <a:t>.</a:t>
            </a:r>
            <a:endParaRPr lang="cs-CZ" sz="2400" dirty="0">
              <a:solidFill>
                <a:srgbClr val="FF0000"/>
              </a:solidFill>
            </a:endParaRPr>
          </a:p>
        </p:txBody>
      </p:sp>
      <p:sp>
        <p:nvSpPr>
          <p:cNvPr id="5" name="TextovéPole 4"/>
          <p:cNvSpPr txBox="1"/>
          <p:nvPr/>
        </p:nvSpPr>
        <p:spPr>
          <a:xfrm>
            <a:off x="-20004" y="2029490"/>
            <a:ext cx="3990195" cy="3477875"/>
          </a:xfrm>
          <a:prstGeom prst="rect">
            <a:avLst/>
          </a:prstGeom>
          <a:noFill/>
        </p:spPr>
        <p:txBody>
          <a:bodyPr wrap="none" rtlCol="0">
            <a:spAutoFit/>
          </a:bodyPr>
          <a:lstStyle/>
          <a:p>
            <a:r>
              <a:rPr lang="cs-CZ" sz="2800" b="1" dirty="0" smtClean="0"/>
              <a:t>     Na podzim</a:t>
            </a:r>
            <a:r>
              <a:rPr lang="cs-CZ" dirty="0" smtClean="0"/>
              <a:t>……………………………</a:t>
            </a:r>
          </a:p>
          <a:p>
            <a:endParaRPr lang="cs-CZ" dirty="0"/>
          </a:p>
          <a:p>
            <a:endParaRPr lang="cs-CZ" dirty="0"/>
          </a:p>
          <a:p>
            <a:r>
              <a:rPr lang="cs-CZ" dirty="0" smtClean="0"/>
              <a:t>       </a:t>
            </a:r>
            <a:r>
              <a:rPr lang="cs-CZ" sz="2800" b="1" dirty="0" smtClean="0"/>
              <a:t>V zimě</a:t>
            </a:r>
            <a:r>
              <a:rPr lang="cs-CZ" dirty="0" smtClean="0"/>
              <a:t>………………………………………</a:t>
            </a:r>
          </a:p>
          <a:p>
            <a:endParaRPr lang="cs-CZ" dirty="0" smtClean="0"/>
          </a:p>
          <a:p>
            <a:endParaRPr lang="cs-CZ" dirty="0"/>
          </a:p>
          <a:p>
            <a:r>
              <a:rPr lang="cs-CZ" sz="2800" b="1" dirty="0" smtClean="0"/>
              <a:t>     Na jaře</a:t>
            </a:r>
            <a:r>
              <a:rPr lang="cs-CZ" dirty="0" smtClean="0"/>
              <a:t>…………………………………….</a:t>
            </a:r>
          </a:p>
          <a:p>
            <a:endParaRPr lang="cs-CZ" dirty="0"/>
          </a:p>
          <a:p>
            <a:endParaRPr lang="cs-CZ" dirty="0" smtClean="0"/>
          </a:p>
          <a:p>
            <a:r>
              <a:rPr lang="cs-CZ" sz="2800" b="1" dirty="0"/>
              <a:t> </a:t>
            </a:r>
            <a:r>
              <a:rPr lang="cs-CZ" sz="2800" b="1" dirty="0" smtClean="0"/>
              <a:t>    V létě</a:t>
            </a:r>
            <a:r>
              <a:rPr lang="cs-CZ" dirty="0" smtClean="0"/>
              <a:t>………………………………………..</a:t>
            </a:r>
            <a:endParaRPr lang="cs-CZ" dirty="0"/>
          </a:p>
        </p:txBody>
      </p:sp>
      <p:sp>
        <p:nvSpPr>
          <p:cNvPr id="7" name="Zaoblený obdélníkový popisek 6"/>
          <p:cNvSpPr/>
          <p:nvPr/>
        </p:nvSpPr>
        <p:spPr>
          <a:xfrm>
            <a:off x="5391521" y="692696"/>
            <a:ext cx="2592288"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se koupeme v rybníce a opalujeme. Svítí slunce.</a:t>
            </a:r>
            <a:endParaRPr lang="cs-CZ" dirty="0"/>
          </a:p>
        </p:txBody>
      </p:sp>
      <p:sp>
        <p:nvSpPr>
          <p:cNvPr id="8" name="Zaoblený obdélníkový popisek 7"/>
          <p:cNvSpPr/>
          <p:nvPr/>
        </p:nvSpPr>
        <p:spPr>
          <a:xfrm>
            <a:off x="5391521" y="2276872"/>
            <a:ext cx="2592288"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začínají rozkvétat květiny.</a:t>
            </a:r>
            <a:endParaRPr lang="cs-CZ" dirty="0"/>
          </a:p>
        </p:txBody>
      </p:sp>
      <p:sp>
        <p:nvSpPr>
          <p:cNvPr id="9" name="Zaoblený obdélníkový popisek 8"/>
          <p:cNvSpPr/>
          <p:nvPr/>
        </p:nvSpPr>
        <p:spPr>
          <a:xfrm>
            <a:off x="5403271" y="3933056"/>
            <a:ext cx="2592288"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fouká vítr a pouštíme draky. Často prší.</a:t>
            </a:r>
            <a:endParaRPr lang="cs-CZ" dirty="0"/>
          </a:p>
        </p:txBody>
      </p:sp>
      <p:sp>
        <p:nvSpPr>
          <p:cNvPr id="10" name="Zaoblený obdélníkový popisek 9"/>
          <p:cNvSpPr/>
          <p:nvPr/>
        </p:nvSpPr>
        <p:spPr>
          <a:xfrm>
            <a:off x="5384917" y="5373216"/>
            <a:ext cx="2592288" cy="100811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bruslíme, sáňkujeme      a stavíme sněhuláky. Nosíme čepice, rukavice a šálu.</a:t>
            </a:r>
            <a:endParaRPr lang="cs-CZ" dirty="0"/>
          </a:p>
        </p:txBody>
      </p:sp>
    </p:spTree>
    <p:extLst>
      <p:ext uri="{BB962C8B-B14F-4D97-AF65-F5344CB8AC3E}">
        <p14:creationId xmlns:p14="http://schemas.microsoft.com/office/powerpoint/2010/main" xmlns="" val="31249061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1.11111E-6 -2.22942E-6 L -0.41372 -0.3462 " pathEditMode="relative" rAng="0" ptsTypes="AA">
                                      <p:cBhvr>
                                        <p:cTn id="6" dur="2000" fill="hold"/>
                                        <p:tgtEl>
                                          <p:spTgt spid="9"/>
                                        </p:tgtEl>
                                        <p:attrNameLst>
                                          <p:attrName>ppt_x</p:attrName>
                                          <p:attrName>ppt_y</p:attrName>
                                        </p:attrNameLst>
                                      </p:cBhvr>
                                      <p:rCtr x="-20700" y="-17300"/>
                                    </p:animMotion>
                                  </p:childTnLst>
                                </p:cTn>
                              </p:par>
                            </p:childTnLst>
                          </p:cTn>
                        </p:par>
                      </p:childTnLst>
                    </p:cTn>
                  </p:par>
                </p:childTnLst>
              </p:cTn>
              <p:nextCondLst>
                <p:cond evt="onClick" delay="0">
                  <p:tgtEl>
                    <p:spTgt spid="9"/>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64" presetClass="path" presetSubtype="0" accel="50000" decel="50000" fill="hold" grpId="0" nodeType="clickEffect">
                                  <p:stCondLst>
                                    <p:cond delay="0"/>
                                  </p:stCondLst>
                                  <p:childTnLst>
                                    <p:animMotion origin="layout" path="M 4.44444E-6 -1.71138E-6 L -0.45105 -0.39847 " pathEditMode="relative" rAng="0" ptsTypes="AA">
                                      <p:cBhvr>
                                        <p:cTn id="11" dur="2000" fill="hold"/>
                                        <p:tgtEl>
                                          <p:spTgt spid="10"/>
                                        </p:tgtEl>
                                        <p:attrNameLst>
                                          <p:attrName>ppt_x</p:attrName>
                                          <p:attrName>ppt_y</p:attrName>
                                        </p:attrNameLst>
                                      </p:cBhvr>
                                      <p:rCtr x="-22600" y="-19900"/>
                                    </p:animMotion>
                                  </p:childTnLst>
                                </p:cTn>
                              </p:par>
                            </p:childTnLst>
                          </p:cTn>
                        </p:par>
                      </p:childTnLst>
                    </p:cTn>
                  </p:par>
                </p:childTnLst>
              </p:cTn>
              <p:nextCondLst>
                <p:cond evt="onClick" delay="0">
                  <p:tgtEl>
                    <p:spTgt spid="10"/>
                  </p:tgtEl>
                </p:cond>
              </p:nextCondLst>
            </p:seq>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0 8.78816E-7 L -0.45955 0.19958 " pathEditMode="relative" rAng="0" ptsTypes="AA">
                                      <p:cBhvr>
                                        <p:cTn id="16" dur="2000" fill="hold"/>
                                        <p:tgtEl>
                                          <p:spTgt spid="8"/>
                                        </p:tgtEl>
                                        <p:attrNameLst>
                                          <p:attrName>ppt_x</p:attrName>
                                          <p:attrName>ppt_y</p:attrName>
                                        </p:attrNameLst>
                                      </p:cBhvr>
                                      <p:rCtr x="-23000" y="10000"/>
                                    </p:animMotion>
                                  </p:childTnLst>
                                </p:cTn>
                              </p:par>
                            </p:childTnLst>
                          </p:cTn>
                        </p:par>
                      </p:childTnLst>
                    </p:cTn>
                  </p:par>
                </p:childTnLst>
              </p:cTn>
              <p:nextCondLst>
                <p:cond evt="onClick" delay="0">
                  <p:tgtEl>
                    <p:spTgt spid="8"/>
                  </p:tgtEl>
                </p:cond>
              </p:nextCondLst>
            </p:seq>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0 -4.31082E-6 L -0.47535 0.58765 " pathEditMode="relative" rAng="0" ptsTypes="AA">
                                      <p:cBhvr>
                                        <p:cTn id="21" dur="2000" fill="hold"/>
                                        <p:tgtEl>
                                          <p:spTgt spid="7"/>
                                        </p:tgtEl>
                                        <p:attrNameLst>
                                          <p:attrName>ppt_x</p:attrName>
                                          <p:attrName>ppt_y</p:attrName>
                                        </p:attrNameLst>
                                      </p:cBhvr>
                                      <p:rCtr x="-23800" y="29400"/>
                                    </p:animMotion>
                                  </p:childTnLst>
                                </p:cTn>
                              </p:par>
                            </p:childTnLst>
                          </p:cTn>
                        </p:par>
                      </p:childTnLst>
                    </p:cTn>
                  </p:par>
                </p:childTnLst>
              </p:cTn>
              <p:nextCondLst>
                <p:cond evt="onClick" delay="0">
                  <p:tgtEl>
                    <p:spTgt spid="7"/>
                  </p:tgtEl>
                </p:cond>
              </p:nextCondLst>
            </p:seq>
          </p:childTnLst>
        </p:cTn>
      </p:par>
    </p:tnLst>
    <p:bldLst>
      <p:bldP spid="7" grpId="0" animBg="1"/>
      <p:bldP spid="8"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l"/>
            <a:r>
              <a:rPr lang="cs-CZ" b="1" dirty="0" smtClean="0"/>
              <a:t>Přiřaď obrázky ke správnému ročnímu období.</a:t>
            </a:r>
            <a:endParaRPr lang="cs-CZ" b="1" dirty="0"/>
          </a:p>
        </p:txBody>
      </p:sp>
    </p:spTree>
    <p:extLst>
      <p:ext uri="{BB962C8B-B14F-4D97-AF65-F5344CB8AC3E}">
        <p14:creationId xmlns:p14="http://schemas.microsoft.com/office/powerpoint/2010/main" xmlns="" val="23133378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227781"/>
            <a:ext cx="8219256" cy="3273227"/>
          </a:xfrm>
        </p:spPr>
        <p:style>
          <a:lnRef idx="2">
            <a:schemeClr val="dk1"/>
          </a:lnRef>
          <a:fillRef idx="1">
            <a:schemeClr val="lt1"/>
          </a:fillRef>
          <a:effectRef idx="0">
            <a:schemeClr val="dk1"/>
          </a:effectRef>
          <a:fontRef idx="minor">
            <a:schemeClr val="dk1"/>
          </a:fontRef>
        </p:style>
        <p:txBody>
          <a:bodyPr/>
          <a:lstStyle/>
          <a:p>
            <a:pPr marL="0" indent="0">
              <a:buNone/>
            </a:pPr>
            <a:r>
              <a:rPr lang="cs-CZ" dirty="0" smtClean="0"/>
              <a:t>    </a:t>
            </a:r>
            <a:r>
              <a:rPr lang="cs-CZ" dirty="0" smtClean="0">
                <a:solidFill>
                  <a:srgbClr val="FF0000"/>
                </a:solidFill>
              </a:rPr>
              <a:t>JARO</a:t>
            </a:r>
            <a:r>
              <a:rPr lang="cs-CZ" dirty="0" smtClean="0"/>
              <a:t>	</a:t>
            </a:r>
            <a:r>
              <a:rPr lang="cs-CZ" dirty="0" smtClean="0">
                <a:solidFill>
                  <a:srgbClr val="FF0000"/>
                </a:solidFill>
              </a:rPr>
              <a:t>       LÉTO            PODZIM          ZIMA</a:t>
            </a:r>
            <a:endParaRPr lang="cs-CZ" dirty="0">
              <a:solidFill>
                <a:srgbClr val="FF0000"/>
              </a:solidFill>
            </a:endParaRPr>
          </a:p>
        </p:txBody>
      </p:sp>
      <p:cxnSp>
        <p:nvCxnSpPr>
          <p:cNvPr id="17" name="Přímá spojnice 16"/>
          <p:cNvCxnSpPr/>
          <p:nvPr/>
        </p:nvCxnSpPr>
        <p:spPr>
          <a:xfrm>
            <a:off x="2411759" y="227781"/>
            <a:ext cx="1" cy="3273227"/>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a:stCxn id="3" idx="0"/>
            <a:endCxn id="3" idx="2"/>
          </p:cNvCxnSpPr>
          <p:nvPr/>
        </p:nvCxnSpPr>
        <p:spPr>
          <a:xfrm>
            <a:off x="4577172" y="227781"/>
            <a:ext cx="0" cy="3273227"/>
          </a:xfrm>
          <a:prstGeom prst="line">
            <a:avLst/>
          </a:prstGeom>
        </p:spPr>
        <p:style>
          <a:lnRef idx="1">
            <a:schemeClr val="dk1"/>
          </a:lnRef>
          <a:fillRef idx="0">
            <a:schemeClr val="dk1"/>
          </a:fillRef>
          <a:effectRef idx="0">
            <a:schemeClr val="dk1"/>
          </a:effectRef>
          <a:fontRef idx="minor">
            <a:schemeClr val="tx1"/>
          </a:fontRef>
        </p:style>
      </p:cxnSp>
      <p:cxnSp>
        <p:nvCxnSpPr>
          <p:cNvPr id="22" name="Přímá spojnice 21"/>
          <p:cNvCxnSpPr/>
          <p:nvPr/>
        </p:nvCxnSpPr>
        <p:spPr>
          <a:xfrm>
            <a:off x="6588224" y="227781"/>
            <a:ext cx="0" cy="3273227"/>
          </a:xfrm>
          <a:prstGeom prst="line">
            <a:avLst/>
          </a:prstGeom>
        </p:spPr>
        <p:style>
          <a:lnRef idx="1">
            <a:schemeClr val="dk1"/>
          </a:lnRef>
          <a:fillRef idx="0">
            <a:schemeClr val="dk1"/>
          </a:fillRef>
          <a:effectRef idx="0">
            <a:schemeClr val="dk1"/>
          </a:effectRef>
          <a:fontRef idx="minor">
            <a:schemeClr val="tx1"/>
          </a:fontRef>
        </p:style>
      </p:cxnSp>
      <p:cxnSp>
        <p:nvCxnSpPr>
          <p:cNvPr id="27" name="Přímá spojnice 26"/>
          <p:cNvCxnSpPr/>
          <p:nvPr/>
        </p:nvCxnSpPr>
        <p:spPr>
          <a:xfrm>
            <a:off x="432182" y="710143"/>
            <a:ext cx="8208912" cy="0"/>
          </a:xfrm>
          <a:prstGeom prst="line">
            <a:avLst/>
          </a:prstGeom>
        </p:spPr>
        <p:style>
          <a:lnRef idx="1">
            <a:schemeClr val="dk1"/>
          </a:lnRef>
          <a:fillRef idx="0">
            <a:schemeClr val="dk1"/>
          </a:fillRef>
          <a:effectRef idx="0">
            <a:schemeClr val="dk1"/>
          </a:effectRef>
          <a:fontRef idx="minor">
            <a:schemeClr val="tx1"/>
          </a:fontRef>
        </p:style>
      </p:cxnSp>
      <p:pic>
        <p:nvPicPr>
          <p:cNvPr id="2" name="Picture 2" descr="C:\Users\pc\AppData\Local\Microsoft\Windows\Temporary Internet Files\Content.IE5\PPR7GSCJ\MC900013411[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3960" y="3634096"/>
            <a:ext cx="975258" cy="1081276"/>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3" descr="C:\Users\pc\AppData\Local\Microsoft\Windows\Temporary Internet Files\Content.IE5\TXBLPJI1\MC900019540[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34681" y="4174734"/>
            <a:ext cx="1200319" cy="871486"/>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4" descr="C:\Users\pc\AppData\Local\Microsoft\Windows\Temporary Internet Files\Content.IE5\FIADX1C1\MP900404944[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55776" y="4782696"/>
            <a:ext cx="1522864" cy="1087760"/>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descr="C:\Users\pc\AppData\Local\Microsoft\Windows\Temporary Internet Files\Content.IE5\F2W37FB5\MC900387156[1].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953423" y="5401803"/>
            <a:ext cx="964704" cy="964704"/>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7" descr="C:\Users\pc\AppData\Local\Microsoft\Windows\Temporary Internet Files\Content.IE5\F2W37FB5\MC900434842[1].pn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1909717" y="5663497"/>
            <a:ext cx="1004084" cy="1004084"/>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12" descr="C:\Users\pc\AppData\Local\Microsoft\Windows\Temporary Internet Files\Content.IE5\F2W37FB5\MC900351179[1].wmf"/>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260963" y="5498662"/>
            <a:ext cx="889503" cy="892521"/>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14" descr="C:\Users\pc\AppData\Local\Microsoft\Windows\Temporary Internet Files\Content.IE5\PPR7GSCJ\MC900113486[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6444208" y="5377128"/>
            <a:ext cx="1111799" cy="1014055"/>
          </a:xfrm>
          <a:prstGeom prst="rect">
            <a:avLst/>
          </a:prstGeom>
          <a:noFill/>
          <a:extLst>
            <a:ext uri="{909E8E84-426E-40DD-AFC4-6F175D3DCCD1}">
              <a14:hiddenFill xmlns:a14="http://schemas.microsoft.com/office/drawing/2010/main" xmlns="">
                <a:solidFill>
                  <a:srgbClr val="FFFFFF"/>
                </a:solidFill>
              </a14:hiddenFill>
            </a:ext>
          </a:extLst>
        </p:spPr>
      </p:pic>
      <p:pic>
        <p:nvPicPr>
          <p:cNvPr id="1040" name="Picture 16" descr="C:\Users\pc\AppData\Local\Microsoft\Windows\Temporary Internet Files\Content.IE5\8O6ICM2M\MC900412540[1].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7865350" y="5046220"/>
            <a:ext cx="929288" cy="1714457"/>
          </a:xfrm>
          <a:prstGeom prst="rect">
            <a:avLst/>
          </a:prstGeom>
          <a:noFill/>
          <a:extLst>
            <a:ext uri="{909E8E84-426E-40DD-AFC4-6F175D3DCCD1}">
              <a14:hiddenFill xmlns:a14="http://schemas.microsoft.com/office/drawing/2010/main" xmlns="">
                <a:solidFill>
                  <a:srgbClr val="FFFFFF"/>
                </a:solidFill>
              </a14:hiddenFill>
            </a:ext>
          </a:extLst>
        </p:spPr>
      </p:pic>
      <p:pic>
        <p:nvPicPr>
          <p:cNvPr id="1041" name="Picture 17" descr="C:\Users\pc\AppData\Local\Microsoft\Windows\Temporary Internet Files\Content.IE5\TXBLPJI1\MM900219110[1].gif"/>
          <p:cNvPicPr>
            <a:picLocks noChangeAspect="1" noChangeArrowheads="1" noCrop="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6295257" y="3861047"/>
            <a:ext cx="1280343" cy="1245739"/>
          </a:xfrm>
          <a:prstGeom prst="rect">
            <a:avLst/>
          </a:prstGeom>
          <a:noFill/>
          <a:extLst>
            <a:ext uri="{909E8E84-426E-40DD-AFC4-6F175D3DCCD1}">
              <a14:hiddenFill xmlns:a14="http://schemas.microsoft.com/office/drawing/2010/main" xmlns="">
                <a:solidFill>
                  <a:srgbClr val="FFFFFF"/>
                </a:solidFill>
              </a14:hiddenFill>
            </a:ext>
          </a:extLst>
        </p:spPr>
      </p:pic>
      <p:pic>
        <p:nvPicPr>
          <p:cNvPr id="1042" name="Picture 18" descr="C:\Users\pc\AppData\Local\Microsoft\Windows\Temporary Internet Files\Content.IE5\FIADX1C1\MC900441360[1].png"/>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4005838" y="4342035"/>
            <a:ext cx="795536" cy="795536"/>
          </a:xfrm>
          <a:prstGeom prst="rect">
            <a:avLst/>
          </a:prstGeom>
          <a:noFill/>
          <a:extLst>
            <a:ext uri="{909E8E84-426E-40DD-AFC4-6F175D3DCCD1}">
              <a14:hiddenFill xmlns:a14="http://schemas.microsoft.com/office/drawing/2010/main" xmlns="">
                <a:solidFill>
                  <a:srgbClr val="FFFFFF"/>
                </a:solidFill>
              </a14:hiddenFill>
            </a:ext>
          </a:extLst>
        </p:spPr>
      </p:pic>
      <p:pic>
        <p:nvPicPr>
          <p:cNvPr id="1043" name="Picture 19" descr="C:\Users\pc\AppData\Local\Microsoft\Windows\Temporary Internet Files\Content.IE5\TXBLPJI1\MC900199252[1].wmf"/>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5417189" y="4257913"/>
            <a:ext cx="577049" cy="963779"/>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C:\Users\pc\AppData\Local\Microsoft\Windows\Temporary Internet Files\Content.IE5\FIADX1C1\MC900019670[1].wmf"/>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539553" y="5429037"/>
            <a:ext cx="1019658" cy="88028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247093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lstStyle/>
          <a:p>
            <a:pPr marL="0" indent="0">
              <a:buNone/>
            </a:pPr>
            <a:r>
              <a:rPr lang="cs-CZ" b="1" dirty="0"/>
              <a:t>Zdroje a </a:t>
            </a:r>
            <a:r>
              <a:rPr lang="cs-CZ" b="1"/>
              <a:t>citace</a:t>
            </a:r>
            <a:r>
              <a:rPr lang="cs-CZ" b="1" smtClean="0"/>
              <a:t>: </a:t>
            </a:r>
            <a:r>
              <a:rPr lang="cs-CZ"/>
              <a:t>Microsoft Office - Klipart</a:t>
            </a:r>
          </a:p>
          <a:p>
            <a:pPr marL="0" indent="0">
              <a:buNone/>
            </a:pPr>
            <a:endParaRPr lang="cs-CZ" dirty="0"/>
          </a:p>
        </p:txBody>
      </p:sp>
    </p:spTree>
    <p:extLst>
      <p:ext uri="{BB962C8B-B14F-4D97-AF65-F5344CB8AC3E}">
        <p14:creationId xmlns:p14="http://schemas.microsoft.com/office/powerpoint/2010/main" xmlns="" val="40048179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TotalTime>
  <Words>376</Words>
  <Application>Microsoft Office PowerPoint</Application>
  <PresentationFormat>Předvádění na obrazovce (4:3)</PresentationFormat>
  <Paragraphs>48</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Rok - roční období II. VY_32_INOVACE_4A_15 Číslo projektu: CZ.1.07/1.4.00/21.1101</vt:lpstr>
      <vt:lpstr>Snímek 2</vt:lpstr>
      <vt:lpstr>Snímek 3</vt:lpstr>
      <vt:lpstr>Snímek 4</vt:lpstr>
      <vt:lpstr>Snímek 5</vt:lpstr>
      <vt:lpstr>Snímek 6</vt:lpstr>
      <vt:lpstr>Snímek 7</vt:lpstr>
      <vt:lpstr>Přiřaď obrázky ke správnému ročnímu období.</vt:lpstr>
      <vt:lpstr>Snímek 9</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Pavla</cp:lastModifiedBy>
  <cp:revision>6</cp:revision>
  <dcterms:created xsi:type="dcterms:W3CDTF">2011-11-07T14:25:46Z</dcterms:created>
  <dcterms:modified xsi:type="dcterms:W3CDTF">2013-01-23T18:31:13Z</dcterms:modified>
</cp:coreProperties>
</file>