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257" r:id="rId3"/>
    <p:sldId id="281" r:id="rId4"/>
    <p:sldId id="282" r:id="rId5"/>
    <p:sldId id="279" r:id="rId6"/>
    <p:sldId id="267" r:id="rId7"/>
    <p:sldId id="259" r:id="rId8"/>
    <p:sldId id="262" r:id="rId9"/>
    <p:sldId id="260" r:id="rId10"/>
    <p:sldId id="261" r:id="rId11"/>
    <p:sldId id="263" r:id="rId12"/>
    <p:sldId id="264" r:id="rId13"/>
    <p:sldId id="265" r:id="rId14"/>
    <p:sldId id="266" r:id="rId15"/>
    <p:sldId id="272" r:id="rId16"/>
    <p:sldId id="286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677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31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415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524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75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978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603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86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90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781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719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673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1722087"/>
              </p:ext>
            </p:extLst>
          </p:nvPr>
        </p:nvGraphicFramePr>
        <p:xfrm>
          <a:off x="395536" y="692696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18.8.2012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VY_32_INOVACE_06_Vyjmenovaná slova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Vyjmenovaná</a:t>
                      </a:r>
                      <a:r>
                        <a:rPr lang="cs-CZ" sz="2800" baseline="0" dirty="0" smtClean="0">
                          <a:effectLst/>
                          <a:latin typeface="+mn-lt"/>
                          <a:ea typeface="Times New Roman"/>
                        </a:rPr>
                        <a:t> slova po S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8828" y="5517232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07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3672408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Vyjmenovaná slova </a:t>
            </a:r>
            <a:br>
              <a:rPr lang="cs-CZ" sz="6000" b="1" dirty="0" smtClean="0"/>
            </a:br>
            <a:r>
              <a:rPr lang="cs-CZ" sz="6000" b="1" dirty="0" smtClean="0"/>
              <a:t>po  S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108827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3. ročníku, tak </a:t>
            </a:r>
            <a:r>
              <a:rPr lang="cs-CZ" sz="2000" dirty="0" smtClean="0"/>
              <a:t>               k </a:t>
            </a:r>
            <a:r>
              <a:rPr lang="cs-CZ" sz="2000" dirty="0" smtClean="0"/>
              <a:t>pozdějšímu  </a:t>
            </a:r>
            <a:r>
              <a:rPr lang="cs-CZ" sz="2000" dirty="0" smtClean="0"/>
              <a:t>opakování. </a:t>
            </a:r>
            <a:r>
              <a:rPr lang="cs-CZ" sz="2000" dirty="0" smtClean="0"/>
              <a:t>Žáci mohou pracovat pod vedením </a:t>
            </a:r>
            <a:r>
              <a:rPr lang="cs-CZ" sz="2000" dirty="0" smtClean="0"/>
              <a:t>učitele                    </a:t>
            </a:r>
            <a:r>
              <a:rPr lang="cs-CZ" sz="2000" dirty="0" smtClean="0"/>
              <a:t>s interaktivní tabulí nebo samostatně na osobním počítači</a:t>
            </a:r>
          </a:p>
          <a:p>
            <a:pPr algn="just"/>
            <a:r>
              <a:rPr lang="cs-CZ" sz="2000" dirty="0" smtClean="0"/>
              <a:t>V úvodní části je uveden přehled vyjmenovaných slov, podpořený vizuálním vjemem z obrázků. Žáci s pomocí učitele vyvozují jiné tvary vyjmenovaných slov a slova příbuzná.</a:t>
            </a:r>
          </a:p>
          <a:p>
            <a:pPr algn="just"/>
            <a:r>
              <a:rPr lang="cs-CZ" sz="2000" dirty="0" smtClean="0"/>
              <a:t>Následuje procvičování s okamžitou kontrolou (výběr provádíme kliknutím </a:t>
            </a:r>
            <a:r>
              <a:rPr lang="cs-CZ" sz="2000" dirty="0" smtClean="0"/>
              <a:t>               na </a:t>
            </a:r>
            <a:r>
              <a:rPr lang="cs-CZ" sz="2000" dirty="0" smtClean="0"/>
              <a:t>vybranou hlásku).</a:t>
            </a:r>
          </a:p>
          <a:p>
            <a:pPr algn="just"/>
            <a:r>
              <a:rPr lang="cs-CZ" sz="2000" dirty="0" smtClean="0"/>
              <a:t>V další části žáci ověřují své znalosti samostatně (nejvhodnější formou je opis cvičení). V závěru prezentace je hodnocení předchozího cvičení,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kliknutím.</a:t>
            </a:r>
          </a:p>
          <a:p>
            <a:pPr marL="0" indent="0" algn="ctr">
              <a:buNone/>
            </a:pPr>
            <a:r>
              <a:rPr lang="cs-CZ" dirty="0" smtClean="0"/>
              <a:t>Citace: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09502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73150391"/>
              </p:ext>
            </p:extLst>
          </p:nvPr>
        </p:nvGraphicFramePr>
        <p:xfrm>
          <a:off x="467545" y="404813"/>
          <a:ext cx="8230368" cy="6114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456"/>
                <a:gridCol w="2743456"/>
                <a:gridCol w="2743456"/>
              </a:tblGrid>
              <a:tr h="163267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tý</a:t>
                      </a:r>
                    </a:p>
                    <a:p>
                      <a:pPr algn="ctr"/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  <a:p>
                      <a:pPr algn="ctr"/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63267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rový</a:t>
                      </a:r>
                    </a:p>
                    <a:p>
                      <a:pPr algn="ctr"/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chravý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chat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632678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kora</a:t>
                      </a:r>
                    </a:p>
                    <a:p>
                      <a:pPr algn="ctr"/>
                      <a:endParaRPr lang="cs-CZ" sz="3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sel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ček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08253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čet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pat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08253"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5934579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    </a:t>
            </a:r>
            <a:endParaRPr lang="cs-CZ" sz="3200" b="1" dirty="0"/>
          </a:p>
        </p:txBody>
      </p:sp>
      <p:pic>
        <p:nvPicPr>
          <p:cNvPr id="1064" name="Picture 40" descr="C:\Users\Marie\AppData\Local\Microsoft\Windows\Temporary Internet Files\Content.IE5\RHW2VNTU\MC9003449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24744"/>
            <a:ext cx="1196165" cy="940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41" descr="C:\Users\Marie\AppData\Local\Microsoft\Windows\Temporary Internet Files\Content.IE5\C2KYZ6KY\MC9003587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23982"/>
            <a:ext cx="992830" cy="110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43" descr="C:\Users\Marie\AppData\Local\Microsoft\Windows\Temporary Internet Files\Content.IE5\RHW2VNTU\MP90017795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085164"/>
            <a:ext cx="1340026" cy="89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C:\Users\Marie\AppData\Local\Microsoft\Windows\Temporary Internet Files\Content.IE5\C2KYZ6KY\MP90044846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9621" y="2636912"/>
            <a:ext cx="1512169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45" descr="C:\Users\Marie\AppData\Local\Microsoft\Windows\Temporary Internet Files\Content.IE5\F58IKF4Y\MP90039938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36912"/>
            <a:ext cx="1071802" cy="107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C:\Users\Marie\AppData\Local\Microsoft\Windows\Temporary Internet Files\Content.IE5\44TYM397\MC9004355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36912"/>
            <a:ext cx="1058416" cy="105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1" name="Picture 47" descr="C:\Users\Marie\AppData\Local\Microsoft\Windows\Temporary Internet Files\Content.IE5\C2KYZ6KY\MC90010922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5154" y="4221088"/>
            <a:ext cx="87340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C:\Users\Marie\AppData\Local\Microsoft\Windows\Temporary Internet Files\Content.IE5\C2KYZ6KY\MC90005721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4984" y="4259235"/>
            <a:ext cx="1166770" cy="103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3" name="Picture 49" descr="C:\Users\Marie\AppData\Local\Microsoft\Windows\Temporary Internet Files\Content.IE5\F58IKF4Y\MP90017869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0920" y="4221088"/>
            <a:ext cx="781056" cy="117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4" name="Picture 50" descr="C:\Users\Marie\AppData\Local\Microsoft\Windows\Temporary Internet Files\Content.IE5\44TYM397\MP900446576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4654" y="5807425"/>
            <a:ext cx="902101" cy="69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5" name="Picture 51" descr="C:\Users\Marie\AppData\Local\Microsoft\Windows\Temporary Internet Files\Content.IE5\RHW2VNTU\MP900078615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2230" y="5807425"/>
            <a:ext cx="1041870" cy="69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7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POZOR 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17440"/>
            <a:ext cx="8229600" cy="4779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sytá</a:t>
            </a:r>
            <a:r>
              <a:rPr lang="cs-CZ" dirty="0" smtClean="0"/>
              <a:t> (najedená)    X  </a:t>
            </a:r>
            <a:r>
              <a:rPr lang="cs-CZ" b="1" dirty="0" smtClean="0">
                <a:solidFill>
                  <a:srgbClr val="FF0000"/>
                </a:solidFill>
              </a:rPr>
              <a:t>síta</a:t>
            </a:r>
            <a:r>
              <a:rPr lang="cs-CZ" dirty="0" smtClean="0"/>
              <a:t> (k </a:t>
            </a:r>
            <a:r>
              <a:rPr lang="cs-CZ" dirty="0" smtClean="0"/>
              <a:t>přesívání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sytí</a:t>
            </a:r>
            <a:r>
              <a:rPr lang="cs-CZ" dirty="0" smtClean="0"/>
              <a:t> (najedení)      X  </a:t>
            </a:r>
            <a:r>
              <a:rPr lang="cs-CZ" b="1" dirty="0" smtClean="0">
                <a:solidFill>
                  <a:srgbClr val="FF0000"/>
                </a:solidFill>
              </a:rPr>
              <a:t>síti</a:t>
            </a:r>
            <a:r>
              <a:rPr lang="cs-CZ" dirty="0" smtClean="0"/>
              <a:t> (obilí)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sýrový</a:t>
            </a:r>
            <a:r>
              <a:rPr lang="cs-CZ" dirty="0" smtClean="0"/>
              <a:t> (ze sýru)    X  </a:t>
            </a:r>
            <a:r>
              <a:rPr lang="cs-CZ" b="1" dirty="0" smtClean="0">
                <a:solidFill>
                  <a:srgbClr val="FF0000"/>
                </a:solidFill>
              </a:rPr>
              <a:t>sírový</a:t>
            </a:r>
            <a:r>
              <a:rPr lang="cs-CZ" dirty="0" smtClean="0"/>
              <a:t> (z nerostu síry)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sypat</a:t>
            </a:r>
            <a:r>
              <a:rPr lang="cs-CZ" dirty="0" smtClean="0"/>
              <a:t>  (zrní)           X </a:t>
            </a:r>
            <a:r>
              <a:rPr lang="cs-CZ" b="1" dirty="0" smtClean="0">
                <a:solidFill>
                  <a:srgbClr val="FF0000"/>
                </a:solidFill>
              </a:rPr>
              <a:t>sípat</a:t>
            </a:r>
            <a:r>
              <a:rPr lang="cs-CZ" dirty="0" smtClean="0"/>
              <a:t> (chraptět)</a:t>
            </a:r>
          </a:p>
        </p:txBody>
      </p:sp>
    </p:spTree>
    <p:extLst>
      <p:ext uri="{BB962C8B-B14F-4D97-AF65-F5344CB8AC3E}">
        <p14:creationId xmlns:p14="http://schemas.microsoft.com/office/powerpoint/2010/main" xmlns="" val="109754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PROCVIČUJ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b="1" dirty="0" smtClean="0"/>
              <a:t>Doplň správně</a:t>
            </a:r>
          </a:p>
          <a:p>
            <a:pPr marL="0" indent="0" algn="ctr">
              <a:buNone/>
            </a:pPr>
            <a:r>
              <a:rPr lang="cs-CZ" sz="6000" b="1" dirty="0" smtClean="0"/>
              <a:t> </a:t>
            </a:r>
            <a:r>
              <a:rPr lang="cs-CZ" sz="6000" b="1" dirty="0" smtClean="0">
                <a:solidFill>
                  <a:srgbClr val="FF0000"/>
                </a:solidFill>
              </a:rPr>
              <a:t>i, í, y, ý </a:t>
            </a:r>
          </a:p>
          <a:p>
            <a:pPr marL="0" indent="0" algn="ctr">
              <a:buNone/>
            </a:pPr>
            <a:r>
              <a:rPr lang="cs-CZ" sz="6000" b="1" dirty="0" smtClean="0"/>
              <a:t>a zdůvodni: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38093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Mám rád </a:t>
            </a:r>
            <a:r>
              <a:rPr lang="cs-CZ" b="1" dirty="0" err="1" smtClean="0"/>
              <a:t>s_rové</a:t>
            </a:r>
            <a:r>
              <a:rPr lang="cs-CZ" b="1" dirty="0" smtClean="0"/>
              <a:t> tyčinky.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ý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188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Z lesa se ozývá </a:t>
            </a:r>
            <a:r>
              <a:rPr lang="cs-CZ" b="1" dirty="0" err="1" smtClean="0"/>
              <a:t>s_ček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ý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699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Na větvi je </a:t>
            </a:r>
            <a:r>
              <a:rPr lang="cs-CZ" b="1" dirty="0" err="1" smtClean="0"/>
              <a:t>s_korčí</a:t>
            </a:r>
            <a:r>
              <a:rPr lang="cs-CZ" b="1" dirty="0" smtClean="0"/>
              <a:t> hnízdo.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ý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272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Pavel je můj </a:t>
            </a:r>
            <a:r>
              <a:rPr lang="cs-CZ" b="1" dirty="0" err="1" smtClean="0"/>
              <a:t>s_novec</a:t>
            </a:r>
            <a:r>
              <a:rPr lang="cs-CZ" b="1" dirty="0" smtClean="0"/>
              <a:t>.</a:t>
            </a: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305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Každý den </a:t>
            </a:r>
            <a:r>
              <a:rPr lang="cs-CZ" b="1" dirty="0" err="1" smtClean="0"/>
              <a:t>pos_luji</a:t>
            </a:r>
            <a:r>
              <a:rPr lang="cs-CZ" b="1" dirty="0" smtClean="0"/>
              <a:t> s činkami.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87700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994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Dítě v kolébce </a:t>
            </a:r>
            <a:r>
              <a:rPr lang="cs-CZ" b="1" dirty="0" err="1" smtClean="0"/>
              <a:t>us_ná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ý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53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err="1" smtClean="0"/>
              <a:t>S_rová</a:t>
            </a:r>
            <a:r>
              <a:rPr lang="cs-CZ" b="1" dirty="0" smtClean="0"/>
              <a:t> zelenina je zdravá.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179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Výborně!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700" dirty="0" smtClean="0"/>
              <a:t>              </a:t>
            </a:r>
            <a:r>
              <a:rPr lang="cs-CZ" sz="4700" b="1" dirty="0" smtClean="0"/>
              <a:t>Teď si to vyzkoušíme :</a:t>
            </a:r>
            <a:endParaRPr lang="cs-CZ" sz="4700" b="1" dirty="0"/>
          </a:p>
        </p:txBody>
      </p:sp>
      <p:pic>
        <p:nvPicPr>
          <p:cNvPr id="2051" name="Picture 3" descr="C:\Users\Marie\AppData\Local\Microsoft\Windows\Temporary Internet Files\Content.IE5\679RCO84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2750931" cy="367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936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Doplň správně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i, í, y, ý </a:t>
            </a:r>
            <a:r>
              <a:rPr lang="cs-CZ" b="1" dirty="0" smtClean="0"/>
              <a:t>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chravý</a:t>
            </a:r>
            <a:r>
              <a:rPr lang="cs-CZ" dirty="0" smtClean="0"/>
              <a:t> podzim, honosné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dlo</a:t>
            </a:r>
            <a:r>
              <a:rPr lang="cs-CZ" dirty="0" smtClean="0"/>
              <a:t>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r </a:t>
            </a:r>
            <a:r>
              <a:rPr lang="cs-CZ" dirty="0" smtClean="0"/>
              <a:t>                       na </a:t>
            </a:r>
            <a:r>
              <a:rPr lang="cs-CZ" dirty="0" smtClean="0"/>
              <a:t>strouhání, hodný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nek</a:t>
            </a:r>
            <a:r>
              <a:rPr lang="cs-CZ" dirty="0" smtClean="0"/>
              <a:t>, rybářská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ť,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lný</a:t>
            </a:r>
            <a:r>
              <a:rPr lang="cs-CZ" dirty="0" smtClean="0"/>
              <a:t> hlas, krabička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rek, obilí v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pce</a:t>
            </a:r>
            <a:r>
              <a:rPr lang="cs-CZ" dirty="0" smtClean="0"/>
              <a:t>, hlavní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lnice,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rová</a:t>
            </a:r>
            <a:r>
              <a:rPr lang="cs-CZ" dirty="0" smtClean="0"/>
              <a:t> pomazánka, přes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cený</a:t>
            </a:r>
            <a:r>
              <a:rPr lang="cs-CZ" dirty="0" smtClean="0"/>
              <a:t> žaludek,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rný</a:t>
            </a:r>
            <a:r>
              <a:rPr lang="cs-CZ" dirty="0" smtClean="0"/>
              <a:t> zápach, hodovní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ň,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tko</a:t>
            </a:r>
            <a:r>
              <a:rPr lang="cs-CZ" dirty="0" smtClean="0"/>
              <a:t> na čaj, zas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paná</a:t>
            </a:r>
            <a:r>
              <a:rPr lang="cs-CZ" dirty="0" smtClean="0"/>
              <a:t> jáma, nové </a:t>
            </a:r>
            <a:r>
              <a:rPr lang="cs-CZ" dirty="0" err="1" smtClean="0"/>
              <a:t>pos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ly</a:t>
            </a:r>
            <a:r>
              <a:rPr lang="cs-CZ" dirty="0" smtClean="0"/>
              <a:t>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lák Honza,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tá</a:t>
            </a:r>
            <a:r>
              <a:rPr lang="cs-CZ" dirty="0" smtClean="0"/>
              <a:t> barva, kašel a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pot,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pký</a:t>
            </a:r>
            <a:r>
              <a:rPr lang="cs-CZ" dirty="0" smtClean="0"/>
              <a:t> cukr,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lvestrovská</a:t>
            </a:r>
            <a:r>
              <a:rPr lang="cs-CZ" dirty="0" smtClean="0"/>
              <a:t> oslava, brus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nkový</a:t>
            </a:r>
            <a:r>
              <a:rPr lang="cs-CZ" dirty="0" smtClean="0"/>
              <a:t> kompot, 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čící</a:t>
            </a:r>
            <a:r>
              <a:rPr lang="cs-CZ" dirty="0" smtClean="0"/>
              <a:t> zmije, os</a:t>
            </a:r>
            <a:r>
              <a:rPr lang="cs-CZ" b="1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t pole.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305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Řešení 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chravý podzim, honosné s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dlo, s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r </a:t>
            </a:r>
            <a:r>
              <a:rPr lang="cs-CZ" dirty="0" smtClean="0"/>
              <a:t>                            na </a:t>
            </a:r>
            <a:r>
              <a:rPr lang="cs-CZ" dirty="0" smtClean="0"/>
              <a:t>strouhání, hodný 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nek, rybářská s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ť, 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lný hlas, krabička 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rek, obilí v s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pce, hlavní 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lnice, s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rová pomazánka, přes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cený žaludek, 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rný zápach, hodovní s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ň, s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tko na čaj, zas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paná jáma, nové pos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ly, 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lák Honza, 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tá barva, kašel </a:t>
            </a:r>
            <a:r>
              <a:rPr lang="cs-CZ" dirty="0" smtClean="0"/>
              <a:t>                    a </a:t>
            </a:r>
            <a:r>
              <a:rPr lang="cs-CZ" dirty="0" smtClean="0"/>
              <a:t>s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pot, 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pký cukr, 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lvestrovská oslava, brus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nkový kompot, s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čící zmije, os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pole.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152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Hodnocení: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43580077"/>
              </p:ext>
            </p:extLst>
          </p:nvPr>
        </p:nvGraphicFramePr>
        <p:xfrm>
          <a:off x="539552" y="964580"/>
          <a:ext cx="8003232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987008"/>
              </a:tblGrid>
              <a:tr h="32405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chyb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Hodnocení</a:t>
                      </a:r>
                      <a:endParaRPr lang="cs-CZ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0 – 1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Dobrá práce, je vidět, že </a:t>
                      </a:r>
                    </a:p>
                    <a:p>
                      <a:r>
                        <a:rPr lang="cs-CZ" sz="3200" dirty="0" smtClean="0"/>
                        <a:t>            vyjmenovaná slova ovládáš! </a:t>
                      </a:r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 – 3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Chválím, ale dávej pozor</a:t>
                      </a:r>
                    </a:p>
                    <a:p>
                      <a:r>
                        <a:rPr lang="cs-CZ" sz="3200" baseline="0" dirty="0" smtClean="0"/>
                        <a:t>                </a:t>
                      </a:r>
                      <a:r>
                        <a:rPr lang="cs-CZ" sz="3200" dirty="0" smtClean="0"/>
                        <a:t>na chyby!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 – 5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Ještě vyjmenovaná slova </a:t>
                      </a:r>
                    </a:p>
                    <a:p>
                      <a:r>
                        <a:rPr lang="cs-CZ" sz="3200" dirty="0" smtClean="0"/>
                        <a:t>                neovládáš, běž se učit!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 – 7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Látce moc nerozumíš, </a:t>
                      </a:r>
                    </a:p>
                    <a:p>
                      <a:r>
                        <a:rPr lang="cs-CZ" sz="3200" dirty="0" smtClean="0"/>
                        <a:t>         máš před sebou hodně práce!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8 a více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Tudy cesta nevede, tohle</a:t>
                      </a:r>
                    </a:p>
                    <a:p>
                      <a:r>
                        <a:rPr lang="cs-CZ" sz="3200" dirty="0" smtClean="0"/>
                        <a:t>                k úspěchu nestačí!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RHW2VNTU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459" y="1574540"/>
            <a:ext cx="816208" cy="82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F58IKF4Y\MC9004344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0726" y="4691026"/>
            <a:ext cx="939194" cy="88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44TYM397\MC900440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1450" y="2629292"/>
            <a:ext cx="1221557" cy="100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RHW2VNTU\MC9004379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7928" y="3777322"/>
            <a:ext cx="908051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F58IKF4Y\MC900434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459" y="5805264"/>
            <a:ext cx="868112" cy="88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069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962</TotalTime>
  <Words>506</Words>
  <Application>Microsoft Office PowerPoint</Application>
  <PresentationFormat>Předvádění na obrazovce (4:3)</PresentationFormat>
  <Paragraphs>118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Věta se skládá ze slov</vt:lpstr>
      <vt:lpstr>Vyjmenovaná slova  po  S</vt:lpstr>
      <vt:lpstr>Anotace:</vt:lpstr>
      <vt:lpstr>Snímek 4</vt:lpstr>
      <vt:lpstr>POZOR !</vt:lpstr>
      <vt:lpstr>PROCVIČUJ</vt:lpstr>
      <vt:lpstr>  Mám rád s_rové tyčinky.  </vt:lpstr>
      <vt:lpstr>  Z lesa se ozývá s_ček.  </vt:lpstr>
      <vt:lpstr>  Na větvi je s_korčí hnízdo. </vt:lpstr>
      <vt:lpstr>  Pavel je můj s_novec.</vt:lpstr>
      <vt:lpstr>  Každý den pos_luji s činkami. </vt:lpstr>
      <vt:lpstr>  Dítě v kolébce us_ná. </vt:lpstr>
      <vt:lpstr>  S_rová zelenina je zdravá. </vt:lpstr>
      <vt:lpstr>Výborně!</vt:lpstr>
      <vt:lpstr> Doplň správně i, í, y, ý : </vt:lpstr>
      <vt:lpstr> Řešení : </vt:lpstr>
      <vt:lpstr>Hodnocení: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třetí prezentace</dc:title>
  <dc:creator>Marie</dc:creator>
  <cp:lastModifiedBy>Dum</cp:lastModifiedBy>
  <cp:revision>72</cp:revision>
  <dcterms:created xsi:type="dcterms:W3CDTF">2012-11-10T12:57:03Z</dcterms:created>
  <dcterms:modified xsi:type="dcterms:W3CDTF">2013-02-01T21:51:58Z</dcterms:modified>
</cp:coreProperties>
</file>