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4" r:id="rId2"/>
    <p:sldId id="257" r:id="rId3"/>
    <p:sldId id="281" r:id="rId4"/>
    <p:sldId id="282" r:id="rId5"/>
    <p:sldId id="279" r:id="rId6"/>
    <p:sldId id="286" r:id="rId7"/>
    <p:sldId id="267" r:id="rId8"/>
    <p:sldId id="259" r:id="rId9"/>
    <p:sldId id="262" r:id="rId10"/>
    <p:sldId id="260" r:id="rId11"/>
    <p:sldId id="261" r:id="rId12"/>
    <p:sldId id="263" r:id="rId13"/>
    <p:sldId id="264" r:id="rId14"/>
    <p:sldId id="265" r:id="rId15"/>
    <p:sldId id="266" r:id="rId16"/>
    <p:sldId id="272" r:id="rId17"/>
    <p:sldId id="287" r:id="rId18"/>
    <p:sldId id="27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771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313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152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248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55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78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6032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65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07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816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199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289B81-1BFD-42CB-A6F3-74AA3B5AA9FD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BA36C7-06BA-40CB-BE38-F142B7B7A3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739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12" Type="http://schemas.openxmlformats.org/officeDocument/2006/relationships/image" Target="../media/image12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Relationship Id="rId1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Věta se skládá ze slov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6074315"/>
              </p:ext>
            </p:extLst>
          </p:nvPr>
        </p:nvGraphicFramePr>
        <p:xfrm>
          <a:off x="395536" y="692696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16.8.2012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VY_32_INOVACE_07_Vyjmenovaná slova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Vyjmenovaná</a:t>
                      </a:r>
                      <a:r>
                        <a:rPr lang="cs-CZ" sz="2800" baseline="0" dirty="0" smtClean="0">
                          <a:effectLst/>
                          <a:latin typeface="+mn-lt"/>
                          <a:ea typeface="Times New Roman"/>
                        </a:rPr>
                        <a:t> slova po V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060450" y="2217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863" y="5445224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0735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3672408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Vyjmenovaná slova </a:t>
            </a:r>
            <a:br>
              <a:rPr lang="cs-CZ" sz="6000" b="1" dirty="0" smtClean="0"/>
            </a:br>
            <a:r>
              <a:rPr lang="cs-CZ" sz="6000" b="1" dirty="0" smtClean="0"/>
              <a:t>po  V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088276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sz="2000" dirty="0" smtClean="0"/>
              <a:t>Prezentace slouží jak ke společnému vyvození nové látky ve 3. ročníku, tak k pozdějšímu  opakování . Žáci mohou pracovat pod vedením učitele s interaktivní tabulí nebo samostatně na osobním počítači</a:t>
            </a:r>
          </a:p>
          <a:p>
            <a:pPr algn="just"/>
            <a:r>
              <a:rPr lang="cs-CZ" sz="2000" dirty="0" smtClean="0"/>
              <a:t>V úvodní části je uveden přehled vyjmenovaných slov, podpořený vizuálním vjemem z obrázků. Žáci s pomocí učitele vyvozují jiné tvary vyjmenovaných slov a slova příbuzná.</a:t>
            </a:r>
          </a:p>
          <a:p>
            <a:pPr algn="just"/>
            <a:r>
              <a:rPr lang="cs-CZ" sz="2000" dirty="0" smtClean="0"/>
              <a:t>Následuje procvičování s okamžitou kontrolou (výběr provádíme kliknutím na vybranou hlásku).</a:t>
            </a:r>
          </a:p>
          <a:p>
            <a:pPr algn="just"/>
            <a:r>
              <a:rPr lang="cs-CZ" sz="2000" dirty="0" smtClean="0"/>
              <a:t>V další části žáci ověřují své znalosti samostatně (nejvhodnější formou je opis cvičení). V závěru prezentace je hodnocení předchozího cvičení, které si mohou žáci provést sami v rámci sebehodnocení.</a:t>
            </a:r>
          </a:p>
          <a:p>
            <a:pPr algn="just"/>
            <a:r>
              <a:rPr lang="cs-CZ" sz="2000" dirty="0" smtClean="0"/>
              <a:t>Přechody mezi jednotlivými snímky provádíme kliknutím</a:t>
            </a:r>
            <a:r>
              <a:rPr lang="cs-CZ" sz="2000" dirty="0" smtClean="0"/>
              <a:t>.</a:t>
            </a:r>
          </a:p>
          <a:p>
            <a:pPr marL="0" indent="0" algn="ctr">
              <a:buNone/>
            </a:pPr>
            <a:r>
              <a:rPr lang="cs-CZ" dirty="0" smtClean="0"/>
              <a:t>Citace:</a:t>
            </a:r>
            <a:endParaRPr lang="cs-CZ" sz="3500" dirty="0" smtClean="0"/>
          </a:p>
          <a:p>
            <a:pPr algn="just"/>
            <a:r>
              <a:rPr lang="cs-CZ" sz="2000" dirty="0" smtClean="0"/>
              <a:t>V prezentaci byly použity obrázky volně dostupné v galerii Microsoft Office.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9502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7920665"/>
              </p:ext>
            </p:extLst>
          </p:nvPr>
        </p:nvGraphicFramePr>
        <p:xfrm>
          <a:off x="468313" y="404813"/>
          <a:ext cx="8229600" cy="484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soký</a:t>
                      </a:r>
                    </a:p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dra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vý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kat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vý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kat</a:t>
                      </a:r>
                    </a:p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vý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vý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skat</a:t>
                      </a:r>
                    </a:p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po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žle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vý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heň</a:t>
                      </a:r>
                    </a:p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ca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ky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slova s předponou 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vy-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s-CZ" sz="3200" b="1" dirty="0" err="1" smtClean="0">
                          <a:solidFill>
                            <a:srgbClr val="FF0000"/>
                          </a:solidFill>
                        </a:rPr>
                        <a:t>vý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-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7544" y="5349804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    PAMATUJ !</a:t>
            </a:r>
            <a:r>
              <a:rPr lang="cs-CZ" sz="3200" b="1" dirty="0" smtClean="0"/>
              <a:t>       </a:t>
            </a:r>
            <a:r>
              <a:rPr lang="cs-CZ" sz="3200" b="1" dirty="0" smtClean="0">
                <a:solidFill>
                  <a:srgbClr val="FF0000"/>
                </a:solidFill>
              </a:rPr>
              <a:t>Vy</a:t>
            </a:r>
            <a:r>
              <a:rPr lang="cs-CZ" sz="3200" b="1" dirty="0" smtClean="0"/>
              <a:t>šehrad              </a:t>
            </a:r>
            <a:r>
              <a:rPr lang="cs-CZ" sz="3200" b="1" dirty="0" smtClean="0">
                <a:solidFill>
                  <a:srgbClr val="FF0000"/>
                </a:solidFill>
              </a:rPr>
              <a:t>Vy</a:t>
            </a:r>
            <a:r>
              <a:rPr lang="cs-CZ" sz="3200" b="1" dirty="0" smtClean="0"/>
              <a:t>sočany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                            </a:t>
            </a:r>
            <a:r>
              <a:rPr lang="cs-CZ" sz="3200" b="1" dirty="0" smtClean="0">
                <a:solidFill>
                  <a:srgbClr val="FF0000"/>
                </a:solidFill>
              </a:rPr>
              <a:t>Vy</a:t>
            </a:r>
            <a:r>
              <a:rPr lang="cs-CZ" sz="3200" b="1" dirty="0" smtClean="0"/>
              <a:t>škov                  </a:t>
            </a:r>
            <a:r>
              <a:rPr lang="cs-CZ" sz="3200" b="1" dirty="0" smtClean="0">
                <a:solidFill>
                  <a:srgbClr val="FF0000"/>
                </a:solidFill>
              </a:rPr>
              <a:t>Vy</a:t>
            </a:r>
            <a:r>
              <a:rPr lang="cs-CZ" sz="3200" b="1" dirty="0" smtClean="0"/>
              <a:t>soké Mýto</a:t>
            </a:r>
            <a:endParaRPr lang="cs-CZ" sz="3200" b="1" dirty="0"/>
          </a:p>
        </p:txBody>
      </p:sp>
      <p:pic>
        <p:nvPicPr>
          <p:cNvPr id="1026" name="Picture 2" descr="C:\Users\Marie\AppData\Local\Microsoft\Windows\Temporary Internet Files\Content.IE5\F58IKF4Y\MP9001789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536" y="5884637"/>
            <a:ext cx="1180728" cy="78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WQ2ZLYAU\MP9003029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1118" y="912640"/>
            <a:ext cx="471652" cy="661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9REBFI0U\MP90043403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5403" y="912640"/>
            <a:ext cx="1065312" cy="70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ie\AppData\Local\Microsoft\Windows\Temporary Internet Files\Content.IE5\WQ2ZLYAU\MC9003379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912640"/>
            <a:ext cx="906062" cy="622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9REBFI0U\MC9004414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5688" y="2056911"/>
            <a:ext cx="576345" cy="771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ie\AppData\Local\Microsoft\Windows\Temporary Internet Files\Content.IE5\WQ2ZLYAU\MC9004282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2972" y="2056911"/>
            <a:ext cx="918645" cy="652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ie\AppData\Local\Microsoft\Windows\Temporary Internet Files\Content.IE5\9REBFI0U\MP90042765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991345"/>
            <a:ext cx="717575" cy="717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Marie\AppData\Local\Microsoft\Windows\Temporary Internet Files\Content.IE5\9REBFI0U\MP90039952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9636" y="3068960"/>
            <a:ext cx="1014616" cy="676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Marie\AppData\Local\Microsoft\Windows\Temporary Internet Files\Content.IE5\KAZF3G12\MC90034533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2972" y="3032118"/>
            <a:ext cx="1054564" cy="749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Marie\AppData\Local\Microsoft\Windows\Temporary Internet Files\Content.IE5\4II3G4ER\MP90043929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964806" y="2973215"/>
            <a:ext cx="698330" cy="936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Marie\AppData\Local\Microsoft\Windows\Temporary Internet Files\Content.IE5\4II3G4ER\MM900040921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772" y="4149080"/>
            <a:ext cx="1400175" cy="55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Marie\AppData\Local\Microsoft\Windows\Temporary Internet Files\Content.IE5\4II3G4ER\MC90009022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5403" y="4149080"/>
            <a:ext cx="967648" cy="694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Marie\AppData\Local\Microsoft\Windows\Temporary Internet Files\Content.IE5\KAZF3G12\MC900078814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5718" y="4046478"/>
            <a:ext cx="1358649" cy="900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79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POZOR !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17440"/>
            <a:ext cx="8229600" cy="47799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výš</a:t>
            </a:r>
            <a:r>
              <a:rPr lang="cs-CZ" dirty="0" smtClean="0"/>
              <a:t> (vysoko)                 X  </a:t>
            </a:r>
            <a:r>
              <a:rPr lang="cs-CZ" b="1" dirty="0" smtClean="0">
                <a:solidFill>
                  <a:srgbClr val="FF0000"/>
                </a:solidFill>
              </a:rPr>
              <a:t>víš</a:t>
            </a:r>
            <a:r>
              <a:rPr lang="cs-CZ" dirty="0" smtClean="0"/>
              <a:t> (znáš)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výška</a:t>
            </a:r>
            <a:r>
              <a:rPr lang="cs-CZ" dirty="0" smtClean="0"/>
              <a:t> (vysoko)             X  </a:t>
            </a:r>
            <a:r>
              <a:rPr lang="cs-CZ" b="1" dirty="0" smtClean="0">
                <a:solidFill>
                  <a:srgbClr val="FF0000"/>
                </a:solidFill>
              </a:rPr>
              <a:t>vížka</a:t>
            </a:r>
            <a:r>
              <a:rPr lang="cs-CZ" dirty="0" smtClean="0"/>
              <a:t> (malá věž)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výr</a:t>
            </a:r>
            <a:r>
              <a:rPr lang="cs-CZ" dirty="0" smtClean="0"/>
              <a:t> (pták)                      X  </a:t>
            </a:r>
            <a:r>
              <a:rPr lang="cs-CZ" b="1" dirty="0" smtClean="0">
                <a:solidFill>
                  <a:srgbClr val="FF0000"/>
                </a:solidFill>
              </a:rPr>
              <a:t>vír</a:t>
            </a:r>
            <a:r>
              <a:rPr lang="cs-CZ" dirty="0" smtClean="0"/>
              <a:t> (krouživý pohyb)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výra</a:t>
            </a:r>
            <a:r>
              <a:rPr lang="cs-CZ" dirty="0" smtClean="0"/>
              <a:t> (vidět ptáka výra)       X </a:t>
            </a:r>
            <a:r>
              <a:rPr lang="cs-CZ" b="1" dirty="0" smtClean="0">
                <a:solidFill>
                  <a:srgbClr val="FF0000"/>
                </a:solidFill>
              </a:rPr>
              <a:t>víra</a:t>
            </a:r>
            <a:r>
              <a:rPr lang="cs-CZ" dirty="0" smtClean="0"/>
              <a:t> (věřit v něco)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zvyklá</a:t>
            </a:r>
            <a:r>
              <a:rPr lang="cs-CZ" dirty="0" smtClean="0"/>
              <a:t> (přivyklá)          X </a:t>
            </a:r>
            <a:r>
              <a:rPr lang="cs-CZ" b="1" dirty="0" smtClean="0">
                <a:solidFill>
                  <a:srgbClr val="FF0000"/>
                </a:solidFill>
              </a:rPr>
              <a:t>zviklá</a:t>
            </a:r>
            <a:r>
              <a:rPr lang="cs-CZ" dirty="0" smtClean="0"/>
              <a:t> (znejistí)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vyla</a:t>
            </a:r>
            <a:r>
              <a:rPr lang="cs-CZ" dirty="0" smtClean="0"/>
              <a:t> (vlčice)  X </a:t>
            </a:r>
            <a:r>
              <a:rPr lang="cs-CZ" b="1" dirty="0" smtClean="0">
                <a:solidFill>
                  <a:srgbClr val="FF0000"/>
                </a:solidFill>
              </a:rPr>
              <a:t>vila</a:t>
            </a:r>
            <a:r>
              <a:rPr lang="cs-CZ" dirty="0" smtClean="0"/>
              <a:t> (věnec) X </a:t>
            </a:r>
            <a:r>
              <a:rPr lang="cs-CZ" b="1" dirty="0" smtClean="0">
                <a:solidFill>
                  <a:srgbClr val="FF0000"/>
                </a:solidFill>
              </a:rPr>
              <a:t>vila</a:t>
            </a:r>
            <a:r>
              <a:rPr lang="cs-CZ" dirty="0" smtClean="0"/>
              <a:t> (honosné sídlo)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výskat</a:t>
            </a:r>
            <a:r>
              <a:rPr lang="cs-CZ" dirty="0" smtClean="0"/>
              <a:t> (pokřikovat)     X </a:t>
            </a:r>
            <a:r>
              <a:rPr lang="cs-CZ" b="1" dirty="0" smtClean="0">
                <a:solidFill>
                  <a:srgbClr val="FF0000"/>
                </a:solidFill>
              </a:rPr>
              <a:t>vískat</a:t>
            </a:r>
            <a:r>
              <a:rPr lang="cs-CZ" dirty="0" smtClean="0"/>
              <a:t> (ve vlasech)</a:t>
            </a:r>
          </a:p>
        </p:txBody>
      </p:sp>
    </p:spTree>
    <p:extLst>
      <p:ext uri="{BB962C8B-B14F-4D97-AF65-F5344CB8AC3E}">
        <p14:creationId xmlns:p14="http://schemas.microsoft.com/office/powerpoint/2010/main" val="1097547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Slova s předponou </a:t>
            </a:r>
            <a:r>
              <a:rPr lang="cs-CZ" b="1" dirty="0" smtClean="0">
                <a:solidFill>
                  <a:srgbClr val="FF0000"/>
                </a:solidFill>
              </a:rPr>
              <a:t>vy-</a:t>
            </a:r>
            <a:r>
              <a:rPr lang="cs-CZ" b="1" dirty="0" smtClean="0"/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vý</a:t>
            </a:r>
            <a:r>
              <a:rPr lang="cs-CZ" b="1" dirty="0" smtClean="0">
                <a:solidFill>
                  <a:srgbClr val="FF0000"/>
                </a:solidFill>
              </a:rPr>
              <a:t>-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7568047"/>
              </p:ext>
            </p:extLst>
          </p:nvPr>
        </p:nvGraphicFramePr>
        <p:xfrm>
          <a:off x="611560" y="1268760"/>
          <a:ext cx="8229600" cy="5059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robit</a:t>
                      </a:r>
                    </a:p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běhnout</a:t>
                      </a:r>
                    </a:p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cházet</a:t>
                      </a:r>
                    </a:p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mluvit se</a:t>
                      </a:r>
                    </a:p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táhnout</a:t>
                      </a:r>
                    </a:p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křiknout</a:t>
                      </a:r>
                    </a:p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vrtat</a:t>
                      </a:r>
                    </a:p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bírat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vý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roba</a:t>
                      </a:r>
                    </a:p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vý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běh</a:t>
                      </a:r>
                    </a:p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vý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chod</a:t>
                      </a:r>
                    </a:p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vý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mluva</a:t>
                      </a:r>
                    </a:p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vý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tah</a:t>
                      </a:r>
                    </a:p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vý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křik</a:t>
                      </a:r>
                    </a:p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vý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vrtka</a:t>
                      </a:r>
                    </a:p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vý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bor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po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růst</a:t>
                      </a: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po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táhnout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ne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chovat</a:t>
                      </a: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nepře</a:t>
                      </a:r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vy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chovat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6210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PROCVIČUJ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6000" dirty="0" smtClean="0"/>
          </a:p>
          <a:p>
            <a:pPr marL="0" indent="0" algn="ctr">
              <a:buNone/>
            </a:pPr>
            <a:r>
              <a:rPr lang="cs-CZ" sz="6000" b="1" dirty="0" smtClean="0"/>
              <a:t>Doplň správně</a:t>
            </a:r>
          </a:p>
          <a:p>
            <a:pPr marL="0" indent="0" algn="ctr">
              <a:buNone/>
            </a:pPr>
            <a:r>
              <a:rPr lang="cs-CZ" sz="6000" b="1" dirty="0" smtClean="0"/>
              <a:t> </a:t>
            </a:r>
            <a:r>
              <a:rPr lang="cs-CZ" sz="6000" b="1" dirty="0" smtClean="0">
                <a:solidFill>
                  <a:srgbClr val="FF0000"/>
                </a:solidFill>
              </a:rPr>
              <a:t>i, í, y, ý </a:t>
            </a:r>
          </a:p>
          <a:p>
            <a:pPr marL="0" indent="0" algn="ctr">
              <a:buNone/>
            </a:pPr>
            <a:r>
              <a:rPr lang="cs-CZ" sz="6000" b="1" dirty="0" smtClean="0"/>
              <a:t>a zdůvodni: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38093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Tuhé maso pomalu </a:t>
            </a:r>
            <a:r>
              <a:rPr lang="cs-CZ" b="1" dirty="0" err="1" smtClean="0"/>
              <a:t>žv_kal</a:t>
            </a:r>
            <a:r>
              <a:rPr lang="cs-CZ" b="1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46244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í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881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Z pokoje se ozýval </a:t>
            </a:r>
            <a:r>
              <a:rPr lang="cs-CZ" b="1" dirty="0" err="1" smtClean="0"/>
              <a:t>v_skot</a:t>
            </a:r>
            <a:r>
              <a:rPr lang="cs-CZ" b="1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</a:t>
            </a:r>
            <a:endParaRPr lang="cs-CZ" sz="2400" b="1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ANO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46244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ý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996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Balón stoupal stále </a:t>
            </a:r>
            <a:r>
              <a:rPr lang="cs-CZ" b="1" dirty="0" err="1" smtClean="0"/>
              <a:t>v_š</a:t>
            </a:r>
            <a:r>
              <a:rPr lang="cs-CZ" b="1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46244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í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2722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Vlci </a:t>
            </a:r>
            <a:r>
              <a:rPr lang="cs-CZ" b="1" dirty="0" err="1" smtClean="0"/>
              <a:t>zav_li</a:t>
            </a:r>
            <a:r>
              <a:rPr lang="cs-CZ" b="1" dirty="0" smtClean="0"/>
              <a:t> na měsíc.</a:t>
            </a: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46244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05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Nedělej </a:t>
            </a:r>
            <a:r>
              <a:rPr lang="cs-CZ" b="1" dirty="0" err="1" smtClean="0"/>
              <a:t>cav_ky</a:t>
            </a:r>
            <a:r>
              <a:rPr lang="cs-CZ" b="1" dirty="0" smtClean="0"/>
              <a:t> a najez se.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78418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994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Natrhala plný košík </a:t>
            </a:r>
            <a:r>
              <a:rPr lang="cs-CZ" b="1" dirty="0" err="1" smtClean="0"/>
              <a:t>v_šní</a:t>
            </a:r>
            <a:r>
              <a:rPr lang="cs-CZ" b="1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</a:t>
            </a:r>
            <a:endParaRPr lang="cs-CZ" sz="2400" b="1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ANO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78418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3536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err="1" smtClean="0"/>
              <a:t>Zv_k</a:t>
            </a:r>
            <a:r>
              <a:rPr lang="cs-CZ" b="1" dirty="0" smtClean="0"/>
              <a:t> je železná košile.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2097582" y="3090204"/>
            <a:ext cx="1458112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ANO</a:t>
            </a:r>
            <a:endParaRPr lang="cs-CZ" sz="2400" b="1" dirty="0"/>
          </a:p>
        </p:txBody>
      </p:sp>
      <p:sp>
        <p:nvSpPr>
          <p:cNvPr id="5" name="Šestiúhelník 4"/>
          <p:cNvSpPr/>
          <p:nvPr/>
        </p:nvSpPr>
        <p:spPr>
          <a:xfrm>
            <a:off x="5337650" y="3090204"/>
            <a:ext cx="1440160" cy="12439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</a:t>
            </a:r>
            <a:endParaRPr lang="cs-CZ" sz="2400" b="1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2592612" y="1846244"/>
            <a:ext cx="4680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5754346" y="1878418"/>
            <a:ext cx="54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i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793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Výborně!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700" dirty="0" smtClean="0"/>
              <a:t>              </a:t>
            </a:r>
            <a:r>
              <a:rPr lang="cs-CZ" sz="4700" b="1" dirty="0" smtClean="0"/>
              <a:t>Teď si to vyzkoušíme :</a:t>
            </a:r>
            <a:endParaRPr lang="cs-CZ" sz="4700" b="1" dirty="0"/>
          </a:p>
        </p:txBody>
      </p:sp>
      <p:pic>
        <p:nvPicPr>
          <p:cNvPr id="2051" name="Picture 3" descr="C:\Users\Marie\AppData\Local\Microsoft\Windows\Temporary Internet Files\Content.IE5\679RCO84\MC90044045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340768"/>
            <a:ext cx="2750931" cy="3676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9361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700"/>
                            </p:stCondLst>
                            <p:childTnLst>
                              <p:par>
                                <p:cTn id="12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7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Doplň správně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i, í, y, ý </a:t>
            </a:r>
            <a:r>
              <a:rPr lang="cs-CZ" b="1" dirty="0" smtClean="0"/>
              <a:t>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err="1" smtClean="0"/>
              <a:t>Nev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nný</a:t>
            </a:r>
            <a:r>
              <a:rPr lang="cs-CZ" dirty="0" smtClean="0"/>
              <a:t> člověk,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dří</a:t>
            </a:r>
            <a:r>
              <a:rPr lang="cs-CZ" dirty="0" smtClean="0"/>
              <a:t> kožešina, vodní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r</a:t>
            </a:r>
            <a:r>
              <a:rPr lang="cs-CZ" dirty="0" smtClean="0"/>
              <a:t>, křesťanská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ra</a:t>
            </a:r>
            <a:r>
              <a:rPr lang="cs-CZ" dirty="0" smtClean="0"/>
              <a:t>,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tej</a:t>
            </a:r>
            <a:r>
              <a:rPr lang="cs-CZ" dirty="0" smtClean="0"/>
              <a:t> doma,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tr</a:t>
            </a:r>
            <a:r>
              <a:rPr lang="cs-CZ" dirty="0" smtClean="0"/>
              <a:t> </a:t>
            </a:r>
            <a:r>
              <a:rPr lang="cs-CZ" dirty="0" err="1" smtClean="0"/>
              <a:t>sv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ští</a:t>
            </a:r>
            <a:r>
              <a:rPr lang="cs-CZ" dirty="0" smtClean="0"/>
              <a:t>,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tkův</a:t>
            </a:r>
            <a:r>
              <a:rPr lang="cs-CZ" dirty="0" smtClean="0"/>
              <a:t> </a:t>
            </a:r>
            <a:r>
              <a:rPr lang="cs-CZ" dirty="0" err="1" smtClean="0"/>
              <a:t>zlozv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k</a:t>
            </a:r>
            <a:r>
              <a:rPr lang="cs-CZ" dirty="0" smtClean="0"/>
              <a:t>, mrazivá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chřice</a:t>
            </a:r>
            <a:r>
              <a:rPr lang="cs-CZ" dirty="0" smtClean="0"/>
              <a:t>, </a:t>
            </a:r>
            <a:r>
              <a:rPr lang="cs-CZ" dirty="0" err="1" smtClean="0"/>
              <a:t>žv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kat</a:t>
            </a:r>
            <a:r>
              <a:rPr lang="cs-CZ" dirty="0" smtClean="0"/>
              <a:t> </a:t>
            </a:r>
            <a:r>
              <a:rPr lang="cs-CZ" dirty="0" err="1" smtClean="0"/>
              <a:t>žv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kačku</a:t>
            </a:r>
            <a:r>
              <a:rPr lang="cs-CZ" dirty="0" smtClean="0"/>
              <a:t>,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klající</a:t>
            </a:r>
            <a:r>
              <a:rPr lang="cs-CZ" dirty="0" smtClean="0"/>
              <a:t> se zub,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zkumný</a:t>
            </a:r>
            <a:r>
              <a:rPr lang="cs-CZ" dirty="0" smtClean="0"/>
              <a:t> pracovník, červené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no</a:t>
            </a:r>
            <a:r>
              <a:rPr lang="cs-CZ" dirty="0" smtClean="0"/>
              <a:t>, hřát se na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sluní</a:t>
            </a:r>
            <a:r>
              <a:rPr lang="cs-CZ" dirty="0" smtClean="0"/>
              <a:t>,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léčit</a:t>
            </a:r>
            <a:r>
              <a:rPr lang="cs-CZ" dirty="0" smtClean="0"/>
              <a:t> nemocného, úrodná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nice</a:t>
            </a:r>
            <a:r>
              <a:rPr lang="cs-CZ" dirty="0" smtClean="0"/>
              <a:t>,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olka</a:t>
            </a:r>
            <a:r>
              <a:rPr lang="cs-CZ" dirty="0" smtClean="0"/>
              <a:t> vonná, </a:t>
            </a:r>
            <a:r>
              <a:rPr lang="cs-CZ" dirty="0" err="1" smtClean="0"/>
              <a:t>uv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t</a:t>
            </a:r>
            <a:r>
              <a:rPr lang="cs-CZ" dirty="0" smtClean="0"/>
              <a:t> věneček, dobrý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sledek</a:t>
            </a:r>
            <a:r>
              <a:rPr lang="cs-CZ" dirty="0" smtClean="0"/>
              <a:t>,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robce</a:t>
            </a:r>
            <a:r>
              <a:rPr lang="cs-CZ" dirty="0" smtClean="0"/>
              <a:t>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dliček</a:t>
            </a:r>
            <a:r>
              <a:rPr lang="cs-CZ" dirty="0" smtClean="0"/>
              <a:t>,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čistit</a:t>
            </a:r>
            <a:r>
              <a:rPr lang="cs-CZ" dirty="0" smtClean="0"/>
              <a:t>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běh</a:t>
            </a:r>
            <a:r>
              <a:rPr lang="cs-CZ" dirty="0" smtClean="0"/>
              <a:t>, dobrá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la</a:t>
            </a:r>
            <a:r>
              <a:rPr lang="cs-CZ" dirty="0" smtClean="0"/>
              <a:t>, </a:t>
            </a:r>
            <a:r>
              <a:rPr lang="cs-CZ" dirty="0" err="1" smtClean="0"/>
              <a:t>telev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zní</a:t>
            </a:r>
            <a:r>
              <a:rPr lang="cs-CZ" dirty="0" smtClean="0"/>
              <a:t>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sílač</a:t>
            </a:r>
            <a:r>
              <a:rPr lang="cs-CZ" dirty="0" smtClean="0"/>
              <a:t>, nečekaná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hra</a:t>
            </a:r>
            <a:r>
              <a:rPr lang="cs-CZ" dirty="0" smtClean="0"/>
              <a:t>, </a:t>
            </a:r>
            <a:r>
              <a:rPr lang="cs-CZ" dirty="0" err="1" smtClean="0"/>
              <a:t>upov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daný</a:t>
            </a:r>
            <a:r>
              <a:rPr lang="cs-CZ" dirty="0" smtClean="0"/>
              <a:t>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lém</a:t>
            </a:r>
            <a:r>
              <a:rPr lang="cs-CZ" dirty="0" smtClean="0"/>
              <a:t>,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soká</a:t>
            </a:r>
            <a:r>
              <a:rPr lang="cs-CZ" dirty="0" smtClean="0"/>
              <a:t>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žka</a:t>
            </a:r>
            <a:r>
              <a:rPr lang="cs-CZ" dirty="0" smtClean="0"/>
              <a:t>,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tvarná</a:t>
            </a:r>
            <a:r>
              <a:rPr lang="cs-CZ" dirty="0" smtClean="0"/>
              <a:t> </a:t>
            </a:r>
            <a:r>
              <a:rPr lang="cs-CZ" dirty="0" err="1" smtClean="0"/>
              <a:t>v</a:t>
            </a:r>
            <a:r>
              <a:rPr lang="cs-CZ" b="1" dirty="0" err="1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chova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33050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Řešení 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Nev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nný člověk, v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dří kožešina, vodní v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r, křesťanská v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ra, v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tej doma, v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tr sv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ští, V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tkův zlozv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k, mrazivá v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chřice, žv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kat žv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kačku, v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klající se zub, v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zkumný pracovník, červené v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no, hřát se na v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sluní, v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léčit nemocného, úrodná v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nice, v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olka vonná, uv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 věneček, dobrý v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sledek, v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robce v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dliček, v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čistit v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běh, dobrá v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la, telev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zní v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sílač, nečekaná v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hra, upov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daný V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lém, v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soká v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žka, v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tvarná v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chova.</a:t>
            </a:r>
          </a:p>
        </p:txBody>
      </p:sp>
    </p:spTree>
    <p:extLst>
      <p:ext uri="{BB962C8B-B14F-4D97-AF65-F5344CB8AC3E}">
        <p14:creationId xmlns:p14="http://schemas.microsoft.com/office/powerpoint/2010/main" val="1058307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Hodnocení:</a:t>
            </a:r>
            <a:endParaRPr lang="cs-CZ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3580077"/>
              </p:ext>
            </p:extLst>
          </p:nvPr>
        </p:nvGraphicFramePr>
        <p:xfrm>
          <a:off x="539552" y="964580"/>
          <a:ext cx="8003232" cy="5699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5987008"/>
              </a:tblGrid>
              <a:tr h="32405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 chyb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Hodnocení</a:t>
                      </a:r>
                      <a:endParaRPr lang="cs-CZ" dirty="0"/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0 – 1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Dobrá práce, je vidět, že </a:t>
                      </a:r>
                    </a:p>
                    <a:p>
                      <a:r>
                        <a:rPr lang="cs-CZ" sz="3200" dirty="0" smtClean="0"/>
                        <a:t>            vyjmenovaná slova ovládáš! </a:t>
                      </a:r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2 – 3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Chválím, ale dávej pozor</a:t>
                      </a:r>
                    </a:p>
                    <a:p>
                      <a:r>
                        <a:rPr lang="cs-CZ" sz="3200" baseline="0" dirty="0" smtClean="0"/>
                        <a:t>                </a:t>
                      </a:r>
                      <a:r>
                        <a:rPr lang="cs-CZ" sz="3200" dirty="0" smtClean="0"/>
                        <a:t>na chyby!</a:t>
                      </a:r>
                      <a:endParaRPr lang="cs-CZ" sz="3200" dirty="0"/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4 – 5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Ještě vyjmenovaná slova </a:t>
                      </a:r>
                    </a:p>
                    <a:p>
                      <a:r>
                        <a:rPr lang="cs-CZ" sz="3200" dirty="0" smtClean="0"/>
                        <a:t>                neovládáš, běž se učit!</a:t>
                      </a:r>
                      <a:endParaRPr lang="cs-CZ" sz="3200" dirty="0"/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6 – 7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   Látce moc nerozumíš, </a:t>
                      </a:r>
                    </a:p>
                    <a:p>
                      <a:r>
                        <a:rPr lang="cs-CZ" sz="3200" dirty="0" smtClean="0"/>
                        <a:t>         máš před sebou hodně práce!</a:t>
                      </a:r>
                      <a:endParaRPr lang="cs-CZ" sz="3200" dirty="0"/>
                    </a:p>
                  </a:txBody>
                  <a:tcPr/>
                </a:tc>
              </a:tr>
              <a:tr h="93221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8 a více</a:t>
                      </a:r>
                    </a:p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         Tudy cesta nevede, tohle</a:t>
                      </a:r>
                    </a:p>
                    <a:p>
                      <a:r>
                        <a:rPr lang="cs-CZ" sz="3200" dirty="0" smtClean="0"/>
                        <a:t>                k úspěchu nestačí!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Marie\AppData\Local\Microsoft\Windows\Temporary Internet Files\Content.IE5\RHW2VNTU\MC900434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459" y="1574540"/>
            <a:ext cx="816208" cy="82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F58IKF4Y\MC9004344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0726" y="4691026"/>
            <a:ext cx="939194" cy="880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44TYM397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1450" y="2629292"/>
            <a:ext cx="1221557" cy="1007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RHW2VNTU\MC9004379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928" y="3777322"/>
            <a:ext cx="908051" cy="86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ie\AppData\Local\Microsoft\Windows\Temporary Internet Files\Content.IE5\F58IKF4Y\MC9004343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459" y="5805264"/>
            <a:ext cx="868112" cy="88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0698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841</TotalTime>
  <Words>594</Words>
  <Application>Microsoft Office PowerPoint</Application>
  <PresentationFormat>Předvádění na obrazovce (4:3)</PresentationFormat>
  <Paragraphs>142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Věta se skládá ze slov</vt:lpstr>
      <vt:lpstr>Vyjmenovaná slova  po  V</vt:lpstr>
      <vt:lpstr>Anotace:</vt:lpstr>
      <vt:lpstr>Prezentace aplikace PowerPoint</vt:lpstr>
      <vt:lpstr>POZOR !</vt:lpstr>
      <vt:lpstr>Slova s předponou vy-, vý-</vt:lpstr>
      <vt:lpstr>PROCVIČUJ</vt:lpstr>
      <vt:lpstr>  Tuhé maso pomalu žv_kal.  </vt:lpstr>
      <vt:lpstr>  Z pokoje se ozýval v_skot.  </vt:lpstr>
      <vt:lpstr>  Balón stoupal stále v_š. </vt:lpstr>
      <vt:lpstr> Vlci zav_li na měsíc.</vt:lpstr>
      <vt:lpstr>  Nedělej cav_ky a najez se. </vt:lpstr>
      <vt:lpstr>  Natrhala plný košík v_šní. </vt:lpstr>
      <vt:lpstr>  Zv_k je železná košile. </vt:lpstr>
      <vt:lpstr>Výborně!</vt:lpstr>
      <vt:lpstr> Doplň správně i, í, y, ý : </vt:lpstr>
      <vt:lpstr> Řešení : </vt:lpstr>
      <vt:lpstr>Hodnocení: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Moje třetí prezentace</dc:title>
  <dc:creator>Marie</dc:creator>
  <cp:lastModifiedBy>Marie</cp:lastModifiedBy>
  <cp:revision>74</cp:revision>
  <dcterms:created xsi:type="dcterms:W3CDTF">2012-11-10T12:57:03Z</dcterms:created>
  <dcterms:modified xsi:type="dcterms:W3CDTF">2013-01-30T18:20:04Z</dcterms:modified>
</cp:coreProperties>
</file>