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6B8D0-E358-4A1D-9E20-C911439D69A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FE20C-5E96-415C-8151-B810BE055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805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569A42-DF7B-4981-8251-3DBD359D7DDB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96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169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510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3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551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043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306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644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041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358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75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614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24D19-6290-455E-89A8-BD3DECBC1F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B3AFD-B515-4F39-90A5-88733B1CDA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24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26" Type="http://schemas.openxmlformats.org/officeDocument/2006/relationships/image" Target="../media/image26.jpeg"/><Relationship Id="rId3" Type="http://schemas.openxmlformats.org/officeDocument/2006/relationships/image" Target="../media/image3.wmf"/><Relationship Id="rId21" Type="http://schemas.openxmlformats.org/officeDocument/2006/relationships/image" Target="../media/image21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5" Type="http://schemas.openxmlformats.org/officeDocument/2006/relationships/image" Target="../media/image25.wmf"/><Relationship Id="rId2" Type="http://schemas.openxmlformats.org/officeDocument/2006/relationships/image" Target="../media/image2.wmf"/><Relationship Id="rId16" Type="http://schemas.openxmlformats.org/officeDocument/2006/relationships/image" Target="../media/image16.jpeg"/><Relationship Id="rId20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png"/><Relationship Id="rId24" Type="http://schemas.openxmlformats.org/officeDocument/2006/relationships/image" Target="../media/image24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23" Type="http://schemas.openxmlformats.org/officeDocument/2006/relationships/image" Target="../media/image23.jpeg"/><Relationship Id="rId10" Type="http://schemas.openxmlformats.org/officeDocument/2006/relationships/image" Target="../media/image10.png"/><Relationship Id="rId19" Type="http://schemas.openxmlformats.org/officeDocument/2006/relationships/image" Target="../media/image19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wmf"/><Relationship Id="rId27" Type="http://schemas.openxmlformats.org/officeDocument/2006/relationships/image" Target="../media/image2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– obrázkové čtení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VY_32_INOVACE_4A_17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359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>
                <a:cs typeface="Times New Roman" pitchFamily="18" charset="0"/>
              </a:rPr>
              <a:t>Identifikátor materiálu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cs typeface="Times New Roman" pitchFamily="18" charset="0"/>
              </a:rPr>
              <a:t>III/2 Inovace a zkvalitnění výuky prostřednictvím ICT</a:t>
            </a:r>
            <a:r>
              <a:rPr lang="cs-CZ" sz="1800" dirty="0" smtClean="0">
                <a:cs typeface="Times New Roman" pitchFamily="18" charset="0"/>
              </a:rPr>
              <a:t>, 17</a:t>
            </a:r>
          </a:p>
          <a:p>
            <a:pPr marL="0" indent="0">
              <a:buNone/>
            </a:pPr>
            <a:endParaRPr lang="cs-CZ" sz="1800" dirty="0"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 smtClean="0"/>
              <a:t>Anotace</a:t>
            </a:r>
            <a:r>
              <a:rPr lang="cs-CZ" sz="1800" b="1" dirty="0"/>
              <a:t>: </a:t>
            </a:r>
            <a:r>
              <a:rPr lang="cs-CZ" sz="1800" dirty="0" smtClean="0"/>
              <a:t>Tento materiál slouží k opakování učiva. Žáci si zopakují jednotlivá roční období, jejich základní charakteristiky a měsíce. Tužkou (rukopisné poznámky) škrtají, co k uvedeným ročním obdobím a měsícům patří a co nikoliv. Dále doplňují slova       do vět. Na této stránce pracují s pomocí animace – po kliknutí na správnou odpověď slovo „přiletí“ na příslušný řádek. Do křížovky doplňují tužkou (rukopisné poznámky) vlastní jména – po předchozí přípravě pracují s kalendářem. Jako metodická kontrola pro učitele je vložena kontrola. Přečtou „ obrázkové čtení“, při dalším rozhovoru hovoří o přečteném.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b="1" dirty="0" smtClean="0"/>
              <a:t>Délka trvání práce s tímto materiálem: </a:t>
            </a:r>
            <a:r>
              <a:rPr lang="cs-CZ" sz="1800" dirty="0" smtClean="0"/>
              <a:t>Zhruba 35 minut</a:t>
            </a:r>
          </a:p>
          <a:p>
            <a:pPr marL="0" indent="0">
              <a:buNone/>
            </a:pPr>
            <a:r>
              <a:rPr lang="cs-CZ" sz="1800" b="1" dirty="0" smtClean="0"/>
              <a:t>Autor</a:t>
            </a:r>
            <a:r>
              <a:rPr lang="cs-CZ" sz="1800" b="1" dirty="0"/>
              <a:t>: </a:t>
            </a:r>
            <a:r>
              <a:rPr lang="cs-CZ" sz="1800" dirty="0"/>
              <a:t>Daniela </a:t>
            </a:r>
            <a:r>
              <a:rPr lang="cs-CZ" sz="1800" dirty="0" err="1"/>
              <a:t>Tájková</a:t>
            </a:r>
            <a:endParaRPr lang="cs-CZ" sz="1800" dirty="0"/>
          </a:p>
          <a:p>
            <a:pPr marL="0" indent="0">
              <a:buNone/>
            </a:pPr>
            <a:r>
              <a:rPr lang="cs-CZ" sz="1800" b="1" dirty="0"/>
              <a:t>Datum </a:t>
            </a:r>
            <a:r>
              <a:rPr lang="cs-CZ" sz="1800" b="1" dirty="0" smtClean="0"/>
              <a:t>vytvoření: </a:t>
            </a:r>
            <a:r>
              <a:rPr lang="cs-CZ" sz="1800" dirty="0" smtClean="0"/>
              <a:t>Podzim 2011</a:t>
            </a:r>
          </a:p>
          <a:p>
            <a:pPr marL="0" indent="0">
              <a:buNone/>
            </a:pPr>
            <a:r>
              <a:rPr lang="cs-CZ" sz="1800" b="1" dirty="0" smtClean="0"/>
              <a:t>Speciální </a:t>
            </a:r>
            <a:r>
              <a:rPr lang="cs-CZ" sz="1800" b="1" dirty="0"/>
              <a:t>vzdělávací potřeby: </a:t>
            </a:r>
            <a:r>
              <a:rPr lang="cs-CZ" sz="1800" dirty="0"/>
              <a:t>ADHD, autismus, MP.</a:t>
            </a:r>
          </a:p>
          <a:p>
            <a:pPr marL="0" indent="0">
              <a:buNone/>
            </a:pPr>
            <a:r>
              <a:rPr lang="cs-CZ" sz="1800" b="1" dirty="0"/>
              <a:t>Vzdělávací obor: </a:t>
            </a:r>
            <a:r>
              <a:rPr lang="cs-CZ" sz="1800" dirty="0"/>
              <a:t>Člověk a jeho svět.</a:t>
            </a:r>
          </a:p>
          <a:p>
            <a:pPr marL="0" indent="0">
              <a:buNone/>
            </a:pPr>
            <a:r>
              <a:rPr lang="cs-CZ" sz="1800" b="1" dirty="0"/>
              <a:t>Druh učebního materiálu:</a:t>
            </a:r>
            <a:r>
              <a:rPr lang="cs-CZ" sz="1800" dirty="0"/>
              <a:t> Interaktivní DUM</a:t>
            </a:r>
          </a:p>
          <a:p>
            <a:pPr marL="0" indent="0">
              <a:buNone/>
            </a:pPr>
            <a:r>
              <a:rPr lang="cs-CZ" sz="1800" b="1" dirty="0" smtClean="0"/>
              <a:t>Inovace: </a:t>
            </a:r>
            <a:r>
              <a:rPr lang="cs-CZ" sz="1800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sz="1800" b="1" dirty="0" smtClean="0"/>
              <a:t>Cílová </a:t>
            </a:r>
            <a:r>
              <a:rPr lang="cs-CZ" sz="1800" b="1" dirty="0"/>
              <a:t>skupina: </a:t>
            </a:r>
            <a:r>
              <a:rPr lang="cs-CZ" sz="1800" dirty="0" smtClean="0"/>
              <a:t>Žák (s </a:t>
            </a:r>
            <a:r>
              <a:rPr lang="cs-CZ" sz="1800" dirty="0"/>
              <a:t>autismem, </a:t>
            </a:r>
            <a:r>
              <a:rPr lang="cs-CZ" sz="1800" dirty="0" smtClean="0"/>
              <a:t>lehkou MR</a:t>
            </a:r>
            <a:r>
              <a:rPr lang="cs-CZ" sz="1800" dirty="0"/>
              <a:t>).</a:t>
            </a:r>
          </a:p>
          <a:p>
            <a:pPr marL="0" indent="0">
              <a:buNone/>
            </a:pPr>
            <a:r>
              <a:rPr lang="cs-CZ" sz="1800" b="1" dirty="0"/>
              <a:t>Stupeň a typ vzdělávání</a:t>
            </a:r>
            <a:r>
              <a:rPr lang="cs-CZ" sz="1800" b="1" dirty="0" smtClean="0"/>
              <a:t>:  </a:t>
            </a:r>
            <a:r>
              <a:rPr lang="cs-CZ" sz="1800" dirty="0"/>
              <a:t>ZŠ speciální, </a:t>
            </a:r>
            <a:r>
              <a:rPr lang="cs-CZ" sz="1800" dirty="0" smtClean="0"/>
              <a:t>1.stupeň, 1. </a:t>
            </a:r>
            <a:r>
              <a:rPr lang="cs-CZ" sz="1800" dirty="0"/>
              <a:t>období.</a:t>
            </a:r>
          </a:p>
          <a:p>
            <a:pPr marL="0" indent="0">
              <a:buNone/>
            </a:pPr>
            <a:r>
              <a:rPr lang="cs-CZ" sz="1800" b="1" dirty="0"/>
              <a:t>Věková </a:t>
            </a:r>
            <a:r>
              <a:rPr lang="cs-CZ" sz="1800" b="1" dirty="0" smtClean="0"/>
              <a:t>skupina: </a:t>
            </a:r>
            <a:r>
              <a:rPr lang="cs-CZ" sz="1800" dirty="0"/>
              <a:t>6</a:t>
            </a:r>
            <a:r>
              <a:rPr lang="cs-CZ" sz="1800" dirty="0" smtClean="0"/>
              <a:t> – </a:t>
            </a:r>
            <a:r>
              <a:rPr lang="cs-CZ" sz="1800" dirty="0"/>
              <a:t>9</a:t>
            </a:r>
            <a:r>
              <a:rPr lang="cs-CZ" sz="1800" dirty="0" smtClean="0"/>
              <a:t> </a:t>
            </a:r>
            <a:r>
              <a:rPr lang="cs-CZ" sz="1800" dirty="0"/>
              <a:t>let.</a:t>
            </a:r>
          </a:p>
          <a:p>
            <a:pPr marL="0" indent="0">
              <a:buNone/>
            </a:pP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317688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4895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Škrtni obrázky, které do věty nepatří.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6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059" y="699551"/>
            <a:ext cx="41599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 jaře slavíme..................................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5296" y="2167890"/>
            <a:ext cx="4095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V létě svítí.......................................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696" y="3823234"/>
            <a:ext cx="394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 podzim sbíráme……………………….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2103" y="5555212"/>
            <a:ext cx="40318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 zimě všude leží……………………………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68428" y="5576848"/>
            <a:ext cx="53603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V květnu rozkvétají……………………………………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45915" y="673706"/>
            <a:ext cx="52555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V únoru stavíme……………………………………….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46943" y="2177328"/>
            <a:ext cx="51696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V prosinci slavíme.....................................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47025" y="3853025"/>
            <a:ext cx="5202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V září trháme ze stromů</a:t>
            </a:r>
            <a:r>
              <a:rPr lang="cs-CZ" b="1" dirty="0" smtClean="0">
                <a:solidFill>
                  <a:srgbClr val="FF0000"/>
                </a:solidFill>
              </a:rPr>
              <a:t>……………………………….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pc\AppData\Local\Microsoft\Windows\Temporary Internet Files\Content.IE5\FIADX1C1\MC900285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328" y="5271966"/>
            <a:ext cx="478321" cy="46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U61DHQA8\MC900304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313" y="1778276"/>
            <a:ext cx="751589" cy="59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8O6ICM2M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597" y="5312706"/>
            <a:ext cx="344831" cy="42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U61DHQA8\MP9004392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934" y="3573541"/>
            <a:ext cx="578790" cy="38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MRORR9OH\MC9003965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791" y="3091856"/>
            <a:ext cx="48801" cy="8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F2W37FB5\MP9004311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307" y="200817"/>
            <a:ext cx="448191" cy="67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MRORR9OH\MP9003829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903" y="3627375"/>
            <a:ext cx="554280" cy="395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TXBLPJI1\MP9004491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58" y="-1703533"/>
            <a:ext cx="222569" cy="22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FIADX1C1\MC9004404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680" y="1596408"/>
            <a:ext cx="771986" cy="71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U61DHQA8\MC900441357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397" y="7793908"/>
            <a:ext cx="88861" cy="8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\AppData\Local\Microsoft\Windows\Temporary Internet Files\Content.IE5\TXBLPJI1\MP90044908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107" y="5312706"/>
            <a:ext cx="396116" cy="396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c\AppData\Local\Microsoft\Windows\Temporary Internet Files\Content.IE5\PPR7GSCJ\MC9003540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076" y="296232"/>
            <a:ext cx="488578" cy="63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c\AppData\Local\Microsoft\Windows\Temporary Internet Files\Content.IE5\WO654N5C\MC90038256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765" y="223166"/>
            <a:ext cx="531389" cy="65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c\AppData\Local\Microsoft\Windows\Temporary Internet Files\Content.IE5\PPR7GSCJ\MC90029068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079" y="1671934"/>
            <a:ext cx="819274" cy="75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c\AppData\Local\Microsoft\Windows\Temporary Internet Files\Content.IE5\WO654N5C\MP90040017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116" y="3576722"/>
            <a:ext cx="405462" cy="40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c\AppData\Local\Microsoft\Windows\Temporary Internet Files\Content.IE5\TXBLPJI1\MC900387156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772" y="173808"/>
            <a:ext cx="694954" cy="752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c\AppData\Local\Microsoft\Windows\Temporary Internet Files\Content.IE5\PPR7GSCJ\MC900352125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704" y="3422907"/>
            <a:ext cx="565588" cy="6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c\AppData\Local\Microsoft\Windows\Temporary Internet Files\Content.IE5\FIADX1C1\MP900387629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698" y="1659387"/>
            <a:ext cx="477035" cy="71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pc\AppData\Local\Microsoft\Windows\Temporary Internet Files\Content.IE5\U61DHQA8\MP900382928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914" y="1725359"/>
            <a:ext cx="875978" cy="62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c\AppData\Local\Microsoft\Windows\Temporary Internet Files\Content.IE5\WO654N5C\MP900422448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502" y="367160"/>
            <a:ext cx="465028" cy="51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pc\AppData\Local\Microsoft\Windows\Temporary Internet Files\Content.IE5\8O6ICM2M\MC90019331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14" y="7122330"/>
            <a:ext cx="57912" cy="4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pc\AppData\Local\Microsoft\Windows\Temporary Internet Files\Content.IE5\WO654N5C\MP900444803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182" y="3504608"/>
            <a:ext cx="410967" cy="51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pc\AppData\Local\Microsoft\Windows\Temporary Internet Files\Content.IE5\TXBLPJI1\MP900433749[1].jp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619" y="5169053"/>
            <a:ext cx="884630" cy="598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pc\AppData\Local\Microsoft\Windows\Temporary Internet Files\Content.IE5\FIADX1C1\MC90019331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165" y="3504608"/>
            <a:ext cx="600324" cy="52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3" descr="C:\Users\pc\AppData\Local\Microsoft\Windows\Temporary Internet Files\Content.IE5\FIADX1C1\MC90019331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5702" y="438143"/>
            <a:ext cx="557144" cy="47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6097" y="1770999"/>
            <a:ext cx="533499" cy="53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pc\AppData\Local\Microsoft\Windows\Temporary Internet Files\Content.IE5\U61DHQA8\MP900431849[1].jpg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1184" y="5085185"/>
            <a:ext cx="637460" cy="65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pc\AppData\Local\Microsoft\Windows\Temporary Internet Files\Content.IE5\F2W37FB5\MC900232952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480" y="5085185"/>
            <a:ext cx="665033" cy="62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41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3699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vět doplň správná slova.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32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5775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Na jaře………………………………….stromy.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6105" y="1700808"/>
            <a:ext cx="5632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 létě je............................................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485" y="2656593"/>
            <a:ext cx="5652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Na podzim trháme............................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8815" y="3697868"/>
            <a:ext cx="56046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 zimě všude leží..............................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4993083"/>
            <a:ext cx="2258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rozkvétají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1874" y="5157192"/>
            <a:ext cx="14268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horko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0468" y="5690612"/>
            <a:ext cx="1444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ovoce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715325"/>
            <a:ext cx="1067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sníh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0" y="4653136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26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0412E-6 L 0.19931 -0.678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65" y="-3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2017E-7 L -0.19913 -0.534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-2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95005E-6 L 0.11666 -0.475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93987E-6 L -0.31823 -0.32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00" y="-1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MRORR9O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350" y="1143152"/>
            <a:ext cx="876386" cy="74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TXBLPJI1\MC900404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186" y="1851572"/>
            <a:ext cx="857250" cy="88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PPR7GSCJ\MC900340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950" y="1895112"/>
            <a:ext cx="850191" cy="52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2716213" y="3430109"/>
            <a:ext cx="281196" cy="50245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7" name="Picture 13" descr="C:\Users\pc\AppData\Local\Microsoft\Windows\Temporary Internet Files\Content.IE5\5CFFTATP\MC90044173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639" y="497960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7006" y="332656"/>
            <a:ext cx="4339650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Kde jsme byli?</a:t>
            </a:r>
          </a:p>
          <a:p>
            <a:endParaRPr lang="cs-CZ" sz="28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dirty="0"/>
          </a:p>
          <a:p>
            <a:r>
              <a:rPr lang="cs-CZ" sz="2000" b="1" dirty="0" smtClean="0">
                <a:latin typeface="Comic Sans MS" pitchFamily="66" charset="0"/>
              </a:rPr>
              <a:t>Rozhodli jsme se, že vyrazíme na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356" y="2171857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Vzali jsme si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2924944"/>
            <a:ext cx="7060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 Nechtěli jsme jet         , ale šli jsme pěšky.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143" y="3737560"/>
            <a:ext cx="8757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 Po příchodu do            začalo         . Nám to ale nevadilo.    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93" y="4619627"/>
            <a:ext cx="70342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Za chvíli jsme měli plný            .       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5153" y="5557391"/>
            <a:ext cx="33281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Spokojeně jsme se vrátili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08042" y="132893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69616" y="2159760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49022" y="2180172"/>
            <a:ext cx="24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38" name="Picture 14" descr="C:\Users\pc\AppData\Local\Microsoft\Windows\Temporary Internet Files\Content.IE5\HBOG70SQ\MC90044173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030" y="2671157"/>
            <a:ext cx="945172" cy="94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XWRTYRPH\MC900438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622" y="3562336"/>
            <a:ext cx="895922" cy="56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ree"/>
          <p:cNvSpPr>
            <a:spLocks noEditPoints="1" noChangeArrowheads="1"/>
          </p:cNvSpPr>
          <p:nvPr/>
        </p:nvSpPr>
        <p:spPr bwMode="auto">
          <a:xfrm>
            <a:off x="3018250" y="3585607"/>
            <a:ext cx="281196" cy="50245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Tree"/>
          <p:cNvSpPr>
            <a:spLocks noEditPoints="1" noChangeArrowheads="1"/>
          </p:cNvSpPr>
          <p:nvPr/>
        </p:nvSpPr>
        <p:spPr bwMode="auto">
          <a:xfrm>
            <a:off x="3346293" y="3526700"/>
            <a:ext cx="281196" cy="50245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6" name="Picture 5" descr="C:\Users\pc\AppData\Local\Microsoft\Windows\Temporary Internet Files\Content.IE5\TXBLPJI1\MC900404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350" y="4293096"/>
            <a:ext cx="857250" cy="88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293051" y="556181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20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18735"/>
            <a:ext cx="48536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křížovku. Hledej, kdo má kdy svátek.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Pracuj s kalendářem.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531609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859868" y="2906906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542176" y="360860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155995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851528" y="3608602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228782" y="359787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851528" y="3602532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155995" y="35995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347458" y="5877272"/>
            <a:ext cx="4826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TAJENKA…………………………..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4925955" y="360860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extovéPole 80"/>
          <p:cNvSpPr txBox="1"/>
          <p:nvPr/>
        </p:nvSpPr>
        <p:spPr>
          <a:xfrm>
            <a:off x="7020272" y="1484783"/>
            <a:ext cx="1470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4.ČERVNA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946086" y="2312824"/>
            <a:ext cx="1688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28. KVĚTNA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946086" y="3028256"/>
            <a:ext cx="1545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7. 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7020272" y="3734946"/>
            <a:ext cx="1700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13. 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220293" y="150221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925954" y="150221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559384" y="2891955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10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531609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914854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545641" y="2902233"/>
            <a:ext cx="697173" cy="705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542176" y="360860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155995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851528" y="3608602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228782" y="359787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851528" y="3602532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155995" y="35995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51520" y="5877272"/>
            <a:ext cx="27406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TAJENKA: LÉTO</a:t>
            </a:r>
            <a:endParaRPr lang="cs-CZ" sz="3200" b="1" dirty="0"/>
          </a:p>
        </p:txBody>
      </p:sp>
      <p:sp>
        <p:nvSpPr>
          <p:cNvPr id="80" name="Obdélník 79"/>
          <p:cNvSpPr/>
          <p:nvPr/>
        </p:nvSpPr>
        <p:spPr>
          <a:xfrm>
            <a:off x="2857490" y="2891955"/>
            <a:ext cx="697173" cy="705916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236296" y="1501945"/>
            <a:ext cx="1470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4.ČERVNA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7162110" y="2329986"/>
            <a:ext cx="1688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28. KVĚTNA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7162110" y="3045418"/>
            <a:ext cx="1545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7. 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7236296" y="3752108"/>
            <a:ext cx="1700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13. ČERVNA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47025" y="260648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KONTROLA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914855" y="1501945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221852" y="1501945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84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31609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21854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21853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40154" y="28947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51528" y="28947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77590" y="2893606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79422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1509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68428" y="4297376"/>
            <a:ext cx="697173" cy="7169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1941" y="4288733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5971" y="3602532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28782" y="43025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74763" y="430844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7590" y="430543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468520" y="430543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21852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51657" y="3591460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871255" y="360920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77590" y="35995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1826" y="1886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Doplň křížovku. </a:t>
            </a:r>
            <a:r>
              <a:rPr lang="cs-CZ" b="1" dirty="0" smtClean="0">
                <a:solidFill>
                  <a:srgbClr val="FF0000"/>
                </a:solidFill>
              </a:rPr>
              <a:t>Hledej, </a:t>
            </a:r>
            <a:r>
              <a:rPr lang="cs-CZ" b="1" dirty="0">
                <a:solidFill>
                  <a:srgbClr val="FF0000"/>
                </a:solidFill>
              </a:rPr>
              <a:t>kdo má kdy svátek. Pracuj s kalendářem.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81826" y="5877272"/>
            <a:ext cx="54125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50BAA"/>
                </a:solidFill>
              </a:rPr>
              <a:t>TAJENKA…………………………..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156176" y="1606909"/>
            <a:ext cx="1700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22. ČERVNA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225938" y="2407844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21.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1431" y="3195880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19.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263324" y="3935775"/>
            <a:ext cx="1688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20. KVĚTNA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559735" y="5003292"/>
            <a:ext cx="65292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862865" y="500329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177590" y="5003292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459115" y="500329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61942" y="500337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359940" y="5318823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9.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359940" y="4607712"/>
            <a:ext cx="1232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16. ZÁŘÍ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925955" y="429737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9031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21854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21853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31609" y="291254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66945" y="2906085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74689" y="2896616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60039" y="4297376"/>
            <a:ext cx="697173" cy="7169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75538" y="430844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28782" y="43025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66945" y="4301553"/>
            <a:ext cx="697173" cy="705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160316" y="430543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468520" y="430543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40940" y="360860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65793" y="3618457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862865" y="3612729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74689" y="361739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1826" y="5877272"/>
            <a:ext cx="37028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TAJENKA: PODZIM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14680" y="1376077"/>
            <a:ext cx="1700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22. ČERVNA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784442" y="2177012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21.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59935" y="2965048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19.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21828" y="3704943"/>
            <a:ext cx="1688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20. KVĚTNA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543283" y="5004855"/>
            <a:ext cx="65292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853168" y="5000735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146966" y="5011354"/>
            <a:ext cx="697173" cy="7059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1458822" y="500337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71347" y="5003371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918444" y="5087991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9. SRPNA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18444" y="4376880"/>
            <a:ext cx="1232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16. ZÁŘÍ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47025" y="260648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KONTROLA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925955" y="4313643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70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4015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21854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19024" y="359511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31609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73268" y="2893606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76095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21852" y="359511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48701" y="3595112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873268" y="359511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78529" y="358549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7544" y="2606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Doplň křížovku. </a:t>
            </a:r>
            <a:r>
              <a:rPr lang="cs-CZ" b="1" dirty="0" smtClean="0">
                <a:solidFill>
                  <a:srgbClr val="FF0000"/>
                </a:solidFill>
              </a:rPr>
              <a:t>Hledej, </a:t>
            </a:r>
            <a:r>
              <a:rPr lang="cs-CZ" b="1" dirty="0">
                <a:solidFill>
                  <a:srgbClr val="FF0000"/>
                </a:solidFill>
              </a:rPr>
              <a:t>kdo má kdy svátek. Pracuj s </a:t>
            </a:r>
            <a:r>
              <a:rPr lang="cs-CZ" b="1" dirty="0" smtClean="0">
                <a:solidFill>
                  <a:srgbClr val="FF0000"/>
                </a:solidFill>
              </a:rPr>
              <a:t>kalendářem</a:t>
            </a:r>
            <a:r>
              <a:rPr lang="cs-CZ" b="1" dirty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09277" y="6017645"/>
            <a:ext cx="54125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TAJENKA…………………………..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24587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919025" y="290690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1490854"/>
            <a:ext cx="2098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     18. ÚNORA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63904" y="2276872"/>
            <a:ext cx="1353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7. LEDNA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827837" y="3080833"/>
            <a:ext cx="146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4. ÚNORA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21784" y="3949406"/>
            <a:ext cx="150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14. LEDNA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97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31609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61291" y="2902233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0037" y="218769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64118" y="2893606"/>
            <a:ext cx="697173" cy="705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66945" y="2893606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69884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215188" y="35911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54663" y="3591117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866944" y="3596448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70864" y="35911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09277" y="6017645"/>
            <a:ext cx="31394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TAJENKA: ZIMA</a:t>
            </a:r>
            <a:endParaRPr lang="cs-CZ" sz="3600" b="1" dirty="0"/>
          </a:p>
        </p:txBody>
      </p:sp>
      <p:sp>
        <p:nvSpPr>
          <p:cNvPr id="35" name="Obdélník 34"/>
          <p:cNvSpPr/>
          <p:nvPr/>
        </p:nvSpPr>
        <p:spPr>
          <a:xfrm>
            <a:off x="4228782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914121" y="2912979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1490854"/>
            <a:ext cx="2098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     18. ÚNORA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63904" y="2276872"/>
            <a:ext cx="1353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7. LEDNA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827837" y="3080833"/>
            <a:ext cx="146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4. ÚNORA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21784" y="3949406"/>
            <a:ext cx="150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14. LEDNA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91236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7025" y="260648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KONTROLA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48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71347" y="2173973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33878" y="14943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21854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60317" y="217964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40154" y="290268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51527" y="289360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55995" y="2896616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5538" y="2879889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75538" y="359345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48699" y="3602532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851526" y="359345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55995" y="3599522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7025" y="2606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Doplň křížovku. </a:t>
            </a:r>
            <a:r>
              <a:rPr lang="cs-CZ" b="1" dirty="0" smtClean="0">
                <a:solidFill>
                  <a:srgbClr val="FF0000"/>
                </a:solidFill>
              </a:rPr>
              <a:t>Hledej, </a:t>
            </a:r>
            <a:r>
              <a:rPr lang="cs-CZ" b="1" dirty="0">
                <a:solidFill>
                  <a:srgbClr val="FF0000"/>
                </a:solidFill>
              </a:rPr>
              <a:t>kdo má kdy svátek. Pracuj s kalendářem.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70283" y="5733256"/>
            <a:ext cx="54125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TAJENKA…………………………..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894550" y="1376077"/>
            <a:ext cx="1677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19. 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006760" y="2241185"/>
            <a:ext cx="1452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3.BŘEZNA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22535" y="3028596"/>
            <a:ext cx="1659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  6. 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82582" y="3837703"/>
            <a:ext cx="1608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23.BŘEZNA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919025" y="29064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16197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66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63144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5971" y="1484784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7542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31609" y="149085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490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60317" y="148478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30509" y="290282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48701" y="219677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62866" y="2190700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69772" y="219631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72599" y="2190700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48701" y="288643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48231" y="2886437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55995" y="2896616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68520" y="2896616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5426" y="29061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5426" y="361282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57246" y="3592353"/>
            <a:ext cx="680081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862865" y="3592353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55995" y="3599522"/>
            <a:ext cx="697173" cy="705916"/>
          </a:xfrm>
          <a:prstGeom prst="rect">
            <a:avLst/>
          </a:prstGeom>
          <a:solidFill>
            <a:srgbClr val="CC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72711" y="3602532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47025" y="260648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KONTROLA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70283" y="5733256"/>
            <a:ext cx="31007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TAJENKA: JARO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88224" y="1382147"/>
            <a:ext cx="1677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19. 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700434" y="2196317"/>
            <a:ext cx="1452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3.BŘEZNA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700434" y="2947311"/>
            <a:ext cx="1659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  6. 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751730" y="3843772"/>
            <a:ext cx="1608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23.BŘEZNA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608116" y="290282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910945" y="2902824"/>
            <a:ext cx="697173" cy="7059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63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41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646</Words>
  <Application>Microsoft Office PowerPoint</Application>
  <PresentationFormat>Předvádění na obrazovce (4:3)</PresentationFormat>
  <Paragraphs>209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Rok – obrázkové čtení VY_32_INOVACE_4A_17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2011-11-08T17:01:18Z</dcterms:created>
  <dcterms:modified xsi:type="dcterms:W3CDTF">2013-02-01T21:49:21Z</dcterms:modified>
</cp:coreProperties>
</file>