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74" r:id="rId2"/>
    <p:sldId id="257" r:id="rId3"/>
    <p:sldId id="278" r:id="rId4"/>
    <p:sldId id="258" r:id="rId5"/>
    <p:sldId id="267" r:id="rId6"/>
    <p:sldId id="259" r:id="rId7"/>
    <p:sldId id="262" r:id="rId8"/>
    <p:sldId id="260" r:id="rId9"/>
    <p:sldId id="261" r:id="rId10"/>
    <p:sldId id="263" r:id="rId11"/>
    <p:sldId id="264" r:id="rId12"/>
    <p:sldId id="265" r:id="rId13"/>
    <p:sldId id="266" r:id="rId14"/>
    <p:sldId id="272" r:id="rId15"/>
    <p:sldId id="275" r:id="rId16"/>
    <p:sldId id="276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89B81-1BFD-42CB-A6F3-74AA3B5AA9FD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A36C7-06BA-40CB-BE38-F142B7B7A3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67712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89B81-1BFD-42CB-A6F3-74AA3B5AA9FD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A36C7-06BA-40CB-BE38-F142B7B7A3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93133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89B81-1BFD-42CB-A6F3-74AA3B5AA9FD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A36C7-06BA-40CB-BE38-F142B7B7A3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41526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89B81-1BFD-42CB-A6F3-74AA3B5AA9FD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A36C7-06BA-40CB-BE38-F142B7B7A3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52483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89B81-1BFD-42CB-A6F3-74AA3B5AA9FD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A36C7-06BA-40CB-BE38-F142B7B7A3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7559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89B81-1BFD-42CB-A6F3-74AA3B5AA9FD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A36C7-06BA-40CB-BE38-F142B7B7A3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97842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89B81-1BFD-42CB-A6F3-74AA3B5AA9FD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A36C7-06BA-40CB-BE38-F142B7B7A3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06032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89B81-1BFD-42CB-A6F3-74AA3B5AA9FD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A36C7-06BA-40CB-BE38-F142B7B7A3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8650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89B81-1BFD-42CB-A6F3-74AA3B5AA9FD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A36C7-06BA-40CB-BE38-F142B7B7A3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9079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89B81-1BFD-42CB-A6F3-74AA3B5AA9FD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A36C7-06BA-40CB-BE38-F142B7B7A3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78164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89B81-1BFD-42CB-A6F3-74AA3B5AA9FD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A36C7-06BA-40CB-BE38-F142B7B7A3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71992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289B81-1BFD-42CB-A6F3-74AA3B5AA9FD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BA36C7-06BA-40CB-BE38-F142B7B7A3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67392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wmf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Věta se skládá ze slov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81206905"/>
              </p:ext>
            </p:extLst>
          </p:nvPr>
        </p:nvGraphicFramePr>
        <p:xfrm>
          <a:off x="395536" y="692696"/>
          <a:ext cx="8208912" cy="486931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088232"/>
                <a:gridCol w="6120680"/>
              </a:tblGrid>
              <a:tr h="133862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</a:rPr>
                        <a:t>Název školy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</a:rPr>
                        <a:t>Základní škola a mateřská škola, Jetřichov, </a:t>
                      </a:r>
                      <a:r>
                        <a:rPr lang="cs-CZ" sz="2800" kern="1200" dirty="0" smtClean="0">
                          <a:effectLst/>
                        </a:rPr>
                        <a:t>okres </a:t>
                      </a:r>
                      <a:r>
                        <a:rPr lang="cs-CZ" sz="2800" kern="1200" dirty="0">
                          <a:effectLst/>
                        </a:rPr>
                        <a:t>Náchod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Autor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</a:rPr>
                        <a:t>Mgr. Marie Hanzlíková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Datum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</a:rPr>
                        <a:t> </a:t>
                      </a:r>
                      <a:r>
                        <a:rPr lang="cs-CZ" sz="2800" smtClean="0">
                          <a:effectLst/>
                        </a:rPr>
                        <a:t>9.8.2012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892417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Název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 smtClean="0">
                          <a:effectLst/>
                        </a:rPr>
                        <a:t>VY_32_INOVACE_08_Vyjmenovaná slova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Téma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effectLst/>
                          <a:latin typeface="+mn-lt"/>
                          <a:ea typeface="Times New Roman"/>
                        </a:rPr>
                        <a:t>Vyjmenovaná</a:t>
                      </a:r>
                      <a:r>
                        <a:rPr lang="cs-CZ" sz="2800" baseline="0" dirty="0" smtClean="0">
                          <a:effectLst/>
                          <a:latin typeface="+mn-lt"/>
                          <a:ea typeface="Times New Roman"/>
                        </a:rPr>
                        <a:t> slova po Z</a:t>
                      </a:r>
                      <a:endParaRPr lang="cs-CZ" sz="28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Ročník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b="0" i="0" dirty="0" smtClean="0">
                          <a:effectLst/>
                          <a:latin typeface="+mn-lt"/>
                          <a:ea typeface="Times New Roman"/>
                        </a:rPr>
                        <a:t> 3., 4.</a:t>
                      </a:r>
                      <a:endParaRPr lang="cs-CZ" sz="2800" b="0" i="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Číslo projektu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</a:rPr>
                        <a:t>CZ.1.07/1.4.00/21.0835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1060450" y="22177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Marie\Pictures\LOGO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0109" y="5610381"/>
            <a:ext cx="5714286" cy="12476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907354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980728"/>
            <a:ext cx="8229600" cy="3672408"/>
          </a:xfrm>
        </p:spPr>
        <p:txBody>
          <a:bodyPr>
            <a:noAutofit/>
          </a:bodyPr>
          <a:lstStyle/>
          <a:p>
            <a:r>
              <a:rPr lang="cs-CZ" sz="6000" b="1" dirty="0" smtClean="0"/>
              <a:t>Vyjmenovaná slova </a:t>
            </a:r>
            <a:br>
              <a:rPr lang="cs-CZ" sz="6000" b="1" dirty="0" smtClean="0"/>
            </a:br>
            <a:r>
              <a:rPr lang="cs-CZ" sz="6000" b="1" dirty="0" smtClean="0"/>
              <a:t>po  Z</a:t>
            </a: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val="10882761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Anotace: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just"/>
            <a:r>
              <a:rPr lang="cs-CZ" sz="2000" dirty="0" smtClean="0"/>
              <a:t>Prezentace slouží jak ke společnému vyvození nové látky ve 3. ročníku, tak k pozdějšímu  opakování . Žáci mohou pracovat pod vedením učitele s interaktivní tabulí nebo samostatně na osobním počítači</a:t>
            </a:r>
          </a:p>
          <a:p>
            <a:pPr algn="just"/>
            <a:r>
              <a:rPr lang="cs-CZ" sz="2000" dirty="0" smtClean="0"/>
              <a:t>V úvodní části je uveden přehled vyjmenovaných slov, podpořený vizuálním vjemem z obrázků. Žáci s pomocí učitele vyvozují jiné tvary vyjmenovaných slov a slova příbuzná.</a:t>
            </a:r>
          </a:p>
          <a:p>
            <a:pPr algn="just"/>
            <a:r>
              <a:rPr lang="cs-CZ" sz="2000" dirty="0" smtClean="0"/>
              <a:t>Následuje procvičování s okamžitou kontrolou (výběr provádíme kliknutím na vybranou hlásku).</a:t>
            </a:r>
          </a:p>
          <a:p>
            <a:pPr algn="just"/>
            <a:r>
              <a:rPr lang="cs-CZ" sz="2000" dirty="0" smtClean="0"/>
              <a:t>V další části žáci ověřují své znalosti samostatně (nejvhodnější formou je opis cvičení). V závěru prezentace je hodnocení předchozího cvičení, které si mohou žáci provést sami v rámci sebehodnocení.</a:t>
            </a:r>
          </a:p>
          <a:p>
            <a:pPr algn="just"/>
            <a:r>
              <a:rPr lang="cs-CZ" sz="2000" dirty="0" smtClean="0"/>
              <a:t>Přechody mezi jednotlivými snímky provádíme kliknutím</a:t>
            </a:r>
            <a:r>
              <a:rPr lang="cs-CZ" sz="2000" dirty="0" smtClean="0"/>
              <a:t>.</a:t>
            </a:r>
          </a:p>
          <a:p>
            <a:pPr marL="0" indent="0" algn="ctr">
              <a:buNone/>
            </a:pPr>
            <a:r>
              <a:rPr lang="cs-CZ" dirty="0" smtClean="0"/>
              <a:t>Citace:</a:t>
            </a:r>
            <a:endParaRPr lang="cs-CZ" sz="3500" dirty="0" smtClean="0"/>
          </a:p>
          <a:p>
            <a:pPr algn="just"/>
            <a:r>
              <a:rPr lang="cs-CZ" sz="2000" dirty="0" smtClean="0"/>
              <a:t>V prezentaci byly použity obrázky volně dostupné v galerii Microsoft Office.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0950234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70010420"/>
              </p:ext>
            </p:extLst>
          </p:nvPr>
        </p:nvGraphicFramePr>
        <p:xfrm>
          <a:off x="457200" y="549275"/>
          <a:ext cx="8229600" cy="4572000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4000" b="1" dirty="0" smtClean="0">
                          <a:solidFill>
                            <a:srgbClr val="FF0000"/>
                          </a:solidFill>
                        </a:rPr>
                        <a:t>               brzy</a:t>
                      </a:r>
                    </a:p>
                    <a:p>
                      <a:endParaRPr lang="cs-CZ" sz="4000" b="1" dirty="0" smtClean="0">
                        <a:solidFill>
                          <a:srgbClr val="FF0000"/>
                        </a:solidFill>
                      </a:endParaRPr>
                    </a:p>
                    <a:p>
                      <a:endParaRPr lang="cs-CZ" sz="4000" b="1" dirty="0" smtClean="0">
                        <a:solidFill>
                          <a:srgbClr val="FF0000"/>
                        </a:solidFill>
                      </a:endParaRPr>
                    </a:p>
                    <a:p>
                      <a:endParaRPr lang="cs-CZ" sz="40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b="1" dirty="0" smtClean="0">
                          <a:solidFill>
                            <a:srgbClr val="FF0000"/>
                          </a:solidFill>
                        </a:rPr>
                        <a:t>           jazyk</a:t>
                      </a:r>
                      <a:endParaRPr lang="cs-CZ" sz="40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4000" b="1" dirty="0" smtClean="0">
                          <a:solidFill>
                            <a:srgbClr val="FF0000"/>
                          </a:solidFill>
                        </a:rPr>
                        <a:t>         nazývat se</a:t>
                      </a:r>
                    </a:p>
                    <a:p>
                      <a:endParaRPr lang="cs-CZ" sz="4000" b="1" dirty="0" smtClean="0">
                        <a:solidFill>
                          <a:srgbClr val="FF0000"/>
                        </a:solidFill>
                      </a:endParaRPr>
                    </a:p>
                    <a:p>
                      <a:endParaRPr lang="cs-CZ" sz="4000" b="1" dirty="0" smtClean="0">
                        <a:solidFill>
                          <a:srgbClr val="FF0000"/>
                        </a:solidFill>
                      </a:endParaRPr>
                    </a:p>
                    <a:p>
                      <a:endParaRPr lang="cs-CZ" sz="8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b="1" dirty="0" smtClean="0">
                          <a:solidFill>
                            <a:srgbClr val="FF0000"/>
                          </a:solidFill>
                        </a:rPr>
                        <a:t>          Ruzyně</a:t>
                      </a:r>
                    </a:p>
                    <a:p>
                      <a:endParaRPr lang="cs-CZ" sz="40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1028" name="Picture 4" descr="C:\Users\Marie\AppData\Local\Microsoft\Windows\Temporary Internet Files\Content.IE5\X1K22ZNP\MC900428285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8475" y="1146175"/>
            <a:ext cx="1844675" cy="1571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Marie\AppData\Local\Microsoft\Windows\Temporary Internet Files\Content.IE5\6M7UTJ8I\MC90042811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317303"/>
            <a:ext cx="1578868" cy="15036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Marie\AppData\Local\Microsoft\Windows\Temporary Internet Files\Content.IE5\679RCO84\MC90022345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1384" y="3717032"/>
            <a:ext cx="1471612" cy="1481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Marie\AppData\Local\Microsoft\Windows\Temporary Internet Files\Content.IE5\RHW2VNTU\MP90042364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8475" y="3817363"/>
            <a:ext cx="1939652" cy="12804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198299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b="1" dirty="0" smtClean="0">
                <a:solidFill>
                  <a:srgbClr val="FF0000"/>
                </a:solidFill>
              </a:rPr>
              <a:t>PROCVIČUJ</a:t>
            </a:r>
            <a:endParaRPr lang="cs-CZ" sz="80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cs-CZ" sz="6000" dirty="0" smtClean="0"/>
          </a:p>
          <a:p>
            <a:pPr marL="0" indent="0" algn="ctr">
              <a:buNone/>
            </a:pPr>
            <a:r>
              <a:rPr lang="cs-CZ" sz="6000" b="1" dirty="0" smtClean="0"/>
              <a:t>Doplň správně</a:t>
            </a:r>
          </a:p>
          <a:p>
            <a:pPr marL="0" indent="0" algn="ctr">
              <a:buNone/>
            </a:pPr>
            <a:r>
              <a:rPr lang="cs-CZ" sz="6000" b="1" dirty="0" smtClean="0"/>
              <a:t> </a:t>
            </a:r>
            <a:r>
              <a:rPr lang="cs-CZ" sz="6000" b="1" dirty="0" smtClean="0">
                <a:solidFill>
                  <a:srgbClr val="FF0000"/>
                </a:solidFill>
              </a:rPr>
              <a:t>i, í, y, ý </a:t>
            </a:r>
          </a:p>
          <a:p>
            <a:pPr marL="0" indent="0" algn="ctr">
              <a:buNone/>
            </a:pPr>
            <a:r>
              <a:rPr lang="cs-CZ" sz="6000" b="1" dirty="0" smtClean="0"/>
              <a:t>a zdůvodni:</a:t>
            </a: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val="23809323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b="1" dirty="0" smtClean="0"/>
              <a:t>Do školy chodí </a:t>
            </a:r>
            <a:r>
              <a:rPr lang="cs-CZ" b="1" dirty="0" err="1" smtClean="0"/>
              <a:t>brz</a:t>
            </a:r>
            <a:r>
              <a:rPr lang="cs-CZ" b="1" dirty="0" smtClean="0"/>
              <a:t>_.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Šestiúhelník 3"/>
          <p:cNvSpPr/>
          <p:nvPr/>
        </p:nvSpPr>
        <p:spPr>
          <a:xfrm>
            <a:off x="2097582" y="3090204"/>
            <a:ext cx="1458112" cy="124396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ANO</a:t>
            </a:r>
            <a:endParaRPr lang="cs-CZ" sz="2400" dirty="0"/>
          </a:p>
        </p:txBody>
      </p:sp>
      <p:sp>
        <p:nvSpPr>
          <p:cNvPr id="5" name="Šestiúhelník 4"/>
          <p:cNvSpPr/>
          <p:nvPr/>
        </p:nvSpPr>
        <p:spPr>
          <a:xfrm>
            <a:off x="5337650" y="3090204"/>
            <a:ext cx="1440160" cy="124396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smtClean="0"/>
              <a:t>NE</a:t>
            </a:r>
            <a:endParaRPr lang="cs-CZ" sz="2400" b="1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2592612" y="1846244"/>
            <a:ext cx="4680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y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7" name="TextovéPole 6">
            <a:hlinkClick r:id="rId2" action="ppaction://hlinksldjump"/>
          </p:cNvPr>
          <p:cNvSpPr txBox="1"/>
          <p:nvPr/>
        </p:nvSpPr>
        <p:spPr>
          <a:xfrm>
            <a:off x="5754346" y="1846244"/>
            <a:ext cx="5400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i</a:t>
            </a:r>
            <a:endParaRPr lang="cs-CZ" sz="4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18812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b="1" dirty="0" smtClean="0"/>
              <a:t>Ráno vstává </a:t>
            </a:r>
            <a:r>
              <a:rPr lang="cs-CZ" b="1" dirty="0" err="1" smtClean="0"/>
              <a:t>brz_čko</a:t>
            </a:r>
            <a:r>
              <a:rPr lang="cs-CZ" b="1" dirty="0" smtClean="0"/>
              <a:t>.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Šestiúhelník 3"/>
          <p:cNvSpPr/>
          <p:nvPr/>
        </p:nvSpPr>
        <p:spPr>
          <a:xfrm>
            <a:off x="2097582" y="3090204"/>
            <a:ext cx="1458112" cy="124396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NE</a:t>
            </a:r>
            <a:endParaRPr lang="cs-CZ" sz="2400" b="1" dirty="0"/>
          </a:p>
        </p:txBody>
      </p:sp>
      <p:sp>
        <p:nvSpPr>
          <p:cNvPr id="5" name="Šestiúhelník 4"/>
          <p:cNvSpPr/>
          <p:nvPr/>
        </p:nvSpPr>
        <p:spPr>
          <a:xfrm>
            <a:off x="5337650" y="3090204"/>
            <a:ext cx="1440160" cy="124396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ANO</a:t>
            </a:r>
            <a:endParaRPr lang="cs-CZ" sz="2400" b="1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2592612" y="1846244"/>
            <a:ext cx="4680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y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7" name="TextovéPole 6">
            <a:hlinkClick r:id="rId2" action="ppaction://hlinksldjump"/>
          </p:cNvPr>
          <p:cNvSpPr txBox="1"/>
          <p:nvPr/>
        </p:nvSpPr>
        <p:spPr>
          <a:xfrm>
            <a:off x="5754346" y="1846244"/>
            <a:ext cx="5400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i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259632" y="5085184"/>
            <a:ext cx="66967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POZOR!</a:t>
            </a:r>
            <a:r>
              <a:rPr lang="cs-CZ" sz="3200" dirty="0" smtClean="0"/>
              <a:t>               </a:t>
            </a:r>
            <a:r>
              <a:rPr lang="cs-CZ" sz="3200" dirty="0"/>
              <a:t>b</a:t>
            </a:r>
            <a:r>
              <a:rPr lang="cs-CZ" sz="3200" dirty="0" smtClean="0"/>
              <a:t>rz</a:t>
            </a:r>
            <a:r>
              <a:rPr lang="cs-CZ" sz="3200" b="1" dirty="0" smtClean="0">
                <a:solidFill>
                  <a:srgbClr val="FF0000"/>
                </a:solidFill>
              </a:rPr>
              <a:t>i</a:t>
            </a:r>
            <a:r>
              <a:rPr lang="cs-CZ" sz="3200" dirty="0" smtClean="0"/>
              <a:t>čko               </a:t>
            </a:r>
            <a:r>
              <a:rPr lang="cs-CZ" sz="3200" dirty="0" smtClean="0">
                <a:solidFill>
                  <a:srgbClr val="FF0000"/>
                </a:solidFill>
              </a:rPr>
              <a:t>POZOR!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69964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" presetClass="entr" presetSubtype="4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b="1" dirty="0" smtClean="0"/>
              <a:t>Nevyplazuj </a:t>
            </a:r>
            <a:r>
              <a:rPr lang="cs-CZ" b="1" dirty="0" err="1" smtClean="0"/>
              <a:t>jaz_k</a:t>
            </a:r>
            <a:r>
              <a:rPr lang="cs-CZ" b="1" dirty="0" smtClean="0"/>
              <a:t>!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Šestiúhelník 3"/>
          <p:cNvSpPr/>
          <p:nvPr/>
        </p:nvSpPr>
        <p:spPr>
          <a:xfrm>
            <a:off x="2097582" y="3090204"/>
            <a:ext cx="1458112" cy="124396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ANO</a:t>
            </a:r>
            <a:endParaRPr lang="cs-CZ" sz="2400" dirty="0"/>
          </a:p>
        </p:txBody>
      </p:sp>
      <p:sp>
        <p:nvSpPr>
          <p:cNvPr id="5" name="Šestiúhelník 4"/>
          <p:cNvSpPr/>
          <p:nvPr/>
        </p:nvSpPr>
        <p:spPr>
          <a:xfrm>
            <a:off x="5337650" y="3090204"/>
            <a:ext cx="1440160" cy="124396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smtClean="0"/>
              <a:t>NE</a:t>
            </a:r>
            <a:endParaRPr lang="cs-CZ" sz="2400" b="1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2592612" y="1846244"/>
            <a:ext cx="4680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y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7" name="TextovéPole 6">
            <a:hlinkClick r:id="rId2" action="ppaction://hlinksldjump"/>
          </p:cNvPr>
          <p:cNvSpPr txBox="1"/>
          <p:nvPr/>
        </p:nvSpPr>
        <p:spPr>
          <a:xfrm>
            <a:off x="5754346" y="1846244"/>
            <a:ext cx="5400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i</a:t>
            </a:r>
            <a:endParaRPr lang="cs-CZ" sz="4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27220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b="1" dirty="0" smtClean="0"/>
              <a:t>Učíme se cizí </a:t>
            </a:r>
            <a:r>
              <a:rPr lang="cs-CZ" b="1" dirty="0" err="1" smtClean="0"/>
              <a:t>jaz_k</a:t>
            </a:r>
            <a:r>
              <a:rPr lang="cs-CZ" b="1" dirty="0" smtClean="0"/>
              <a:t>.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Šestiúhelník 3"/>
          <p:cNvSpPr/>
          <p:nvPr/>
        </p:nvSpPr>
        <p:spPr>
          <a:xfrm>
            <a:off x="2097582" y="3090204"/>
            <a:ext cx="1458112" cy="124396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ANO</a:t>
            </a:r>
            <a:endParaRPr lang="cs-CZ" sz="2400" dirty="0"/>
          </a:p>
        </p:txBody>
      </p:sp>
      <p:sp>
        <p:nvSpPr>
          <p:cNvPr id="5" name="Šestiúhelník 4"/>
          <p:cNvSpPr/>
          <p:nvPr/>
        </p:nvSpPr>
        <p:spPr>
          <a:xfrm>
            <a:off x="5337650" y="3090204"/>
            <a:ext cx="1440160" cy="124396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smtClean="0"/>
              <a:t>NE</a:t>
            </a:r>
            <a:endParaRPr lang="cs-CZ" sz="2400" b="1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2592612" y="1846244"/>
            <a:ext cx="4680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y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7" name="TextovéPole 6">
            <a:hlinkClick r:id="rId2" action="ppaction://hlinksldjump"/>
          </p:cNvPr>
          <p:cNvSpPr txBox="1"/>
          <p:nvPr/>
        </p:nvSpPr>
        <p:spPr>
          <a:xfrm>
            <a:off x="5754346" y="1846244"/>
            <a:ext cx="5400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i</a:t>
            </a:r>
            <a:endParaRPr lang="cs-CZ" sz="4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3059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b="1" dirty="0" smtClean="0"/>
              <a:t>Tato</a:t>
            </a:r>
            <a:r>
              <a:rPr lang="cs-CZ" dirty="0" smtClean="0"/>
              <a:t> </a:t>
            </a:r>
            <a:r>
              <a:rPr lang="cs-CZ" b="1" dirty="0" smtClean="0"/>
              <a:t>ulice se </a:t>
            </a:r>
            <a:r>
              <a:rPr lang="cs-CZ" b="1" dirty="0" err="1" smtClean="0"/>
              <a:t>naz_vá</a:t>
            </a:r>
            <a:r>
              <a:rPr lang="cs-CZ" b="1" dirty="0" smtClean="0"/>
              <a:t> Prostřední.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Šestiúhelník 3"/>
          <p:cNvSpPr/>
          <p:nvPr/>
        </p:nvSpPr>
        <p:spPr>
          <a:xfrm>
            <a:off x="2097582" y="3090204"/>
            <a:ext cx="1458112" cy="124396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ANO</a:t>
            </a:r>
            <a:endParaRPr lang="cs-CZ" sz="2400" dirty="0"/>
          </a:p>
        </p:txBody>
      </p:sp>
      <p:sp>
        <p:nvSpPr>
          <p:cNvPr id="5" name="Šestiúhelník 4"/>
          <p:cNvSpPr/>
          <p:nvPr/>
        </p:nvSpPr>
        <p:spPr>
          <a:xfrm>
            <a:off x="5337650" y="3090204"/>
            <a:ext cx="1440160" cy="124396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smtClean="0"/>
              <a:t>NE</a:t>
            </a:r>
            <a:endParaRPr lang="cs-CZ" sz="2400" b="1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2592612" y="1846244"/>
            <a:ext cx="4680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>
                <a:solidFill>
                  <a:srgbClr val="FF0000"/>
                </a:solidFill>
              </a:rPr>
              <a:t>ý</a:t>
            </a:r>
          </a:p>
        </p:txBody>
      </p:sp>
      <p:sp>
        <p:nvSpPr>
          <p:cNvPr id="7" name="TextovéPole 6">
            <a:hlinkClick r:id="rId2" action="ppaction://hlinksldjump"/>
          </p:cNvPr>
          <p:cNvSpPr txBox="1"/>
          <p:nvPr/>
        </p:nvSpPr>
        <p:spPr>
          <a:xfrm>
            <a:off x="5754346" y="1878418"/>
            <a:ext cx="5400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í</a:t>
            </a:r>
            <a:endParaRPr lang="cs-CZ" sz="4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99422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b="1" dirty="0" smtClean="0"/>
              <a:t>Co já se po ránu </a:t>
            </a:r>
            <a:r>
              <a:rPr lang="cs-CZ" b="1" dirty="0" err="1" smtClean="0"/>
              <a:t>naz_vám</a:t>
            </a:r>
            <a:r>
              <a:rPr lang="cs-CZ" b="1" dirty="0"/>
              <a:t>.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Šestiúhelník 3"/>
          <p:cNvSpPr/>
          <p:nvPr/>
        </p:nvSpPr>
        <p:spPr>
          <a:xfrm>
            <a:off x="2097582" y="3090204"/>
            <a:ext cx="1458112" cy="124396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NE</a:t>
            </a:r>
            <a:endParaRPr lang="cs-CZ" sz="2400" b="1" dirty="0"/>
          </a:p>
        </p:txBody>
      </p:sp>
      <p:sp>
        <p:nvSpPr>
          <p:cNvPr id="5" name="Šestiúhelník 4"/>
          <p:cNvSpPr/>
          <p:nvPr/>
        </p:nvSpPr>
        <p:spPr>
          <a:xfrm>
            <a:off x="5337650" y="3090204"/>
            <a:ext cx="1440160" cy="124396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ANO</a:t>
            </a:r>
            <a:endParaRPr lang="cs-CZ" sz="2400" b="1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2592612" y="1846244"/>
            <a:ext cx="4680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>
                <a:solidFill>
                  <a:srgbClr val="FF0000"/>
                </a:solidFill>
              </a:rPr>
              <a:t>ý</a:t>
            </a:r>
          </a:p>
        </p:txBody>
      </p:sp>
      <p:sp>
        <p:nvSpPr>
          <p:cNvPr id="7" name="TextovéPole 6">
            <a:hlinkClick r:id="rId2" action="ppaction://hlinksldjump"/>
          </p:cNvPr>
          <p:cNvSpPr txBox="1"/>
          <p:nvPr/>
        </p:nvSpPr>
        <p:spPr>
          <a:xfrm>
            <a:off x="5754346" y="1878418"/>
            <a:ext cx="5400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í</a:t>
            </a:r>
            <a:endParaRPr lang="cs-CZ" sz="4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35360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b="1" dirty="0" smtClean="0"/>
              <a:t>V </a:t>
            </a:r>
            <a:r>
              <a:rPr lang="cs-CZ" b="1" dirty="0" err="1" smtClean="0"/>
              <a:t>Ruz_ni</a:t>
            </a:r>
            <a:r>
              <a:rPr lang="cs-CZ" b="1" dirty="0" smtClean="0"/>
              <a:t> je naše největší letiště.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Šestiúhelník 3"/>
          <p:cNvSpPr/>
          <p:nvPr/>
        </p:nvSpPr>
        <p:spPr>
          <a:xfrm>
            <a:off x="2097582" y="3090204"/>
            <a:ext cx="1458112" cy="124396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ANO</a:t>
            </a:r>
            <a:endParaRPr lang="cs-CZ" sz="2400" b="1" dirty="0"/>
          </a:p>
        </p:txBody>
      </p:sp>
      <p:sp>
        <p:nvSpPr>
          <p:cNvPr id="5" name="Šestiúhelník 4"/>
          <p:cNvSpPr/>
          <p:nvPr/>
        </p:nvSpPr>
        <p:spPr>
          <a:xfrm>
            <a:off x="5337650" y="3090204"/>
            <a:ext cx="1440160" cy="124396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NE</a:t>
            </a:r>
            <a:endParaRPr lang="cs-CZ" sz="2400" b="1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2592612" y="1846244"/>
            <a:ext cx="4680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y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7" name="TextovéPole 6">
            <a:hlinkClick r:id="rId2" action="ppaction://hlinksldjump"/>
          </p:cNvPr>
          <p:cNvSpPr txBox="1"/>
          <p:nvPr/>
        </p:nvSpPr>
        <p:spPr>
          <a:xfrm>
            <a:off x="5754346" y="1878418"/>
            <a:ext cx="5400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i</a:t>
            </a:r>
            <a:endParaRPr lang="cs-CZ" sz="4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17930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9600" b="1" dirty="0" smtClean="0">
                <a:solidFill>
                  <a:srgbClr val="FF0000"/>
                </a:solidFill>
              </a:rPr>
              <a:t>Výborně!</a:t>
            </a:r>
            <a:endParaRPr lang="cs-CZ" sz="9600" b="1" dirty="0">
              <a:solidFill>
                <a:srgbClr val="FF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4700" dirty="0" smtClean="0"/>
              <a:t>              </a:t>
            </a:r>
            <a:r>
              <a:rPr lang="cs-CZ" sz="4700" b="1" dirty="0" smtClean="0"/>
              <a:t>Teď si to vyzkoušíme :</a:t>
            </a:r>
            <a:endParaRPr lang="cs-CZ" sz="4700" b="1" dirty="0"/>
          </a:p>
        </p:txBody>
      </p:sp>
      <p:pic>
        <p:nvPicPr>
          <p:cNvPr id="2051" name="Picture 3" descr="C:\Users\Marie\AppData\Local\Microsoft\Windows\Temporary Internet Files\Content.IE5\679RCO84\MC900440452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1340768"/>
            <a:ext cx="2750931" cy="36764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593610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700"/>
                            </p:stCondLst>
                            <p:childTnLst>
                              <p:par>
                                <p:cTn id="12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3700"/>
                            </p:stCondLst>
                            <p:childTnLst>
                              <p:par>
                                <p:cTn id="1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Doplň správně</a:t>
            </a:r>
            <a:r>
              <a:rPr lang="cs-CZ" dirty="0" smtClean="0"/>
              <a:t> </a:t>
            </a:r>
            <a:r>
              <a:rPr lang="cs-CZ" b="1" dirty="0" smtClean="0">
                <a:solidFill>
                  <a:srgbClr val="FF0000"/>
                </a:solidFill>
              </a:rPr>
              <a:t>i, í, y, ý </a:t>
            </a:r>
            <a:r>
              <a:rPr lang="cs-CZ" b="1" dirty="0" smtClean="0"/>
              <a:t>:</a:t>
            </a:r>
            <a:br>
              <a:rPr lang="cs-CZ" b="1" dirty="0" smtClean="0"/>
            </a:b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just">
              <a:buNone/>
            </a:pPr>
            <a:r>
              <a:rPr lang="cs-CZ" dirty="0" smtClean="0"/>
              <a:t>Přijdu </a:t>
            </a:r>
            <a:r>
              <a:rPr lang="cs-CZ" dirty="0" err="1" smtClean="0"/>
              <a:t>brz</a:t>
            </a:r>
            <a:r>
              <a:rPr lang="cs-CZ" dirty="0" smtClean="0">
                <a:solidFill>
                  <a:srgbClr val="FF0000"/>
                </a:solidFill>
              </a:rPr>
              <a:t>_</a:t>
            </a:r>
            <a:r>
              <a:rPr lang="cs-CZ" dirty="0" smtClean="0"/>
              <a:t>, </a:t>
            </a:r>
            <a:r>
              <a:rPr lang="cs-CZ" dirty="0" err="1" smtClean="0"/>
              <a:t>cizojaz</a:t>
            </a:r>
            <a:r>
              <a:rPr lang="cs-CZ" dirty="0" err="1" smtClean="0">
                <a:solidFill>
                  <a:srgbClr val="FF0000"/>
                </a:solidFill>
              </a:rPr>
              <a:t>_</a:t>
            </a:r>
            <a:r>
              <a:rPr lang="cs-CZ" dirty="0" err="1" smtClean="0"/>
              <a:t>čný</a:t>
            </a:r>
            <a:r>
              <a:rPr lang="cs-CZ" dirty="0" smtClean="0"/>
              <a:t> slovník, </a:t>
            </a:r>
            <a:r>
              <a:rPr lang="cs-CZ" dirty="0" err="1" smtClean="0"/>
              <a:t>ruz</a:t>
            </a:r>
            <a:r>
              <a:rPr lang="cs-CZ" dirty="0" err="1" smtClean="0">
                <a:solidFill>
                  <a:srgbClr val="FF0000"/>
                </a:solidFill>
              </a:rPr>
              <a:t>_</a:t>
            </a:r>
            <a:r>
              <a:rPr lang="cs-CZ" dirty="0" err="1" smtClean="0"/>
              <a:t>ňské</a:t>
            </a:r>
            <a:r>
              <a:rPr lang="cs-CZ" dirty="0" smtClean="0"/>
              <a:t> letiště, únavou </a:t>
            </a:r>
            <a:r>
              <a:rPr lang="cs-CZ" dirty="0" err="1" smtClean="0"/>
              <a:t>z</a:t>
            </a:r>
            <a:r>
              <a:rPr lang="cs-CZ" dirty="0" err="1" smtClean="0">
                <a:solidFill>
                  <a:srgbClr val="FF0000"/>
                </a:solidFill>
              </a:rPr>
              <a:t>_</a:t>
            </a:r>
            <a:r>
              <a:rPr lang="cs-CZ" dirty="0" err="1" smtClean="0"/>
              <a:t>vá</a:t>
            </a:r>
            <a:r>
              <a:rPr lang="cs-CZ" dirty="0" smtClean="0"/>
              <a:t>, dřevěný </a:t>
            </a:r>
            <a:r>
              <a:rPr lang="cs-CZ" dirty="0" err="1" smtClean="0"/>
              <a:t>voz</a:t>
            </a:r>
            <a:r>
              <a:rPr lang="cs-CZ" dirty="0" err="1" smtClean="0">
                <a:solidFill>
                  <a:srgbClr val="FF0000"/>
                </a:solidFill>
              </a:rPr>
              <a:t>_</a:t>
            </a:r>
            <a:r>
              <a:rPr lang="cs-CZ" dirty="0" err="1" smtClean="0"/>
              <a:t>k</a:t>
            </a:r>
            <a:r>
              <a:rPr lang="cs-CZ" dirty="0" smtClean="0"/>
              <a:t>, známý </a:t>
            </a:r>
            <a:r>
              <a:rPr lang="cs-CZ" dirty="0" err="1" smtClean="0"/>
              <a:t>jaz</a:t>
            </a:r>
            <a:r>
              <a:rPr lang="cs-CZ" dirty="0" err="1" smtClean="0">
                <a:solidFill>
                  <a:srgbClr val="FF0000"/>
                </a:solidFill>
              </a:rPr>
              <a:t>_</a:t>
            </a:r>
            <a:r>
              <a:rPr lang="cs-CZ" dirty="0" err="1" smtClean="0"/>
              <a:t>kovědec</a:t>
            </a:r>
            <a:r>
              <a:rPr lang="cs-CZ" dirty="0" smtClean="0"/>
              <a:t>, </a:t>
            </a:r>
            <a:r>
              <a:rPr lang="cs-CZ" dirty="0" err="1" smtClean="0"/>
              <a:t>brz</a:t>
            </a:r>
            <a:r>
              <a:rPr lang="cs-CZ" dirty="0" err="1" smtClean="0">
                <a:solidFill>
                  <a:srgbClr val="FF0000"/>
                </a:solidFill>
              </a:rPr>
              <a:t>_</a:t>
            </a:r>
            <a:r>
              <a:rPr lang="cs-CZ" dirty="0" err="1" smtClean="0"/>
              <a:t>čko</a:t>
            </a:r>
            <a:r>
              <a:rPr lang="cs-CZ" dirty="0" smtClean="0"/>
              <a:t> se ozveme, hbitý </a:t>
            </a:r>
            <a:r>
              <a:rPr lang="cs-CZ" dirty="0" err="1" smtClean="0"/>
              <a:t>jaz</a:t>
            </a:r>
            <a:r>
              <a:rPr lang="cs-CZ" dirty="0" err="1" smtClean="0">
                <a:solidFill>
                  <a:srgbClr val="FF0000"/>
                </a:solidFill>
              </a:rPr>
              <a:t>_</a:t>
            </a:r>
            <a:r>
              <a:rPr lang="cs-CZ" dirty="0" err="1" smtClean="0"/>
              <a:t>ček</a:t>
            </a:r>
            <a:r>
              <a:rPr lang="cs-CZ" dirty="0" smtClean="0"/>
              <a:t>, veselá </a:t>
            </a:r>
            <a:r>
              <a:rPr lang="cs-CZ" dirty="0" err="1" smtClean="0"/>
              <a:t>muz</a:t>
            </a:r>
            <a:r>
              <a:rPr lang="cs-CZ" dirty="0" err="1" smtClean="0">
                <a:solidFill>
                  <a:srgbClr val="FF0000"/>
                </a:solidFill>
              </a:rPr>
              <a:t>_</a:t>
            </a:r>
            <a:r>
              <a:rPr lang="cs-CZ" dirty="0" err="1" smtClean="0"/>
              <a:t>ka</a:t>
            </a:r>
            <a:r>
              <a:rPr lang="cs-CZ" dirty="0" smtClean="0"/>
              <a:t>, </a:t>
            </a:r>
            <a:r>
              <a:rPr lang="cs-CZ" dirty="0" err="1" smtClean="0"/>
              <a:t>oz</a:t>
            </a:r>
            <a:r>
              <a:rPr lang="cs-CZ" dirty="0" err="1" smtClean="0">
                <a:solidFill>
                  <a:srgbClr val="FF0000"/>
                </a:solidFill>
              </a:rPr>
              <a:t>_</a:t>
            </a:r>
            <a:r>
              <a:rPr lang="cs-CZ" dirty="0" err="1" smtClean="0"/>
              <a:t>vá</a:t>
            </a:r>
            <a:r>
              <a:rPr lang="cs-CZ" dirty="0" smtClean="0"/>
              <a:t> se houkání, postavíme </a:t>
            </a:r>
            <a:r>
              <a:rPr lang="cs-CZ" dirty="0" err="1" smtClean="0"/>
              <a:t>z</a:t>
            </a:r>
            <a:r>
              <a:rPr lang="cs-CZ" dirty="0" err="1" smtClean="0">
                <a:solidFill>
                  <a:srgbClr val="FF0000"/>
                </a:solidFill>
              </a:rPr>
              <a:t>_</a:t>
            </a:r>
            <a:r>
              <a:rPr lang="cs-CZ" dirty="0" err="1" smtClean="0"/>
              <a:t>dku</a:t>
            </a:r>
            <a:r>
              <a:rPr lang="cs-CZ" dirty="0" smtClean="0"/>
              <a:t>, krutá </a:t>
            </a:r>
            <a:r>
              <a:rPr lang="cs-CZ" dirty="0" err="1" smtClean="0"/>
              <a:t>z</a:t>
            </a:r>
            <a:r>
              <a:rPr lang="cs-CZ" dirty="0" err="1" smtClean="0">
                <a:solidFill>
                  <a:srgbClr val="FF0000"/>
                </a:solidFill>
              </a:rPr>
              <a:t>_</a:t>
            </a:r>
            <a:r>
              <a:rPr lang="cs-CZ" dirty="0" err="1" smtClean="0"/>
              <a:t>ma</a:t>
            </a:r>
            <a:r>
              <a:rPr lang="cs-CZ" dirty="0" smtClean="0"/>
              <a:t>, německý </a:t>
            </a:r>
            <a:r>
              <a:rPr lang="cs-CZ" dirty="0" err="1" smtClean="0"/>
              <a:t>jaz</a:t>
            </a:r>
            <a:r>
              <a:rPr lang="cs-CZ" dirty="0" err="1" smtClean="0">
                <a:solidFill>
                  <a:srgbClr val="FF0000"/>
                </a:solidFill>
              </a:rPr>
              <a:t>_</a:t>
            </a:r>
            <a:r>
              <a:rPr lang="cs-CZ" dirty="0" err="1" smtClean="0"/>
              <a:t>k</a:t>
            </a:r>
            <a:r>
              <a:rPr lang="cs-CZ" dirty="0" smtClean="0"/>
              <a:t>, </a:t>
            </a:r>
            <a:r>
              <a:rPr lang="cs-CZ" dirty="0" err="1" smtClean="0"/>
              <a:t>fyz</a:t>
            </a:r>
            <a:r>
              <a:rPr lang="cs-CZ" dirty="0" err="1" smtClean="0">
                <a:solidFill>
                  <a:srgbClr val="FF0000"/>
                </a:solidFill>
              </a:rPr>
              <a:t>_</a:t>
            </a:r>
            <a:r>
              <a:rPr lang="cs-CZ" dirty="0" err="1" smtClean="0"/>
              <a:t>kální</a:t>
            </a:r>
            <a:r>
              <a:rPr lang="cs-CZ" dirty="0" smtClean="0"/>
              <a:t> pokus, </a:t>
            </a:r>
            <a:r>
              <a:rPr lang="cs-CZ" dirty="0" err="1" smtClean="0"/>
              <a:t>oz</a:t>
            </a:r>
            <a:r>
              <a:rPr lang="cs-CZ" dirty="0" err="1" smtClean="0">
                <a:solidFill>
                  <a:srgbClr val="FF0000"/>
                </a:solidFill>
              </a:rPr>
              <a:t>_</a:t>
            </a:r>
            <a:r>
              <a:rPr lang="cs-CZ" dirty="0" err="1" smtClean="0"/>
              <a:t>mé</a:t>
            </a:r>
            <a:r>
              <a:rPr lang="cs-CZ" dirty="0" smtClean="0"/>
              <a:t> obilí, </a:t>
            </a:r>
            <a:r>
              <a:rPr lang="cs-CZ" dirty="0" err="1" smtClean="0"/>
              <a:t>jaz</a:t>
            </a:r>
            <a:r>
              <a:rPr lang="cs-CZ" dirty="0" err="1" smtClean="0">
                <a:solidFill>
                  <a:srgbClr val="FF0000"/>
                </a:solidFill>
              </a:rPr>
              <a:t>_</a:t>
            </a:r>
            <a:r>
              <a:rPr lang="cs-CZ" dirty="0" err="1" smtClean="0"/>
              <a:t>ková</a:t>
            </a:r>
            <a:r>
              <a:rPr lang="cs-CZ" dirty="0" smtClean="0"/>
              <a:t> škola, </a:t>
            </a:r>
            <a:r>
              <a:rPr lang="cs-CZ" dirty="0" err="1" smtClean="0"/>
              <a:t>vyz</a:t>
            </a:r>
            <a:r>
              <a:rPr lang="cs-CZ" dirty="0" err="1" smtClean="0">
                <a:solidFill>
                  <a:srgbClr val="FF0000"/>
                </a:solidFill>
              </a:rPr>
              <a:t>_</a:t>
            </a:r>
            <a:r>
              <a:rPr lang="cs-CZ" dirty="0" err="1" smtClean="0"/>
              <a:t>vají</a:t>
            </a:r>
            <a:r>
              <a:rPr lang="cs-CZ" dirty="0" smtClean="0"/>
              <a:t> ke stávce, </a:t>
            </a:r>
            <a:r>
              <a:rPr lang="cs-CZ" dirty="0" err="1" smtClean="0"/>
              <a:t>z</a:t>
            </a:r>
            <a:r>
              <a:rPr lang="cs-CZ" dirty="0" err="1" smtClean="0">
                <a:solidFill>
                  <a:srgbClr val="FF0000"/>
                </a:solidFill>
              </a:rPr>
              <a:t>_</a:t>
            </a:r>
            <a:r>
              <a:rPr lang="cs-CZ" dirty="0" err="1" smtClean="0"/>
              <a:t>mní</a:t>
            </a:r>
            <a:r>
              <a:rPr lang="cs-CZ" dirty="0" smtClean="0"/>
              <a:t> radovánky, dlouho se </a:t>
            </a:r>
            <a:r>
              <a:rPr lang="cs-CZ" dirty="0" err="1" smtClean="0"/>
              <a:t>neoz</a:t>
            </a:r>
            <a:r>
              <a:rPr lang="cs-CZ" dirty="0" err="1" smtClean="0">
                <a:solidFill>
                  <a:srgbClr val="FF0000"/>
                </a:solidFill>
              </a:rPr>
              <a:t>_</a:t>
            </a:r>
            <a:r>
              <a:rPr lang="cs-CZ" dirty="0" err="1" smtClean="0"/>
              <a:t>vá</a:t>
            </a:r>
            <a:r>
              <a:rPr lang="cs-CZ" dirty="0" smtClean="0"/>
              <a:t>, </a:t>
            </a:r>
            <a:r>
              <a:rPr lang="cs-CZ" dirty="0" err="1" smtClean="0"/>
              <a:t>z</a:t>
            </a:r>
            <a:r>
              <a:rPr lang="cs-CZ" dirty="0" err="1" smtClean="0">
                <a:solidFill>
                  <a:srgbClr val="FF0000"/>
                </a:solidFill>
              </a:rPr>
              <a:t>_</a:t>
            </a:r>
            <a:r>
              <a:rPr lang="cs-CZ" dirty="0" err="1" smtClean="0"/>
              <a:t>nkový</a:t>
            </a:r>
            <a:r>
              <a:rPr lang="cs-CZ" dirty="0" smtClean="0"/>
              <a:t> plech.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33050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Správné řešení :</a:t>
            </a:r>
            <a:br>
              <a:rPr lang="cs-CZ" b="1" dirty="0" smtClean="0"/>
            </a:b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just">
              <a:buNone/>
            </a:pPr>
            <a:r>
              <a:rPr lang="cs-CZ" dirty="0" smtClean="0"/>
              <a:t>Přijdu brz</a:t>
            </a:r>
            <a:r>
              <a:rPr lang="cs-CZ" b="1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, cizojaz</a:t>
            </a:r>
            <a:r>
              <a:rPr lang="cs-CZ" b="1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čný slovník, ruz</a:t>
            </a:r>
            <a:r>
              <a:rPr lang="cs-CZ" b="1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ňské letiště, únavou z</a:t>
            </a:r>
            <a:r>
              <a:rPr lang="cs-CZ" b="1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vá, dřevěný voz</a:t>
            </a:r>
            <a:r>
              <a:rPr lang="cs-CZ" b="1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k, známý jaz</a:t>
            </a:r>
            <a:r>
              <a:rPr lang="cs-CZ" b="1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kovědec, brz</a:t>
            </a:r>
            <a:r>
              <a:rPr lang="cs-CZ" b="1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čko se ozveme, hbitý jaz</a:t>
            </a:r>
            <a:r>
              <a:rPr lang="cs-CZ" b="1" dirty="0" smtClean="0">
                <a:solidFill>
                  <a:srgbClr val="FF0000"/>
                </a:solidFill>
              </a:rPr>
              <a:t>ý</a:t>
            </a:r>
            <a:r>
              <a:rPr lang="cs-CZ" dirty="0" smtClean="0"/>
              <a:t>ček, veselá muz</a:t>
            </a:r>
            <a:r>
              <a:rPr lang="cs-CZ" b="1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ka, oz</a:t>
            </a:r>
            <a:r>
              <a:rPr lang="cs-CZ" b="1" dirty="0" smtClean="0">
                <a:solidFill>
                  <a:srgbClr val="FF0000"/>
                </a:solidFill>
              </a:rPr>
              <a:t>ý</a:t>
            </a:r>
            <a:r>
              <a:rPr lang="cs-CZ" dirty="0" smtClean="0"/>
              <a:t>vá se houkání, postavíme z</a:t>
            </a:r>
            <a:r>
              <a:rPr lang="cs-CZ" b="1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dku, krutá z</a:t>
            </a:r>
            <a:r>
              <a:rPr lang="cs-CZ" b="1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ma, německý jaz</a:t>
            </a:r>
            <a:r>
              <a:rPr lang="cs-CZ" b="1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k, fyz</a:t>
            </a:r>
            <a:r>
              <a:rPr lang="cs-CZ" b="1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kální pokus, oz</a:t>
            </a:r>
            <a:r>
              <a:rPr lang="cs-CZ" b="1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mé obilí, jaz</a:t>
            </a:r>
            <a:r>
              <a:rPr lang="cs-CZ" b="1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ková škola, vyz</a:t>
            </a:r>
            <a:r>
              <a:rPr lang="cs-CZ" b="1" dirty="0" smtClean="0">
                <a:solidFill>
                  <a:srgbClr val="FF0000"/>
                </a:solidFill>
              </a:rPr>
              <a:t>ý</a:t>
            </a:r>
            <a:r>
              <a:rPr lang="cs-CZ" dirty="0" smtClean="0"/>
              <a:t>vají ke stávce, z</a:t>
            </a:r>
            <a:r>
              <a:rPr lang="cs-CZ" b="1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mní radovánky, dlouho se neoz</a:t>
            </a:r>
            <a:r>
              <a:rPr lang="cs-CZ" b="1" dirty="0" smtClean="0">
                <a:solidFill>
                  <a:srgbClr val="FF0000"/>
                </a:solidFill>
              </a:rPr>
              <a:t>ý</a:t>
            </a:r>
            <a:r>
              <a:rPr lang="cs-CZ" dirty="0" smtClean="0"/>
              <a:t>vá, z</a:t>
            </a:r>
            <a:r>
              <a:rPr lang="cs-CZ" b="1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nkový plech.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064699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Hodnocení:</a:t>
            </a:r>
            <a:endParaRPr lang="cs-CZ" b="1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43580077"/>
              </p:ext>
            </p:extLst>
          </p:nvPr>
        </p:nvGraphicFramePr>
        <p:xfrm>
          <a:off x="539552" y="964580"/>
          <a:ext cx="8003232" cy="5699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16224"/>
                <a:gridCol w="5987008"/>
              </a:tblGrid>
              <a:tr h="324055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Počet chyb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Hodnocení</a:t>
                      </a:r>
                      <a:endParaRPr lang="cs-CZ" dirty="0"/>
                    </a:p>
                  </a:txBody>
                  <a:tcPr/>
                </a:tc>
              </a:tr>
              <a:tr h="932214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0 – 1</a:t>
                      </a:r>
                    </a:p>
                    <a:p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                Dobrá práce, je vidět, že </a:t>
                      </a:r>
                    </a:p>
                    <a:p>
                      <a:r>
                        <a:rPr lang="cs-CZ" sz="3200" dirty="0" smtClean="0"/>
                        <a:t>            vyjmenovaná slova ovládáš! </a:t>
                      </a:r>
                    </a:p>
                  </a:txBody>
                  <a:tcPr/>
                </a:tc>
              </a:tr>
              <a:tr h="932214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2 – 3</a:t>
                      </a:r>
                    </a:p>
                    <a:p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                Chválím, ale dávej pozor</a:t>
                      </a:r>
                    </a:p>
                    <a:p>
                      <a:r>
                        <a:rPr lang="cs-CZ" sz="3200" baseline="0" dirty="0" smtClean="0"/>
                        <a:t>                </a:t>
                      </a:r>
                      <a:r>
                        <a:rPr lang="cs-CZ" sz="3200" dirty="0" smtClean="0"/>
                        <a:t>na chyby!</a:t>
                      </a:r>
                      <a:endParaRPr lang="cs-CZ" sz="3200" dirty="0"/>
                    </a:p>
                  </a:txBody>
                  <a:tcPr/>
                </a:tc>
              </a:tr>
              <a:tr h="932214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4 – 5</a:t>
                      </a:r>
                    </a:p>
                    <a:p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                Ještě vyjmenovaná slova </a:t>
                      </a:r>
                    </a:p>
                    <a:p>
                      <a:r>
                        <a:rPr lang="cs-CZ" sz="3200" dirty="0" smtClean="0"/>
                        <a:t>                neovládáš, běž se učit!</a:t>
                      </a:r>
                      <a:endParaRPr lang="cs-CZ" sz="3200" dirty="0"/>
                    </a:p>
                  </a:txBody>
                  <a:tcPr/>
                </a:tc>
              </a:tr>
              <a:tr h="932214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6 – 7</a:t>
                      </a:r>
                    </a:p>
                    <a:p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                Látce moc nerozumíš, </a:t>
                      </a:r>
                    </a:p>
                    <a:p>
                      <a:r>
                        <a:rPr lang="cs-CZ" sz="3200" dirty="0" smtClean="0"/>
                        <a:t>         máš před sebou hodně práce!</a:t>
                      </a:r>
                      <a:endParaRPr lang="cs-CZ" sz="3200" dirty="0"/>
                    </a:p>
                  </a:txBody>
                  <a:tcPr/>
                </a:tc>
              </a:tr>
              <a:tr h="932214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8 a více</a:t>
                      </a:r>
                    </a:p>
                    <a:p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             Tudy cesta nevede, tohle</a:t>
                      </a:r>
                    </a:p>
                    <a:p>
                      <a:r>
                        <a:rPr lang="cs-CZ" sz="3200" dirty="0" smtClean="0"/>
                        <a:t>                k úspěchu nestačí!</a:t>
                      </a:r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C:\Users\Marie\AppData\Local\Microsoft\Windows\Temporary Internet Files\Content.IE5\RHW2VNTU\MC9004343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8459" y="1574540"/>
            <a:ext cx="816208" cy="826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Marie\AppData\Local\Microsoft\Windows\Temporary Internet Files\Content.IE5\F58IKF4Y\MC90043440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50726" y="4691026"/>
            <a:ext cx="939194" cy="8807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Marie\AppData\Local\Microsoft\Windows\Temporary Internet Files\Content.IE5\44TYM397\MC90044042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41450" y="2629292"/>
            <a:ext cx="1221557" cy="10071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Marie\AppData\Local\Microsoft\Windows\Temporary Internet Files\Content.IE5\RHW2VNTU\MC90043799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7928" y="3777322"/>
            <a:ext cx="908051" cy="865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Marie\AppData\Local\Microsoft\Windows\Temporary Internet Files\Content.IE5\F58IKF4Y\MC90043439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8459" y="5805264"/>
            <a:ext cx="868112" cy="884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206986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303</TotalTime>
  <Words>441</Words>
  <Application>Microsoft Office PowerPoint</Application>
  <PresentationFormat>Předvádění na obrazovce (4:3)</PresentationFormat>
  <Paragraphs>105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Věta se skládá ze slov</vt:lpstr>
      <vt:lpstr>Vyjmenovaná slova  po  Z</vt:lpstr>
      <vt:lpstr>Anotace:</vt:lpstr>
      <vt:lpstr>Prezentace aplikace PowerPoint</vt:lpstr>
      <vt:lpstr>PROCVIČUJ</vt:lpstr>
      <vt:lpstr>  Do školy chodí brz_.  </vt:lpstr>
      <vt:lpstr>  Ráno vstává brz_čko.  </vt:lpstr>
      <vt:lpstr>  Nevyplazuj jaz_k!  </vt:lpstr>
      <vt:lpstr>  Učíme se cizí jaz_k. </vt:lpstr>
      <vt:lpstr>  Tato ulice se naz_vá Prostřední. </vt:lpstr>
      <vt:lpstr>  Co já se po ránu naz_vám. </vt:lpstr>
      <vt:lpstr>  V Ruz_ni je naše největší letiště. </vt:lpstr>
      <vt:lpstr>Výborně!</vt:lpstr>
      <vt:lpstr> Doplň správně i, í, y, ý : </vt:lpstr>
      <vt:lpstr> Správné řešení : </vt:lpstr>
      <vt:lpstr>Hodnocení: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Moje třetí prezentace</dc:title>
  <dc:creator>Marie</dc:creator>
  <cp:lastModifiedBy>Marie</cp:lastModifiedBy>
  <cp:revision>30</cp:revision>
  <dcterms:created xsi:type="dcterms:W3CDTF">2012-11-10T12:57:03Z</dcterms:created>
  <dcterms:modified xsi:type="dcterms:W3CDTF">2013-01-30T18:20:40Z</dcterms:modified>
</cp:coreProperties>
</file>