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172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959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444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997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720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442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843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718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212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33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780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881647-D974-49A9-8D22-76BFE144F0E5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321A7-DB4F-4FBE-9F02-9BE351A08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777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Rok - hodiny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VY_32_INOVACE_4A_18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1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2389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b="1" dirty="0">
                <a:cs typeface="Times New Roman" pitchFamily="18" charset="0"/>
              </a:rPr>
              <a:t>Identifikátor materiálu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cs typeface="Times New Roman" pitchFamily="18" charset="0"/>
              </a:rPr>
              <a:t>III/2 Inovace a zkvalitnění výuky prostřednictvím ICT</a:t>
            </a:r>
            <a:r>
              <a:rPr lang="cs-CZ" sz="1800">
                <a:cs typeface="Times New Roman" pitchFamily="18" charset="0"/>
              </a:rPr>
              <a:t>, </a:t>
            </a:r>
            <a:r>
              <a:rPr lang="cs-CZ" sz="1800" smtClean="0">
                <a:cs typeface="Times New Roman" pitchFamily="18" charset="0"/>
              </a:rPr>
              <a:t>18</a:t>
            </a:r>
          </a:p>
          <a:p>
            <a:pPr marL="0" indent="0">
              <a:buNone/>
            </a:pPr>
            <a:endParaRPr lang="cs-CZ" sz="1800" dirty="0"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b="1" dirty="0" smtClean="0"/>
              <a:t>Anotace</a:t>
            </a:r>
            <a:r>
              <a:rPr lang="cs-CZ" sz="1800" b="1" dirty="0"/>
              <a:t>: </a:t>
            </a:r>
            <a:r>
              <a:rPr lang="cs-CZ" sz="1800" dirty="0" smtClean="0"/>
              <a:t>Tento materiál slouží k opakování učiva. Žáci opakují určování času – celá hodina, čtvrt, půl, tři čtvrtě. Opakují také digitální čtení času. Na prvních čtyřech stránkách k hodinám přiřazují čas. Pracují tužkou – rukopisné poznámky. Na dalších dvou stranách přiřazují digitální čas k hodinám – zde pracují pomocí animace, správný čas po klinutí do příslušného pole „přiletí“ na správné místo. Dále skládají uvedené věty ve správném pořadí. Opět pracují s animací - věty číslují. Uvedené věty dále přiřazují ke správnému času (rukopisné poznámky). </a:t>
            </a:r>
          </a:p>
          <a:p>
            <a:pPr marL="0" indent="0">
              <a:buNone/>
            </a:pPr>
            <a:r>
              <a:rPr lang="cs-CZ" sz="1800" b="1" dirty="0" smtClean="0"/>
              <a:t>Délka trvání práce s tímto materiálem: </a:t>
            </a:r>
            <a:r>
              <a:rPr lang="cs-CZ" sz="1800" dirty="0" smtClean="0"/>
              <a:t>Zhruba 35 minut</a:t>
            </a:r>
          </a:p>
          <a:p>
            <a:pPr marL="0" indent="0">
              <a:buNone/>
            </a:pPr>
            <a:r>
              <a:rPr lang="cs-CZ" sz="1800" b="1" dirty="0" smtClean="0"/>
              <a:t>Autor</a:t>
            </a:r>
            <a:r>
              <a:rPr lang="cs-CZ" sz="1800" dirty="0"/>
              <a:t>: Daniela </a:t>
            </a:r>
            <a:r>
              <a:rPr lang="cs-CZ" sz="1800" dirty="0" err="1"/>
              <a:t>Tájková</a:t>
            </a:r>
            <a:endParaRPr lang="cs-CZ" sz="1800" dirty="0"/>
          </a:p>
          <a:p>
            <a:pPr marL="0" indent="0">
              <a:buNone/>
            </a:pPr>
            <a:r>
              <a:rPr lang="cs-CZ" sz="1800" b="1" dirty="0"/>
              <a:t>Datum </a:t>
            </a:r>
            <a:r>
              <a:rPr lang="cs-CZ" sz="1800" b="1" dirty="0" smtClean="0"/>
              <a:t>vytvoření: </a:t>
            </a:r>
            <a:r>
              <a:rPr lang="cs-CZ" sz="1800" dirty="0" smtClean="0"/>
              <a:t>Podzim 2011</a:t>
            </a:r>
          </a:p>
          <a:p>
            <a:pPr marL="0" indent="0">
              <a:buNone/>
            </a:pPr>
            <a:r>
              <a:rPr lang="cs-CZ" sz="1800" b="1" dirty="0" smtClean="0"/>
              <a:t>Speciální </a:t>
            </a:r>
            <a:r>
              <a:rPr lang="cs-CZ" sz="1800" b="1" dirty="0"/>
              <a:t>vzdělávací potřeby: </a:t>
            </a:r>
            <a:r>
              <a:rPr lang="cs-CZ" sz="1800" dirty="0"/>
              <a:t>ADHD, autismus, MP.</a:t>
            </a:r>
          </a:p>
          <a:p>
            <a:pPr marL="0" indent="0">
              <a:buNone/>
            </a:pPr>
            <a:r>
              <a:rPr lang="cs-CZ" sz="1800" b="1" dirty="0"/>
              <a:t>Vzdělávací obor: </a:t>
            </a:r>
            <a:r>
              <a:rPr lang="cs-CZ" sz="1800" dirty="0"/>
              <a:t>Člověk a jeho svět.</a:t>
            </a:r>
          </a:p>
          <a:p>
            <a:pPr marL="0" indent="0">
              <a:buNone/>
            </a:pPr>
            <a:r>
              <a:rPr lang="cs-CZ" sz="1800" b="1" dirty="0"/>
              <a:t>Druh učebního materiálu: </a:t>
            </a:r>
            <a:r>
              <a:rPr lang="cs-CZ" sz="1800" dirty="0"/>
              <a:t>Interaktivní DUM</a:t>
            </a:r>
          </a:p>
          <a:p>
            <a:pPr marL="0" indent="0">
              <a:buNone/>
            </a:pPr>
            <a:r>
              <a:rPr lang="cs-CZ" sz="1800" b="1" dirty="0" smtClean="0"/>
              <a:t>Inovace: </a:t>
            </a:r>
            <a:r>
              <a:rPr lang="cs-CZ" sz="1800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sz="1800" b="1" dirty="0" smtClean="0"/>
              <a:t>Cílová </a:t>
            </a:r>
            <a:r>
              <a:rPr lang="cs-CZ" sz="1800" b="1" dirty="0"/>
              <a:t>skupina: </a:t>
            </a:r>
            <a:r>
              <a:rPr lang="cs-CZ" sz="1800" dirty="0" smtClean="0"/>
              <a:t>Žák (s </a:t>
            </a:r>
            <a:r>
              <a:rPr lang="cs-CZ" sz="1800" dirty="0"/>
              <a:t>autismem, </a:t>
            </a:r>
            <a:r>
              <a:rPr lang="cs-CZ" sz="1800" dirty="0" smtClean="0"/>
              <a:t>lehkou MR</a:t>
            </a:r>
            <a:r>
              <a:rPr lang="cs-CZ" sz="1800" dirty="0"/>
              <a:t>).</a:t>
            </a:r>
          </a:p>
          <a:p>
            <a:pPr marL="0" indent="0">
              <a:buNone/>
            </a:pPr>
            <a:r>
              <a:rPr lang="cs-CZ" sz="1800" b="1" dirty="0"/>
              <a:t>Stupeň a typ vzdělávání: </a:t>
            </a:r>
            <a:r>
              <a:rPr lang="cs-CZ" sz="1800" dirty="0"/>
              <a:t>ZŠ speciální, </a:t>
            </a:r>
            <a:r>
              <a:rPr lang="cs-CZ" sz="1800" dirty="0" smtClean="0"/>
              <a:t>1.stupeň, 1. </a:t>
            </a:r>
            <a:r>
              <a:rPr lang="cs-CZ" sz="1800" dirty="0"/>
              <a:t>období</a:t>
            </a:r>
            <a:r>
              <a:rPr lang="cs-CZ" sz="1800" b="1" dirty="0"/>
              <a:t>.</a:t>
            </a:r>
          </a:p>
          <a:p>
            <a:pPr marL="0" indent="0">
              <a:buNone/>
            </a:pPr>
            <a:r>
              <a:rPr lang="cs-CZ" sz="1800" b="1" dirty="0"/>
              <a:t>Věková </a:t>
            </a:r>
            <a:r>
              <a:rPr lang="cs-CZ" sz="1800" b="1" dirty="0" smtClean="0"/>
              <a:t>skupina: </a:t>
            </a:r>
            <a:r>
              <a:rPr lang="cs-CZ" sz="1800" dirty="0"/>
              <a:t>6</a:t>
            </a:r>
            <a:r>
              <a:rPr lang="cs-CZ" sz="1800" dirty="0" smtClean="0"/>
              <a:t> – </a:t>
            </a:r>
            <a:r>
              <a:rPr lang="cs-CZ" sz="1800" dirty="0"/>
              <a:t>9</a:t>
            </a:r>
            <a:r>
              <a:rPr lang="cs-CZ" sz="1800" dirty="0" smtClean="0"/>
              <a:t> let.</a:t>
            </a:r>
            <a:endParaRPr lang="cs-CZ" sz="1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63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2999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Kolik je hodin? Přiřaď.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156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939736" y="2084554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042857" y="1340768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939736" y="208455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983427" y="122909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669531" y="2150143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10051" y="2731171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1085355" y="2133245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319883" y="1340768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604053" y="1666966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59736" y="2426086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347899" y="2659163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599732" y="1376772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229371" y="1628800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635736" y="2731171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301379" y="2547861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800699" y="1300118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27705" y="13360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67019" y="158508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88021" y="19763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09517" y="230820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97887" y="26193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6540" y="273117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538737" y="26891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73394" y="239397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109548" y="200983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89683" y="1592796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488036" y="1340768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1" name="Ovál 30"/>
          <p:cNvSpPr/>
          <p:nvPr/>
        </p:nvSpPr>
        <p:spPr>
          <a:xfrm>
            <a:off x="5380204" y="210184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525823" y="12860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5380204" y="210184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5427878" y="125004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109999" y="216743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450519" y="274845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4525823" y="215053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5760351" y="135805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6044521" y="168425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100204" y="244337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788367" y="267645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040200" y="139405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669839" y="164608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5076204" y="274845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741847" y="256514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5241167" y="131740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668173" y="135336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007487" y="160237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128489" y="199367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049985" y="23254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738355" y="263662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307008" y="27484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979205" y="27064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713862" y="24112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550016" y="202711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630151" y="161008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928504" y="135805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58" name="Ovál 57"/>
          <p:cNvSpPr/>
          <p:nvPr/>
        </p:nvSpPr>
        <p:spPr>
          <a:xfrm>
            <a:off x="1984611" y="4888410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1163866" y="4127013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1984611" y="488841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>
            <a:off x="2075874" y="4040447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714406" y="4953999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054926" y="5535027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1130230" y="4937101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2364758" y="4144624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2648928" y="4470822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704611" y="5229942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392774" y="546301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44607" y="4180628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1274246" y="4432656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1680611" y="5535027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1346254" y="5351717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1845574" y="4103974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272580" y="413993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611894" y="438894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732896" y="478024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654392" y="511205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2342762" y="542319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911415" y="553502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583612" y="549303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318269" y="519782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1154423" y="48136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234558" y="4396652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532911" y="4144624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85" name="Ovál 84"/>
          <p:cNvSpPr/>
          <p:nvPr/>
        </p:nvSpPr>
        <p:spPr>
          <a:xfrm>
            <a:off x="5458708" y="4947470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4604327" y="4131676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5458708" y="494747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8" name="Přímá spojnice 87"/>
          <p:cNvCxnSpPr/>
          <p:nvPr/>
        </p:nvCxnSpPr>
        <p:spPr>
          <a:xfrm>
            <a:off x="5506382" y="409567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6188503" y="5013059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529023" y="5594087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 flipV="1">
            <a:off x="4604327" y="4996161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5838855" y="4203684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6123025" y="4529882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6178708" y="5289002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5866871" y="552207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5118704" y="4239688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748343" y="4491716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5154708" y="5594087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4820351" y="5410777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5319671" y="4163034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746677" y="419899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6085991" y="444800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6150848" y="486334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6128489" y="517111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816859" y="548225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385512" y="559408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057709" y="55520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792366" y="52568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4628520" y="487274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4708655" y="4455712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5007008" y="4203684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251520" y="332656"/>
            <a:ext cx="2186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Přiřaď správný čas:</a:t>
            </a:r>
            <a:endParaRPr lang="cs-CZ" sz="2000" b="1" dirty="0"/>
          </a:p>
        </p:txBody>
      </p:sp>
      <p:sp>
        <p:nvSpPr>
          <p:cNvPr id="113" name="Zaoblený obdélník 112"/>
          <p:cNvSpPr/>
          <p:nvPr/>
        </p:nvSpPr>
        <p:spPr>
          <a:xfrm>
            <a:off x="6580065" y="716395"/>
            <a:ext cx="2232248" cy="69638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TŘI HODINY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6588224" y="2308201"/>
            <a:ext cx="2232248" cy="69638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DEVĚT HODIN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5" name="Zaoblený obdélník 114"/>
          <p:cNvSpPr/>
          <p:nvPr/>
        </p:nvSpPr>
        <p:spPr>
          <a:xfrm>
            <a:off x="6741355" y="3968731"/>
            <a:ext cx="2232248" cy="69638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ŠEST HODIN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6" name="Zaoblený obdélník 115"/>
          <p:cNvSpPr/>
          <p:nvPr/>
        </p:nvSpPr>
        <p:spPr>
          <a:xfrm>
            <a:off x="6741355" y="5441841"/>
            <a:ext cx="2232248" cy="696381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DVANÁCT HODIN</a:t>
            </a:r>
            <a:endParaRPr lang="cs-CZ" sz="2000" b="1" dirty="0">
              <a:solidFill>
                <a:srgbClr val="0070C0"/>
              </a:solidFill>
            </a:endParaRPr>
          </a:p>
        </p:txBody>
      </p:sp>
      <p:cxnSp>
        <p:nvCxnSpPr>
          <p:cNvPr id="121" name="Přímá spojnice 120"/>
          <p:cNvCxnSpPr>
            <a:stCxn id="19" idx="0"/>
          </p:cNvCxnSpPr>
          <p:nvPr/>
        </p:nvCxnSpPr>
        <p:spPr>
          <a:xfrm flipH="1">
            <a:off x="1983427" y="1300118"/>
            <a:ext cx="35664" cy="84744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>
            <a:stCxn id="33" idx="4"/>
            <a:endCxn id="32" idx="0"/>
          </p:cNvCxnSpPr>
          <p:nvPr/>
        </p:nvCxnSpPr>
        <p:spPr>
          <a:xfrm flipV="1">
            <a:off x="5403064" y="1286047"/>
            <a:ext cx="22859" cy="86151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>
            <a:stCxn id="87" idx="0"/>
            <a:endCxn id="86" idx="0"/>
          </p:cNvCxnSpPr>
          <p:nvPr/>
        </p:nvCxnSpPr>
        <p:spPr>
          <a:xfrm flipV="1">
            <a:off x="5481568" y="4131676"/>
            <a:ext cx="22859" cy="8157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>
            <a:stCxn id="60" idx="0"/>
            <a:endCxn id="73" idx="0"/>
          </p:cNvCxnSpPr>
          <p:nvPr/>
        </p:nvCxnSpPr>
        <p:spPr>
          <a:xfrm flipV="1">
            <a:off x="2007471" y="4103974"/>
            <a:ext cx="56495" cy="78443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>
            <a:stCxn id="33" idx="7"/>
            <a:endCxn id="46" idx="2"/>
          </p:cNvCxnSpPr>
          <p:nvPr/>
        </p:nvCxnSpPr>
        <p:spPr>
          <a:xfrm flipV="1">
            <a:off x="5419228" y="1625182"/>
            <a:ext cx="40331" cy="48335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H="1">
            <a:off x="1488036" y="4905974"/>
            <a:ext cx="585117" cy="52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>
            <a:stCxn id="87" idx="0"/>
          </p:cNvCxnSpPr>
          <p:nvPr/>
        </p:nvCxnSpPr>
        <p:spPr>
          <a:xfrm>
            <a:off x="5481568" y="4947470"/>
            <a:ext cx="24814" cy="4723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>
            <a:off x="2001259" y="2130272"/>
            <a:ext cx="463523" cy="228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983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042005" y="1652506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187624" y="836712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042005" y="1652506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2089679" y="80070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771800" y="1718095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12320" y="229912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1187624" y="1701197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422152" y="908720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706322" y="1234918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62005" y="1994038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450168" y="2227115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02001" y="94472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31640" y="1196752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738005" y="2299123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403648" y="2115813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902968" y="868070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29974" y="90402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69288" y="115303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90290" y="154433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11786" y="187615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00156" y="21872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68809" y="229912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641006" y="225712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75663" y="196192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211817" y="15777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291952" y="1160748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590305" y="908720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1" name="Ovál 30"/>
          <p:cNvSpPr/>
          <p:nvPr/>
        </p:nvSpPr>
        <p:spPr>
          <a:xfrm>
            <a:off x="5003856" y="1641364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149475" y="825570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5003856" y="164136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5051530" y="789566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733651" y="1706953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074171" y="2287981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4149475" y="1690055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5384003" y="897578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5668173" y="1223776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723856" y="1982896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412019" y="2215973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663852" y="933582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293491" y="1185610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699856" y="2287981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365499" y="2104671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864819" y="856928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91825" y="89288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631139" y="114189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752141" y="15331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673637" y="186501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362007" y="217614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930660" y="228798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602857" y="224598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337514" y="195078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173668" y="156664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253803" y="1149606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552156" y="897578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58" name="Ovál 57"/>
          <p:cNvSpPr/>
          <p:nvPr/>
        </p:nvSpPr>
        <p:spPr>
          <a:xfrm>
            <a:off x="2047784" y="4820858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1193403" y="4005064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2047784" y="482085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>
            <a:off x="2095458" y="3969060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777579" y="4886447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118099" y="5467475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1193403" y="4869549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2427931" y="4077072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2712101" y="4403270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767784" y="5162390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455947" y="5395467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707780" y="4113076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1337419" y="4365104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1743784" y="5467475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1409427" y="5284165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1908747" y="4036422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335753" y="407238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675067" y="432138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796069" y="47126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717565" y="504450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2405935" y="535564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974588" y="54674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646785" y="54254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381442" y="51302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1217596" y="474613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297731" y="4329100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596084" y="4077072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85" name="Ovál 84"/>
          <p:cNvSpPr/>
          <p:nvPr/>
        </p:nvSpPr>
        <p:spPr>
          <a:xfrm>
            <a:off x="5214988" y="4823830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4360607" y="4008036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5214988" y="482383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8" name="Přímá spojnice 87"/>
          <p:cNvCxnSpPr/>
          <p:nvPr/>
        </p:nvCxnSpPr>
        <p:spPr>
          <a:xfrm>
            <a:off x="5262662" y="397203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5944783" y="4889419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285303" y="5470447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 flipV="1">
            <a:off x="4360607" y="4872521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5595135" y="4080044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5879305" y="4406242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934988" y="5165362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5623151" y="539843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4874984" y="4116048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504623" y="4368076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4910988" y="5470447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4576631" y="5287137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5075951" y="4039394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502957" y="407535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842271" y="432436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963273" y="471566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884769" y="504747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573139" y="535861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141792" y="547044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813989" y="542845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548646" y="513324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4384800" y="474910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4464935" y="4332072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4763288" y="4080044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2" name="Obdélník 1"/>
          <p:cNvSpPr/>
          <p:nvPr/>
        </p:nvSpPr>
        <p:spPr>
          <a:xfrm>
            <a:off x="659923" y="260648"/>
            <a:ext cx="19835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Přiřaď správný čas: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6444208" y="912318"/>
            <a:ext cx="2160240" cy="7107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PÁTÉ</a:t>
            </a:r>
            <a:endParaRPr lang="cs-CZ" sz="2400" b="1" dirty="0"/>
          </a:p>
        </p:txBody>
      </p:sp>
      <p:sp>
        <p:nvSpPr>
          <p:cNvPr id="112" name="Zaoblený obdélník 111"/>
          <p:cNvSpPr/>
          <p:nvPr/>
        </p:nvSpPr>
        <p:spPr>
          <a:xfrm>
            <a:off x="6444208" y="2443139"/>
            <a:ext cx="2160240" cy="7107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OSMÉ</a:t>
            </a:r>
            <a:endParaRPr lang="cs-CZ" sz="2400" b="1" dirty="0"/>
          </a:p>
        </p:txBody>
      </p:sp>
      <p:sp>
        <p:nvSpPr>
          <p:cNvPr id="113" name="Zaoblený obdélník 112"/>
          <p:cNvSpPr/>
          <p:nvPr/>
        </p:nvSpPr>
        <p:spPr>
          <a:xfrm>
            <a:off x="6486544" y="3878538"/>
            <a:ext cx="2160240" cy="7107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DESÁTÉ</a:t>
            </a:r>
            <a:endParaRPr lang="cs-CZ" sz="2400" b="1" dirty="0"/>
          </a:p>
        </p:txBody>
      </p:sp>
      <p:sp>
        <p:nvSpPr>
          <p:cNvPr id="114" name="Zaoblený obdélník 113"/>
          <p:cNvSpPr/>
          <p:nvPr/>
        </p:nvSpPr>
        <p:spPr>
          <a:xfrm>
            <a:off x="6501498" y="5486918"/>
            <a:ext cx="2160240" cy="7107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PŮL TŘETÍ</a:t>
            </a:r>
            <a:endParaRPr lang="cs-CZ" sz="2400" b="1" dirty="0"/>
          </a:p>
        </p:txBody>
      </p:sp>
      <p:cxnSp>
        <p:nvCxnSpPr>
          <p:cNvPr id="116" name="Přímá spojnice 115"/>
          <p:cNvCxnSpPr>
            <a:stCxn id="6" idx="4"/>
          </p:cNvCxnSpPr>
          <p:nvPr/>
        </p:nvCxnSpPr>
        <p:spPr>
          <a:xfrm>
            <a:off x="2064865" y="1698225"/>
            <a:ext cx="47455" cy="71279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2080395" y="1682035"/>
            <a:ext cx="421127" cy="31194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>
            <a:stCxn id="60" idx="6"/>
            <a:endCxn id="79" idx="2"/>
          </p:cNvCxnSpPr>
          <p:nvPr/>
        </p:nvCxnSpPr>
        <p:spPr>
          <a:xfrm>
            <a:off x="2093503" y="4843718"/>
            <a:ext cx="19104" cy="93153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stCxn id="60" idx="5"/>
          </p:cNvCxnSpPr>
          <p:nvPr/>
        </p:nvCxnSpPr>
        <p:spPr>
          <a:xfrm flipH="1">
            <a:off x="1743784" y="4859882"/>
            <a:ext cx="343024" cy="4924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>
            <a:endCxn id="52" idx="2"/>
          </p:cNvCxnSpPr>
          <p:nvPr/>
        </p:nvCxnSpPr>
        <p:spPr>
          <a:xfrm>
            <a:off x="5051530" y="1692638"/>
            <a:ext cx="17149" cy="90312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>
            <a:stCxn id="33" idx="5"/>
          </p:cNvCxnSpPr>
          <p:nvPr/>
        </p:nvCxnSpPr>
        <p:spPr>
          <a:xfrm flipV="1">
            <a:off x="5042880" y="1533194"/>
            <a:ext cx="668278" cy="1471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>
            <a:stCxn id="87" idx="0"/>
            <a:endCxn id="106" idx="2"/>
          </p:cNvCxnSpPr>
          <p:nvPr/>
        </p:nvCxnSpPr>
        <p:spPr>
          <a:xfrm>
            <a:off x="5237848" y="4823830"/>
            <a:ext cx="41963" cy="9543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>
            <a:stCxn id="87" idx="0"/>
          </p:cNvCxnSpPr>
          <p:nvPr/>
        </p:nvCxnSpPr>
        <p:spPr>
          <a:xfrm flipH="1" flipV="1">
            <a:off x="4621211" y="4712688"/>
            <a:ext cx="616637" cy="11114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4794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598135" y="1652506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43754" y="836712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598135" y="1652506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645809" y="80070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327930" y="1718095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68450" y="229912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743754" y="1701197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978282" y="908720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262452" y="1234918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318135" y="1994038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006298" y="2227115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258131" y="94472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87770" y="1196752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294135" y="2299123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959778" y="2115813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459098" y="868070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86104" y="90402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25418" y="115303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46420" y="154433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67916" y="187615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56286" y="21872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24939" y="229912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97136" y="225712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31793" y="196192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7947" y="15777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48082" y="1160748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46435" y="908720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1" name="Ovál 30"/>
          <p:cNvSpPr/>
          <p:nvPr/>
        </p:nvSpPr>
        <p:spPr>
          <a:xfrm>
            <a:off x="4903358" y="160492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048977" y="78912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4903358" y="160492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4951032" y="75312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633153" y="167051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973673" y="225153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4048977" y="165361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5283505" y="86113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5567675" y="118733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623358" y="194645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311521" y="217953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563354" y="89713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192993" y="114916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599358" y="225153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265001" y="206822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764321" y="82048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191327" y="85644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530641" y="110545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651643" y="149675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573139" y="182856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261509" y="213970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830162" y="225153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502359" y="220954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237016" y="19143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073170" y="153019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153305" y="111316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451658" y="86113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58" name="Ovál 57"/>
          <p:cNvSpPr/>
          <p:nvPr/>
        </p:nvSpPr>
        <p:spPr>
          <a:xfrm>
            <a:off x="1575275" y="4883282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720894" y="4067488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1575275" y="488328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>
            <a:off x="1622949" y="403148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305070" y="4948871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1645590" y="5529899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20894" y="4931973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1955422" y="4139496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2239592" y="4465694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295275" y="5224814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1983438" y="545789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235271" y="417550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864910" y="4427528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1271275" y="5529899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936918" y="5346589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1436238" y="4098846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863244" y="41348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202558" y="438381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323560" y="477511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245056" y="510692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933426" y="541806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502079" y="552989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174276" y="548790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908933" y="519270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745087" y="480856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825222" y="4391524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123575" y="4139496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85" name="Ovál 84"/>
          <p:cNvSpPr/>
          <p:nvPr/>
        </p:nvSpPr>
        <p:spPr>
          <a:xfrm>
            <a:off x="5076969" y="4768309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4222588" y="3952515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5076969" y="4768309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8" name="Přímá spojnice 87"/>
          <p:cNvCxnSpPr/>
          <p:nvPr/>
        </p:nvCxnSpPr>
        <p:spPr>
          <a:xfrm>
            <a:off x="5124643" y="3916511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5806764" y="4833898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147284" y="5414926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 flipV="1">
            <a:off x="4222588" y="4817000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5457116" y="4024523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5741286" y="4350721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796969" y="5109841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5485132" y="5342918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4736965" y="4060527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366604" y="4312555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4772969" y="5414926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4438612" y="5231616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4937932" y="3983873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364938" y="401983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704252" y="426884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825254" y="46601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746750" y="499195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435120" y="53030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003773" y="541492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675970" y="537293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410627" y="507772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4246781" y="469358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4326916" y="427655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4625269" y="402452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2" name="Obdélník 1"/>
          <p:cNvSpPr/>
          <p:nvPr/>
        </p:nvSpPr>
        <p:spPr>
          <a:xfrm>
            <a:off x="352197" y="260648"/>
            <a:ext cx="19835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Přiřaď správný čas: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6223553" y="529366"/>
            <a:ext cx="2593654" cy="715434"/>
          </a:xfrm>
          <a:prstGeom prst="roundRect">
            <a:avLst/>
          </a:prstGeom>
          <a:solidFill>
            <a:srgbClr val="8AED2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ČTVRT NA PĚT</a:t>
            </a:r>
            <a:endParaRPr lang="cs-CZ" dirty="0"/>
          </a:p>
        </p:txBody>
      </p:sp>
      <p:sp>
        <p:nvSpPr>
          <p:cNvPr id="112" name="Zaoblený obdélník 111"/>
          <p:cNvSpPr/>
          <p:nvPr/>
        </p:nvSpPr>
        <p:spPr>
          <a:xfrm>
            <a:off x="6254492" y="2187291"/>
            <a:ext cx="2593654" cy="715434"/>
          </a:xfrm>
          <a:prstGeom prst="roundRect">
            <a:avLst/>
          </a:prstGeom>
          <a:solidFill>
            <a:srgbClr val="8AED2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ČTVRT NA SEDM</a:t>
            </a:r>
            <a:endParaRPr lang="cs-CZ" dirty="0"/>
          </a:p>
        </p:txBody>
      </p:sp>
      <p:sp>
        <p:nvSpPr>
          <p:cNvPr id="113" name="Zaoblený obdélník 112"/>
          <p:cNvSpPr/>
          <p:nvPr/>
        </p:nvSpPr>
        <p:spPr>
          <a:xfrm>
            <a:off x="6377330" y="3829539"/>
            <a:ext cx="2593654" cy="715434"/>
          </a:xfrm>
          <a:prstGeom prst="roundRect">
            <a:avLst/>
          </a:prstGeom>
          <a:solidFill>
            <a:srgbClr val="8AED2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ČTVRT NA JEDNU</a:t>
            </a:r>
            <a:endParaRPr lang="cs-CZ" dirty="0"/>
          </a:p>
        </p:txBody>
      </p:sp>
      <p:sp>
        <p:nvSpPr>
          <p:cNvPr id="114" name="Zaoblený obdélník 113"/>
          <p:cNvSpPr/>
          <p:nvPr/>
        </p:nvSpPr>
        <p:spPr>
          <a:xfrm>
            <a:off x="6311511" y="5464589"/>
            <a:ext cx="2593654" cy="715434"/>
          </a:xfrm>
          <a:prstGeom prst="roundRect">
            <a:avLst/>
          </a:prstGeom>
          <a:solidFill>
            <a:srgbClr val="8AED27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ČTVRT NA DESET</a:t>
            </a:r>
            <a:endParaRPr lang="cs-CZ" dirty="0"/>
          </a:p>
        </p:txBody>
      </p:sp>
      <p:cxnSp>
        <p:nvCxnSpPr>
          <p:cNvPr id="116" name="Přímá spojnice 115"/>
          <p:cNvCxnSpPr>
            <a:stCxn id="6" idx="4"/>
            <a:endCxn id="22" idx="3"/>
          </p:cNvCxnSpPr>
          <p:nvPr/>
        </p:nvCxnSpPr>
        <p:spPr>
          <a:xfrm>
            <a:off x="1620995" y="1698225"/>
            <a:ext cx="10014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>
            <a:stCxn id="6" idx="5"/>
          </p:cNvCxnSpPr>
          <p:nvPr/>
        </p:nvCxnSpPr>
        <p:spPr>
          <a:xfrm>
            <a:off x="1637159" y="1691530"/>
            <a:ext cx="502123" cy="25492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>
            <a:stCxn id="87" idx="3"/>
            <a:endCxn id="103" idx="3"/>
          </p:cNvCxnSpPr>
          <p:nvPr/>
        </p:nvCxnSpPr>
        <p:spPr>
          <a:xfrm>
            <a:off x="5083664" y="4807333"/>
            <a:ext cx="1017628" cy="66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stCxn id="33" idx="3"/>
            <a:endCxn id="49" idx="3"/>
          </p:cNvCxnSpPr>
          <p:nvPr/>
        </p:nvCxnSpPr>
        <p:spPr>
          <a:xfrm>
            <a:off x="4910053" y="1643945"/>
            <a:ext cx="1017628" cy="669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>
            <a:stCxn id="60" idx="0"/>
            <a:endCxn id="76" idx="3"/>
          </p:cNvCxnSpPr>
          <p:nvPr/>
        </p:nvCxnSpPr>
        <p:spPr>
          <a:xfrm>
            <a:off x="1598135" y="4883282"/>
            <a:ext cx="1001463" cy="4571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>
            <a:stCxn id="60" idx="0"/>
          </p:cNvCxnSpPr>
          <p:nvPr/>
        </p:nvCxnSpPr>
        <p:spPr>
          <a:xfrm>
            <a:off x="1598135" y="4883282"/>
            <a:ext cx="0" cy="5676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>
            <a:stCxn id="33" idx="0"/>
          </p:cNvCxnSpPr>
          <p:nvPr/>
        </p:nvCxnSpPr>
        <p:spPr>
          <a:xfrm flipV="1">
            <a:off x="4926218" y="1113163"/>
            <a:ext cx="173610" cy="49175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>
            <a:stCxn id="87" idx="2"/>
          </p:cNvCxnSpPr>
          <p:nvPr/>
        </p:nvCxnSpPr>
        <p:spPr>
          <a:xfrm flipH="1" flipV="1">
            <a:off x="4522819" y="4691590"/>
            <a:ext cx="554150" cy="9957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97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469596" y="1608472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5215" y="792678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469596" y="160847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517270" y="75667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9391" y="1674061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539911" y="2255089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615215" y="1657163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849743" y="864686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133913" y="1190884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89596" y="1950004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877759" y="218308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29592" y="90069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59231" y="1152718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165596" y="2255089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831239" y="2071779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330559" y="824036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57565" y="8599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96879" y="110900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17881" y="150030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39377" y="183211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27747" y="214325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96400" y="225508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68597" y="221309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3254" y="191789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9408" y="153375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9543" y="1116714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017896" y="864686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1" name="Ovál 30"/>
          <p:cNvSpPr/>
          <p:nvPr/>
        </p:nvSpPr>
        <p:spPr>
          <a:xfrm>
            <a:off x="4660326" y="1627063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805945" y="811269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4660326" y="1627063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>
            <a:off x="4708000" y="775265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390121" y="1692652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730641" y="2273680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3805945" y="1675754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5040473" y="883277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5324643" y="1209475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380326" y="1968595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068489" y="2201672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320322" y="91928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949961" y="1171309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356326" y="2273680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021969" y="2090370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521289" y="842627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948295" y="87858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287609" y="11275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408611" y="151889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330107" y="185071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018477" y="216184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587130" y="227368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259327" y="22316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993984" y="193648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830138" y="155234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910273" y="113530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208626" y="883277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58" name="Ovál 57"/>
          <p:cNvSpPr/>
          <p:nvPr/>
        </p:nvSpPr>
        <p:spPr>
          <a:xfrm>
            <a:off x="1343690" y="4838145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489309" y="4022351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1343690" y="4838145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>
            <a:off x="1391364" y="3986347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073485" y="4903734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1414005" y="548476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489309" y="4886836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1723837" y="4094359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2008007" y="4420557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063690" y="5179677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1751853" y="541275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003686" y="4130363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633325" y="4382391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1039690" y="5484762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705333" y="5301452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1204653" y="4053709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631659" y="408966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970973" y="43386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091975" y="47299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2013471" y="506179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701841" y="537293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270494" y="54847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942691" y="544276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77348" y="514756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513502" y="476342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593637" y="4346387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891990" y="409435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85" name="Ovál 84"/>
          <p:cNvSpPr/>
          <p:nvPr/>
        </p:nvSpPr>
        <p:spPr>
          <a:xfrm>
            <a:off x="4795242" y="4752384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3940861" y="3936590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4795242" y="475238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8" name="Přímá spojnice 87"/>
          <p:cNvCxnSpPr/>
          <p:nvPr/>
        </p:nvCxnSpPr>
        <p:spPr>
          <a:xfrm>
            <a:off x="4842916" y="3900586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5525037" y="4817973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4865557" y="5399001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 flipV="1">
            <a:off x="3940861" y="4801075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5175389" y="4008598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5459559" y="4334796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515242" y="5093916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5203405" y="5326993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4455238" y="4044602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084877" y="4296630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4491242" y="5399001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4156885" y="5215691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4656205" y="3967948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083211" y="400390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422525" y="425291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543527" y="464421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465023" y="497603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153393" y="528716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4722046" y="539900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394243" y="535700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4128900" y="506180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3965054" y="46776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4045189" y="4260626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4343542" y="4008598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2" name="Obdélník 1"/>
          <p:cNvSpPr/>
          <p:nvPr/>
        </p:nvSpPr>
        <p:spPr>
          <a:xfrm>
            <a:off x="305953" y="116632"/>
            <a:ext cx="19835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Přiřaď správný čas: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867972" y="791046"/>
            <a:ext cx="2736304" cy="694637"/>
          </a:xfrm>
          <a:prstGeom prst="roundRect">
            <a:avLst/>
          </a:prstGeom>
          <a:solidFill>
            <a:srgbClr val="FDE3FA"/>
          </a:solidFill>
          <a:ln>
            <a:solidFill>
              <a:srgbClr val="E040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FF"/>
                </a:solidFill>
              </a:rPr>
              <a:t>TŘI ČTVRTĚ NA DVĚ</a:t>
            </a:r>
            <a:endParaRPr lang="cs-CZ" sz="2000" b="1" dirty="0">
              <a:solidFill>
                <a:srgbClr val="FF00FF"/>
              </a:solidFill>
            </a:endParaRPr>
          </a:p>
        </p:txBody>
      </p:sp>
      <p:sp>
        <p:nvSpPr>
          <p:cNvPr id="112" name="Zaoblený obdélník 111"/>
          <p:cNvSpPr/>
          <p:nvPr/>
        </p:nvSpPr>
        <p:spPr>
          <a:xfrm>
            <a:off x="5972489" y="2389948"/>
            <a:ext cx="2736304" cy="694637"/>
          </a:xfrm>
          <a:prstGeom prst="roundRect">
            <a:avLst/>
          </a:prstGeom>
          <a:solidFill>
            <a:srgbClr val="FDE3FA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FF"/>
                </a:solidFill>
              </a:rPr>
              <a:t>TŘI ČTVRTĚ NA ŠEST</a:t>
            </a:r>
            <a:endParaRPr lang="cs-CZ" sz="2000" b="1" dirty="0">
              <a:solidFill>
                <a:srgbClr val="FF00FF"/>
              </a:solidFill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5972489" y="3841299"/>
            <a:ext cx="2736304" cy="694637"/>
          </a:xfrm>
          <a:prstGeom prst="roundRect">
            <a:avLst/>
          </a:prstGeom>
          <a:solidFill>
            <a:srgbClr val="FDE3FA"/>
          </a:solidFill>
          <a:ln>
            <a:solidFill>
              <a:srgbClr val="E040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FF"/>
                </a:solidFill>
              </a:rPr>
              <a:t>TŘI ČTVRTĚ NA DVANÁCT</a:t>
            </a:r>
            <a:endParaRPr lang="cs-CZ" b="1" dirty="0">
              <a:solidFill>
                <a:srgbClr val="FF00FF"/>
              </a:solidFill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5972489" y="5403224"/>
            <a:ext cx="2736304" cy="694637"/>
          </a:xfrm>
          <a:prstGeom prst="roundRect">
            <a:avLst/>
          </a:prstGeom>
          <a:solidFill>
            <a:srgbClr val="FDE3FA"/>
          </a:solidFill>
          <a:ln>
            <a:solidFill>
              <a:srgbClr val="E040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FF"/>
                </a:solidFill>
              </a:rPr>
              <a:t>TŘI ČTVRTĚ NA OSM</a:t>
            </a:r>
            <a:endParaRPr lang="cs-CZ" sz="2000" b="1" dirty="0">
              <a:solidFill>
                <a:srgbClr val="FF00FF"/>
              </a:solidFill>
            </a:endParaRPr>
          </a:p>
        </p:txBody>
      </p:sp>
      <p:cxnSp>
        <p:nvCxnSpPr>
          <p:cNvPr id="116" name="Přímá spojnice 115"/>
          <p:cNvCxnSpPr>
            <a:stCxn id="28" idx="1"/>
            <a:endCxn id="6" idx="5"/>
          </p:cNvCxnSpPr>
          <p:nvPr/>
        </p:nvCxnSpPr>
        <p:spPr>
          <a:xfrm flipV="1">
            <a:off x="639408" y="1647496"/>
            <a:ext cx="869212" cy="401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>
            <a:stCxn id="55" idx="1"/>
          </p:cNvCxnSpPr>
          <p:nvPr/>
        </p:nvCxnSpPr>
        <p:spPr>
          <a:xfrm flipV="1">
            <a:off x="3830138" y="1658454"/>
            <a:ext cx="909543" cy="477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>
            <a:stCxn id="82" idx="3"/>
            <a:endCxn id="60" idx="2"/>
          </p:cNvCxnSpPr>
          <p:nvPr/>
        </p:nvCxnSpPr>
        <p:spPr>
          <a:xfrm flipV="1">
            <a:off x="789540" y="4861005"/>
            <a:ext cx="554150" cy="5630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endCxn id="87" idx="4"/>
          </p:cNvCxnSpPr>
          <p:nvPr/>
        </p:nvCxnSpPr>
        <p:spPr>
          <a:xfrm flipV="1">
            <a:off x="4084877" y="4798103"/>
            <a:ext cx="733225" cy="1987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>
            <a:stCxn id="6" idx="4"/>
          </p:cNvCxnSpPr>
          <p:nvPr/>
        </p:nvCxnSpPr>
        <p:spPr>
          <a:xfrm flipH="1">
            <a:off x="1165596" y="1654191"/>
            <a:ext cx="326860" cy="3864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>
            <a:stCxn id="33" idx="3"/>
          </p:cNvCxnSpPr>
          <p:nvPr/>
        </p:nvCxnSpPr>
        <p:spPr>
          <a:xfrm>
            <a:off x="4667021" y="1666087"/>
            <a:ext cx="128221" cy="47380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>
            <a:stCxn id="60" idx="2"/>
          </p:cNvCxnSpPr>
          <p:nvPr/>
        </p:nvCxnSpPr>
        <p:spPr>
          <a:xfrm flipV="1">
            <a:off x="1343690" y="4456561"/>
            <a:ext cx="534069" cy="40444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>
            <a:stCxn id="87" idx="0"/>
          </p:cNvCxnSpPr>
          <p:nvPr/>
        </p:nvCxnSpPr>
        <p:spPr>
          <a:xfrm flipH="1" flipV="1">
            <a:off x="4739681" y="4334796"/>
            <a:ext cx="78421" cy="417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560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5077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stejný čas. Řekni, kolik je hodin.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3248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76256" y="7073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7778311" y="67134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8460432" y="158873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800952" y="216975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6876256" y="157183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8110784" y="77935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8394954" y="110555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50637" y="186467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138800" y="209775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390633" y="81535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020272" y="106738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7426637" y="216975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7092280" y="198644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591600" y="73870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18606" y="77466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357920" y="102367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478922" y="141497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00418" y="17467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88788" y="205792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57441" y="21697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329638" y="21277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64295" y="18325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00449" y="144841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80584" y="103138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278937" y="77935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33" name="Ovál 32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687607" y="704763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5566802" y="6539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271783" y="1586146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612303" y="216717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4687607" y="1569248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5922135" y="776771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6206305" y="1102969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261988" y="1862089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950151" y="2095166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179124" y="79799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831623" y="1064803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5237988" y="2167174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4903631" y="1983864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5402951" y="736121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829957" y="7720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169271" y="10210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290273" y="141238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211769" y="17442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900139" y="205534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468792" y="216717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140989" y="212517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875646" y="18299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711800" y="144583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791935" y="102879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090288" y="77677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62" name="Ovál 61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2503488" y="77976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5" name="Přímá spojnice 64"/>
          <p:cNvCxnSpPr/>
          <p:nvPr/>
        </p:nvCxnSpPr>
        <p:spPr>
          <a:xfrm>
            <a:off x="3405543" y="74376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087664" y="166115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428184" y="22421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 flipV="1">
            <a:off x="2503488" y="164425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3738016" y="85177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4022186" y="117797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4077869" y="193709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766032" y="217017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017865" y="88777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647504" y="113980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3053869" y="224217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2719512" y="205886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3218832" y="81112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3645838" y="84708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3985152" y="109609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4106154" y="14873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4027650" y="181920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716020" y="213034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3348865" y="22212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2956870" y="220018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2691527" y="19049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527681" y="15208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607816" y="110380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2906169" y="85177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sp>
        <p:nvSpPr>
          <p:cNvPr id="91" name="Ovál 90"/>
          <p:cNvSpPr/>
          <p:nvPr/>
        </p:nvSpPr>
        <p:spPr>
          <a:xfrm>
            <a:off x="1102636" y="1585737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248255" y="769943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Ovál 92"/>
          <p:cNvSpPr/>
          <p:nvPr/>
        </p:nvSpPr>
        <p:spPr>
          <a:xfrm>
            <a:off x="1102636" y="158573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4" name="Přímá spojnice 93"/>
          <p:cNvCxnSpPr/>
          <p:nvPr/>
        </p:nvCxnSpPr>
        <p:spPr>
          <a:xfrm>
            <a:off x="1150310" y="745682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1832431" y="1651326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1150091" y="221757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 flipV="1">
            <a:off x="248255" y="1634428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1482783" y="841951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1766953" y="1168149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1822636" y="1927269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1487939" y="2145565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762632" y="877955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392271" y="1129983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798636" y="2232354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464279" y="2049044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6" name="TextovéPole 105"/>
          <p:cNvSpPr txBox="1"/>
          <p:nvPr/>
        </p:nvSpPr>
        <p:spPr>
          <a:xfrm>
            <a:off x="963599" y="801301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1390605" y="8372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1729919" y="108626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1850921" y="147756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1772417" y="180938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1437927" y="210574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1029440" y="223235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701637" y="21903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436294" y="189515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272448" y="151101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352583" y="109397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650936" y="84195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121" name="Přímá spojnice 120"/>
          <p:cNvCxnSpPr>
            <a:stCxn id="106" idx="0"/>
            <a:endCxn id="93" idx="6"/>
          </p:cNvCxnSpPr>
          <p:nvPr/>
        </p:nvCxnSpPr>
        <p:spPr>
          <a:xfrm flipH="1">
            <a:off x="1148355" y="801301"/>
            <a:ext cx="33636" cy="8072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>
            <a:endCxn id="109" idx="1"/>
          </p:cNvCxnSpPr>
          <p:nvPr/>
        </p:nvCxnSpPr>
        <p:spPr>
          <a:xfrm>
            <a:off x="1167459" y="1588730"/>
            <a:ext cx="683462" cy="4272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>
            <a:stCxn id="64" idx="5"/>
            <a:endCxn id="63" idx="4"/>
          </p:cNvCxnSpPr>
          <p:nvPr/>
        </p:nvCxnSpPr>
        <p:spPr>
          <a:xfrm>
            <a:off x="3396893" y="1634585"/>
            <a:ext cx="6695" cy="87337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3405543" y="1674727"/>
            <a:ext cx="404481" cy="2623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>
            <a:endCxn id="35" idx="3"/>
          </p:cNvCxnSpPr>
          <p:nvPr/>
        </p:nvCxnSpPr>
        <p:spPr>
          <a:xfrm flipV="1">
            <a:off x="4849819" y="1559581"/>
            <a:ext cx="698864" cy="66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>
            <a:stCxn id="6" idx="6"/>
            <a:endCxn id="22" idx="3"/>
          </p:cNvCxnSpPr>
          <p:nvPr/>
        </p:nvCxnSpPr>
        <p:spPr>
          <a:xfrm>
            <a:off x="7776356" y="1546001"/>
            <a:ext cx="978604" cy="228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>
            <a:stCxn id="6" idx="1"/>
          </p:cNvCxnSpPr>
          <p:nvPr/>
        </p:nvCxnSpPr>
        <p:spPr>
          <a:xfrm flipH="1" flipV="1">
            <a:off x="7426637" y="1204949"/>
            <a:ext cx="310695" cy="32488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>
            <a:stCxn id="35" idx="6"/>
          </p:cNvCxnSpPr>
          <p:nvPr/>
        </p:nvCxnSpPr>
        <p:spPr>
          <a:xfrm>
            <a:off x="5587707" y="1543417"/>
            <a:ext cx="157123" cy="4656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6" name="Vodorovný svitek 145"/>
          <p:cNvSpPr/>
          <p:nvPr/>
        </p:nvSpPr>
        <p:spPr>
          <a:xfrm>
            <a:off x="323528" y="5013176"/>
            <a:ext cx="1740490" cy="787014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4: 30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8" name="Vodorovný svitek 147"/>
          <p:cNvSpPr/>
          <p:nvPr/>
        </p:nvSpPr>
        <p:spPr>
          <a:xfrm>
            <a:off x="2627784" y="4941168"/>
            <a:ext cx="1740490" cy="787014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5:45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9" name="Vodorovný svitek 148"/>
          <p:cNvSpPr/>
          <p:nvPr/>
        </p:nvSpPr>
        <p:spPr>
          <a:xfrm>
            <a:off x="4716016" y="4869160"/>
            <a:ext cx="1740490" cy="787014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3: 00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0" name="Vodorovný svitek 149"/>
          <p:cNvSpPr/>
          <p:nvPr/>
        </p:nvSpPr>
        <p:spPr>
          <a:xfrm>
            <a:off x="6948264" y="4797152"/>
            <a:ext cx="1740490" cy="787014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10:15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50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42276E-6 L 0.23559 -0.361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0" y="-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72063E-6 L 0.22777 -0.3614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00" y="-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24884E-6 L -0.48889 -0.3406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00" y="-1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02  E" pathEditMode="relative" ptsTypes="">
                                      <p:cBhvr>
                                        <p:cTn id="21" dur="2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</p:childTnLst>
        </p:cTn>
      </p:par>
    </p:tnLst>
    <p:bldLst>
      <p:bldP spid="146" grpId="0" animBg="1"/>
      <p:bldP spid="148" grpId="0" animBg="1"/>
      <p:bldP spid="149" grpId="0" animBg="1"/>
      <p:bldP spid="15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84271" y="1587873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29890" y="772079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184271" y="1587873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231945" y="74781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14066" y="1653462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231726" y="2219709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329890" y="1636564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564418" y="844087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848588" y="1170285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04271" y="1929405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569574" y="214770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44267" y="880091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73906" y="1132119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880271" y="2234490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545914" y="2051180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045234" y="803437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72240" y="83939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11554" y="10884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32556" y="147970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54052" y="181152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19562" y="210787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11075" y="2234490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83272" y="219249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7929" y="18972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54083" y="151315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4218" y="109611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2571" y="844087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31" name="Přímá spojnice 30"/>
          <p:cNvCxnSpPr>
            <a:endCxn id="6" idx="6"/>
          </p:cNvCxnSpPr>
          <p:nvPr/>
        </p:nvCxnSpPr>
        <p:spPr>
          <a:xfrm>
            <a:off x="611560" y="1268760"/>
            <a:ext cx="618430" cy="3419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249094" y="1590866"/>
            <a:ext cx="586602" cy="3793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503488" y="77976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3357869" y="159556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>
            <a:off x="3405543" y="74376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087664" y="166115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428184" y="22421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2503488" y="164425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3738016" y="85177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4022186" y="117797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077869" y="193709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766032" y="217017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017865" y="88777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647504" y="113980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3053869" y="224217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2719512" y="205886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3218832" y="81112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645838" y="84708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985152" y="109609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106154" y="148739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027650" y="181920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716020" y="213034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348865" y="222127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956870" y="220018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691527" y="19049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527681" y="152083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607816" y="110380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906169" y="85177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60" name="Přímá spojnice 59"/>
          <p:cNvCxnSpPr/>
          <p:nvPr/>
        </p:nvCxnSpPr>
        <p:spPr>
          <a:xfrm>
            <a:off x="3380728" y="1679232"/>
            <a:ext cx="56496" cy="85097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405543" y="1674727"/>
            <a:ext cx="404481" cy="2623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2" name="Ovál 61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687607" y="704763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5541988" y="152055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5" name="Přímá spojnice 64"/>
          <p:cNvCxnSpPr/>
          <p:nvPr/>
        </p:nvCxnSpPr>
        <p:spPr>
          <a:xfrm>
            <a:off x="5566802" y="65397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271783" y="1586146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612303" y="2167174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 flipV="1">
            <a:off x="4687607" y="1569248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5922135" y="776771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H="1">
            <a:off x="6206305" y="1102969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6261988" y="1862089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5950151" y="2095166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5179124" y="797994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831623" y="1064803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5237988" y="2167174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4903631" y="1983864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5402951" y="736121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5829957" y="77207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6169271" y="10210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6290273" y="1412387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211769" y="174420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5900139" y="205534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5468792" y="2167174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5140989" y="212517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4875646" y="182997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4711800" y="1445835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791935" y="1028799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090288" y="776771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89" name="Přímá spojnice 88"/>
          <p:cNvCxnSpPr>
            <a:endCxn id="64" idx="3"/>
          </p:cNvCxnSpPr>
          <p:nvPr/>
        </p:nvCxnSpPr>
        <p:spPr>
          <a:xfrm flipV="1">
            <a:off x="4849819" y="1559581"/>
            <a:ext cx="698864" cy="66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0" name="Přímá spojnice 89"/>
          <p:cNvCxnSpPr>
            <a:stCxn id="64" idx="6"/>
          </p:cNvCxnSpPr>
          <p:nvPr/>
        </p:nvCxnSpPr>
        <p:spPr>
          <a:xfrm>
            <a:off x="5587707" y="1543417"/>
            <a:ext cx="157123" cy="4656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1" name="Ovál 90"/>
          <p:cNvSpPr/>
          <p:nvPr/>
        </p:nvSpPr>
        <p:spPr>
          <a:xfrm>
            <a:off x="6876256" y="7073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2" name="Ovál 91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6876256" y="707347"/>
            <a:ext cx="1800200" cy="1728192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4" name="Ovál 93"/>
          <p:cNvSpPr/>
          <p:nvPr/>
        </p:nvSpPr>
        <p:spPr>
          <a:xfrm>
            <a:off x="7730637" y="1523141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5" name="Přímá spojnice 94"/>
          <p:cNvCxnSpPr/>
          <p:nvPr/>
        </p:nvCxnSpPr>
        <p:spPr>
          <a:xfrm>
            <a:off x="7778311" y="671343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8460432" y="1588730"/>
            <a:ext cx="20072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7800952" y="2169758"/>
            <a:ext cx="0" cy="28803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 flipV="1">
            <a:off x="6876256" y="1571832"/>
            <a:ext cx="288032" cy="258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8110784" y="779355"/>
            <a:ext cx="72008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H="1">
            <a:off x="8394954" y="1105553"/>
            <a:ext cx="13095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8450637" y="1864673"/>
            <a:ext cx="150546" cy="7200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8138800" y="2097750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7390633" y="815359"/>
            <a:ext cx="1440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7020272" y="1067387"/>
            <a:ext cx="144016" cy="14401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7426637" y="2169758"/>
            <a:ext cx="72008" cy="1800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>
            <a:off x="7092280" y="1986448"/>
            <a:ext cx="168415" cy="1429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7591600" y="738705"/>
            <a:ext cx="436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12</a:t>
            </a:r>
            <a:endParaRPr lang="cs-CZ" sz="14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8018606" y="774663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</a:t>
            </a:r>
            <a:endParaRPr lang="cs-CZ" sz="1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8357920" y="102367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2</a:t>
            </a:r>
            <a:endParaRPr lang="cs-CZ" sz="14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8478922" y="1414971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3</a:t>
            </a:r>
            <a:endParaRPr lang="cs-CZ" sz="14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8400418" y="174678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4</a:t>
            </a:r>
            <a:endParaRPr lang="cs-CZ" sz="1400" b="1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8088788" y="2057926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5</a:t>
            </a:r>
            <a:endParaRPr lang="cs-CZ" sz="1400" b="1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7657441" y="2169758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6</a:t>
            </a:r>
            <a:endParaRPr lang="cs-CZ" sz="14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7329638" y="2127762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7</a:t>
            </a:r>
            <a:endParaRPr lang="cs-CZ" sz="14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7064295" y="183255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8</a:t>
            </a:r>
            <a:endParaRPr lang="cs-CZ" sz="14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6900449" y="1448419"/>
            <a:ext cx="2760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9</a:t>
            </a:r>
            <a:endParaRPr lang="cs-CZ" sz="14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6980584" y="1031383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10</a:t>
            </a:r>
            <a:endParaRPr lang="cs-CZ" sz="14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7278937" y="779355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11</a:t>
            </a:r>
            <a:endParaRPr lang="cs-CZ" sz="1400" b="1" dirty="0"/>
          </a:p>
        </p:txBody>
      </p:sp>
      <p:cxnSp>
        <p:nvCxnSpPr>
          <p:cNvPr id="119" name="Přímá spojnice 118"/>
          <p:cNvCxnSpPr>
            <a:stCxn id="94" idx="6"/>
            <a:endCxn id="110" idx="3"/>
          </p:cNvCxnSpPr>
          <p:nvPr/>
        </p:nvCxnSpPr>
        <p:spPr>
          <a:xfrm>
            <a:off x="7776356" y="1546001"/>
            <a:ext cx="978604" cy="228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>
            <a:stCxn id="94" idx="1"/>
          </p:cNvCxnSpPr>
          <p:nvPr/>
        </p:nvCxnSpPr>
        <p:spPr>
          <a:xfrm flipH="1" flipV="1">
            <a:off x="7426637" y="1204949"/>
            <a:ext cx="310695" cy="32488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4" name="Vodorovný svitek 123"/>
          <p:cNvSpPr/>
          <p:nvPr/>
        </p:nvSpPr>
        <p:spPr>
          <a:xfrm>
            <a:off x="309809" y="4221088"/>
            <a:ext cx="1878570" cy="792088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14:50 </a:t>
            </a:r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125" name="Vodorovný svitek 124"/>
          <p:cNvSpPr/>
          <p:nvPr/>
        </p:nvSpPr>
        <p:spPr>
          <a:xfrm>
            <a:off x="2497939" y="4240048"/>
            <a:ext cx="1878570" cy="792088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22:15</a:t>
            </a:r>
            <a:endParaRPr lang="cs-CZ" sz="4000" b="1" dirty="0"/>
          </a:p>
        </p:txBody>
      </p:sp>
      <p:sp>
        <p:nvSpPr>
          <p:cNvPr id="126" name="Vodorovný svitek 125"/>
          <p:cNvSpPr/>
          <p:nvPr/>
        </p:nvSpPr>
        <p:spPr>
          <a:xfrm>
            <a:off x="4791935" y="4221088"/>
            <a:ext cx="1878570" cy="792088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17:45</a:t>
            </a:r>
            <a:endParaRPr lang="cs-CZ" sz="4000" b="1" dirty="0"/>
          </a:p>
        </p:txBody>
      </p:sp>
      <p:sp>
        <p:nvSpPr>
          <p:cNvPr id="127" name="Vodorovný svitek 126"/>
          <p:cNvSpPr/>
          <p:nvPr/>
        </p:nvSpPr>
        <p:spPr>
          <a:xfrm>
            <a:off x="7020272" y="4274766"/>
            <a:ext cx="1878570" cy="792088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16:30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2689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56059E-6 L 0.00104 -0.267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1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6.47549E-7 L 0.48646 -0.2807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00" y="-1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56059E-6 L -0.00868 -0.267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" y="-1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7086E-6 L -0.49653 -0.264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0" y="-1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</p:childTnLst>
        </p:cTn>
      </p:par>
    </p:tnLst>
    <p:bldLst>
      <p:bldP spid="124" grpId="0" animBg="1"/>
      <p:bldP spid="125" grpId="0" animBg="1"/>
      <p:bldP spid="126" grpId="0" animBg="1"/>
      <p:bldP spid="1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47870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Věty se pomíchaly. Dej je správně za sebou.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4395" y="5085184"/>
            <a:ext cx="3421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Vstávám v půl sedmé.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062" y="4293096"/>
            <a:ext cx="4052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Do školy přicházím v 7:45.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3971" y="3501008"/>
            <a:ext cx="3780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Vyučování začíná v osm.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3971" y="2060848"/>
            <a:ext cx="34152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Obědvám ve dvanáct.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062" y="2780928"/>
            <a:ext cx="5411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Domů přicházím za deset minut tři.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57736" y="5877272"/>
            <a:ext cx="4465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Večeřím ve tři čtvrtě na osm.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53971" y="1393612"/>
            <a:ext cx="40866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Spát jdu ve čtvrt na devět.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573325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83671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72400" y="24928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16416" y="515719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342900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08304" y="184482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84368" y="436510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852548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25532E-7 L -0.30504 -0.094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00" y="-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08233E-6 L -0.28906 0.492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00" y="2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92322E-6 L -0.36806 0.1357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00" y="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7.9556E-7 L -0.4309 -0.4516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00" y="-2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6.56799E-7 L -0.13958 -0.0950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00" y="-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15356E-6 L -0.24184 0.5869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00" y="2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60962E-6 L -0.32066 -0.4412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00" y="-2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66601" y="1215916"/>
            <a:ext cx="3421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040D8"/>
                </a:solidFill>
              </a:rPr>
              <a:t>Vstávám v půl sedmé.</a:t>
            </a:r>
            <a:endParaRPr lang="cs-CZ" sz="2800" b="1" dirty="0">
              <a:solidFill>
                <a:srgbClr val="E040D8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2956" y="1943328"/>
            <a:ext cx="4052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040D8"/>
                </a:solidFill>
              </a:rPr>
              <a:t>Do školy přicházím v 7:45.</a:t>
            </a:r>
            <a:endParaRPr lang="cs-CZ" sz="2800" b="1" dirty="0">
              <a:solidFill>
                <a:srgbClr val="E040D8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9597" y="2728084"/>
            <a:ext cx="3780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040D8"/>
                </a:solidFill>
              </a:rPr>
              <a:t>Vyučování začíná v osm.</a:t>
            </a:r>
            <a:endParaRPr lang="cs-CZ" sz="2800" b="1" dirty="0">
              <a:solidFill>
                <a:srgbClr val="E040D8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429000"/>
            <a:ext cx="34152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040D8"/>
                </a:solidFill>
              </a:rPr>
              <a:t>Obědvám ve dvanáct.</a:t>
            </a:r>
            <a:endParaRPr lang="cs-CZ" sz="2800" b="1" dirty="0">
              <a:solidFill>
                <a:srgbClr val="E040D8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4212008"/>
            <a:ext cx="5411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040D8"/>
                </a:solidFill>
              </a:rPr>
              <a:t>Domů přicházím za deset minut tři.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601" y="5013176"/>
            <a:ext cx="4547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040D8"/>
                </a:solidFill>
              </a:rPr>
              <a:t> Večeřím ve tři čtvrtě na osm.</a:t>
            </a:r>
            <a:endParaRPr lang="cs-CZ" sz="2800" b="1" dirty="0">
              <a:solidFill>
                <a:srgbClr val="E040D8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3078" y="5877272"/>
            <a:ext cx="4331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040D8"/>
                </a:solidFill>
              </a:rPr>
              <a:t>   Spát jdu ve čtvrt na devět.</a:t>
            </a:r>
            <a:endParaRPr lang="cs-CZ" sz="2800" b="1" dirty="0">
              <a:solidFill>
                <a:srgbClr val="E040D8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13432" y="548680"/>
            <a:ext cx="21850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Přiřaď správný čas.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6013794" y="6135913"/>
            <a:ext cx="2304256" cy="484892"/>
          </a:xfrm>
          <a:prstGeom prst="rect">
            <a:avLst/>
          </a:prstGeom>
          <a:solidFill>
            <a:srgbClr val="D3FBF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8:00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49948" y="1700882"/>
            <a:ext cx="2304256" cy="484892"/>
          </a:xfrm>
          <a:prstGeom prst="rect">
            <a:avLst/>
          </a:prstGeom>
          <a:solidFill>
            <a:srgbClr val="D3FBF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Tři čtvrtě na osm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50677" y="3448164"/>
            <a:ext cx="2304256" cy="484892"/>
          </a:xfrm>
          <a:prstGeom prst="rect">
            <a:avLst/>
          </a:prstGeom>
          <a:solidFill>
            <a:srgbClr val="D3FBF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14:50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20636" y="5242634"/>
            <a:ext cx="2304256" cy="48489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12:00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49948" y="2522103"/>
            <a:ext cx="2304256" cy="48489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6:30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050677" y="4365104"/>
            <a:ext cx="2304256" cy="48489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19:45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13794" y="773565"/>
            <a:ext cx="2304256" cy="48489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20:15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00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1900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710</Words>
  <Application>Microsoft Office PowerPoint</Application>
  <PresentationFormat>Předvádění na obrazovce (4:3)</PresentationFormat>
  <Paragraphs>365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Rok - hodiny VY_32_INOVACE_4A_18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7</cp:revision>
  <dcterms:created xsi:type="dcterms:W3CDTF">2011-11-09T16:39:26Z</dcterms:created>
  <dcterms:modified xsi:type="dcterms:W3CDTF">2013-02-01T21:52:14Z</dcterms:modified>
</cp:coreProperties>
</file>