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BBFA-7265-4A47-8DFC-E117BED7FD7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AB6-1113-4EF2-9587-1A1F27635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67169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BBFA-7265-4A47-8DFC-E117BED7FD7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AB6-1113-4EF2-9587-1A1F27635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898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BBFA-7265-4A47-8DFC-E117BED7FD7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AB6-1113-4EF2-9587-1A1F27635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8270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BBFA-7265-4A47-8DFC-E117BED7FD7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AB6-1113-4EF2-9587-1A1F27635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7579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BBFA-7265-4A47-8DFC-E117BED7FD7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AB6-1113-4EF2-9587-1A1F27635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1084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BBFA-7265-4A47-8DFC-E117BED7FD7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AB6-1113-4EF2-9587-1A1F27635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2911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BBFA-7265-4A47-8DFC-E117BED7FD7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AB6-1113-4EF2-9587-1A1F27635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79560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BBFA-7265-4A47-8DFC-E117BED7FD7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AB6-1113-4EF2-9587-1A1F27635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9200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BBFA-7265-4A47-8DFC-E117BED7FD7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AB6-1113-4EF2-9587-1A1F27635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0281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BBFA-7265-4A47-8DFC-E117BED7FD7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AB6-1113-4EF2-9587-1A1F27635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1555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BBFA-7265-4A47-8DFC-E117BED7FD7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AB6-1113-4EF2-9587-1A1F27635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6039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0CBBFA-7265-4A47-8DFC-E117BED7FD7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6AAB6-1113-4EF2-9587-1A1F27635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60626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6" Type="http://schemas.openxmlformats.org/officeDocument/2006/relationships/image" Target="../media/image16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jpeg"/><Relationship Id="rId15" Type="http://schemas.openxmlformats.org/officeDocument/2006/relationships/image" Target="../media/image15.wmf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wmf"/><Relationship Id="rId14" Type="http://schemas.openxmlformats.org/officeDocument/2006/relationships/image" Target="../media/image14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5.jpeg"/><Relationship Id="rId7" Type="http://schemas.openxmlformats.org/officeDocument/2006/relationships/image" Target="../media/image6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9.wmf"/><Relationship Id="rId4" Type="http://schemas.openxmlformats.org/officeDocument/2006/relationships/image" Target="../media/image8.wmf"/><Relationship Id="rId9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18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jpeg"/><Relationship Id="rId3" Type="http://schemas.openxmlformats.org/officeDocument/2006/relationships/image" Target="../media/image20.png"/><Relationship Id="rId7" Type="http://schemas.openxmlformats.org/officeDocument/2006/relationships/image" Target="../media/image24.wmf"/><Relationship Id="rId12" Type="http://schemas.openxmlformats.org/officeDocument/2006/relationships/image" Target="../media/image29.w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wmf"/><Relationship Id="rId11" Type="http://schemas.openxmlformats.org/officeDocument/2006/relationships/image" Target="../media/image28.jpeg"/><Relationship Id="rId5" Type="http://schemas.openxmlformats.org/officeDocument/2006/relationships/image" Target="../media/image22.wmf"/><Relationship Id="rId10" Type="http://schemas.openxmlformats.org/officeDocument/2006/relationships/image" Target="../media/image27.png"/><Relationship Id="rId4" Type="http://schemas.openxmlformats.org/officeDocument/2006/relationships/image" Target="../media/image21.wmf"/><Relationship Id="rId9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13" Type="http://schemas.openxmlformats.org/officeDocument/2006/relationships/image" Target="../media/image42.wmf"/><Relationship Id="rId3" Type="http://schemas.openxmlformats.org/officeDocument/2006/relationships/image" Target="../media/image32.jpeg"/><Relationship Id="rId7" Type="http://schemas.openxmlformats.org/officeDocument/2006/relationships/image" Target="../media/image36.wmf"/><Relationship Id="rId12" Type="http://schemas.openxmlformats.org/officeDocument/2006/relationships/image" Target="../media/image41.wm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wmf"/><Relationship Id="rId11" Type="http://schemas.openxmlformats.org/officeDocument/2006/relationships/image" Target="../media/image40.wmf"/><Relationship Id="rId5" Type="http://schemas.openxmlformats.org/officeDocument/2006/relationships/image" Target="../media/image34.jpeg"/><Relationship Id="rId10" Type="http://schemas.openxmlformats.org/officeDocument/2006/relationships/image" Target="../media/image39.wmf"/><Relationship Id="rId4" Type="http://schemas.openxmlformats.org/officeDocument/2006/relationships/image" Target="../media/image33.jpeg"/><Relationship Id="rId9" Type="http://schemas.openxmlformats.org/officeDocument/2006/relationships/image" Target="../media/image38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wmf"/><Relationship Id="rId3" Type="http://schemas.openxmlformats.org/officeDocument/2006/relationships/image" Target="../media/image44.wmf"/><Relationship Id="rId7" Type="http://schemas.openxmlformats.org/officeDocument/2006/relationships/image" Target="../media/image48.jpeg"/><Relationship Id="rId12" Type="http://schemas.openxmlformats.org/officeDocument/2006/relationships/image" Target="../media/image53.jpeg"/><Relationship Id="rId2" Type="http://schemas.openxmlformats.org/officeDocument/2006/relationships/image" Target="../media/image4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wmf"/><Relationship Id="rId11" Type="http://schemas.openxmlformats.org/officeDocument/2006/relationships/image" Target="../media/image52.wmf"/><Relationship Id="rId5" Type="http://schemas.openxmlformats.org/officeDocument/2006/relationships/image" Target="../media/image46.wmf"/><Relationship Id="rId10" Type="http://schemas.openxmlformats.org/officeDocument/2006/relationships/image" Target="../media/image51.wmf"/><Relationship Id="rId4" Type="http://schemas.openxmlformats.org/officeDocument/2006/relationships/image" Target="../media/image45.wmf"/><Relationship Id="rId9" Type="http://schemas.openxmlformats.org/officeDocument/2006/relationships/image" Target="../media/image50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Rok – významné dny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VY_32_INOVACE_4A_19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3100" dirty="0"/>
              <a:t>Číslo projektu: CZ.1.07/1.4.00/21.1101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Sada 1</a:t>
            </a:r>
          </a:p>
          <a:p>
            <a:r>
              <a:rPr lang="cs-CZ" dirty="0" smtClean="0"/>
              <a:t>MŠ</a:t>
            </a:r>
            <a:r>
              <a:rPr lang="cs-CZ" dirty="0"/>
              <a:t>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6984641" cy="152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7875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b="1" dirty="0"/>
              <a:t>Anotace: </a:t>
            </a:r>
            <a:r>
              <a:rPr lang="cs-CZ" dirty="0" smtClean="0"/>
              <a:t>Tento materiál slouží k opakování učiva. Žáci si zopakují některé významné dny v roce. Ukazují si obrázky a říkají, co znamenají a jaké činnosti se k nim váží. Na dalších dvou stránkách toto učivo procvičují. Přiřazují správný obrázek pomocí animace - po správné odpovědi kliknou na obrázek, který „přiletí“ na příslušné místo. Stejným způsobem dále přiřazují měsíce      k daným dnům (animace). Dále vybírají obrázky, které k daným dnům nepatří. Kliknutím na obrázek mají okamžitou zpětnou vazbu, zda úkol splnili. Na páté stránce se správné obrázky zvětšují, na ostatních dvou pulzují a nesprávné „mizí“ z plochy. Na poslední stránce procvičují znalost aktivit a lidských činností, které se k jednotlivým významným dnům vztahují. Zde pracují pomocí tužky - rukopisné poznámky v rámci nového softwaru Microsoft 2010. </a:t>
            </a:r>
            <a:r>
              <a:rPr lang="cs-CZ" b="1" dirty="0" smtClean="0"/>
              <a:t>Délka trvání práce s tímto materiálem: </a:t>
            </a:r>
            <a:r>
              <a:rPr lang="cs-CZ" dirty="0" smtClean="0"/>
              <a:t>Zhruba 35 minut</a:t>
            </a:r>
          </a:p>
          <a:p>
            <a:pPr marL="0" indent="0">
              <a:buNone/>
            </a:pPr>
            <a:r>
              <a:rPr lang="cs-CZ" b="1" dirty="0" smtClean="0"/>
              <a:t>Autor</a:t>
            </a:r>
            <a:r>
              <a:rPr lang="cs-CZ" b="1" dirty="0"/>
              <a:t>:</a:t>
            </a:r>
            <a:r>
              <a:rPr lang="cs-CZ" dirty="0"/>
              <a:t> Daniela </a:t>
            </a:r>
            <a:r>
              <a:rPr lang="cs-CZ" dirty="0" err="1"/>
              <a:t>Tájková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Datum </a:t>
            </a:r>
            <a:r>
              <a:rPr lang="cs-CZ" b="1" dirty="0" smtClean="0"/>
              <a:t>vytvoření: </a:t>
            </a:r>
            <a:r>
              <a:rPr lang="cs-CZ" dirty="0" smtClean="0"/>
              <a:t>Podzim 2011</a:t>
            </a:r>
          </a:p>
          <a:p>
            <a:pPr marL="0" indent="0">
              <a:buNone/>
            </a:pPr>
            <a:r>
              <a:rPr lang="cs-CZ" b="1" dirty="0" smtClean="0"/>
              <a:t>Speciální </a:t>
            </a:r>
            <a:r>
              <a:rPr lang="cs-CZ" b="1" dirty="0"/>
              <a:t>vzdělávací potřeby: </a:t>
            </a:r>
            <a:r>
              <a:rPr lang="cs-CZ" dirty="0"/>
              <a:t>ADHD, autismus, MP.</a:t>
            </a:r>
          </a:p>
          <a:p>
            <a:pPr marL="0" indent="0">
              <a:buNone/>
            </a:pPr>
            <a:r>
              <a:rPr lang="cs-CZ" b="1" dirty="0"/>
              <a:t>Vzdělávací obor: </a:t>
            </a:r>
            <a:r>
              <a:rPr lang="cs-CZ" dirty="0"/>
              <a:t>Člověk a jeho svět.</a:t>
            </a:r>
          </a:p>
          <a:p>
            <a:pPr marL="0" indent="0">
              <a:buNone/>
            </a:pPr>
            <a:r>
              <a:rPr lang="cs-CZ" b="1" dirty="0"/>
              <a:t>Druh učebního materiálu:</a:t>
            </a:r>
            <a:r>
              <a:rPr lang="cs-CZ" dirty="0"/>
              <a:t> Interaktivní DUM</a:t>
            </a:r>
          </a:p>
          <a:p>
            <a:pPr marL="0" indent="0">
              <a:buNone/>
            </a:pPr>
            <a:r>
              <a:rPr lang="cs-CZ" b="1" dirty="0" smtClean="0"/>
              <a:t>Inovace: </a:t>
            </a:r>
            <a:r>
              <a:rPr lang="cs-CZ" dirty="0" smtClean="0"/>
              <a:t>Rukopisné poznámky v rámci nového softwaru Microsoft 2010</a:t>
            </a:r>
          </a:p>
          <a:p>
            <a:pPr marL="0" indent="0">
              <a:buNone/>
            </a:pPr>
            <a:r>
              <a:rPr lang="cs-CZ" b="1" dirty="0" smtClean="0"/>
              <a:t>Cílová </a:t>
            </a:r>
            <a:r>
              <a:rPr lang="cs-CZ" b="1" dirty="0"/>
              <a:t>skupina: </a:t>
            </a:r>
            <a:r>
              <a:rPr lang="cs-CZ" dirty="0" smtClean="0"/>
              <a:t>Žák (s autismem, lehkou a  </a:t>
            </a:r>
            <a:r>
              <a:rPr lang="cs-CZ" dirty="0"/>
              <a:t>střední </a:t>
            </a:r>
            <a:r>
              <a:rPr lang="cs-CZ" dirty="0" smtClean="0"/>
              <a:t>MR</a:t>
            </a:r>
            <a:r>
              <a:rPr lang="cs-CZ" dirty="0"/>
              <a:t>).</a:t>
            </a:r>
          </a:p>
          <a:p>
            <a:pPr marL="0" indent="0">
              <a:buNone/>
            </a:pPr>
            <a:r>
              <a:rPr lang="cs-CZ" b="1" dirty="0"/>
              <a:t>Stupeň a typ vzdělávání: </a:t>
            </a:r>
            <a:r>
              <a:rPr lang="cs-CZ" dirty="0"/>
              <a:t>ZŠ speciální, </a:t>
            </a:r>
            <a:r>
              <a:rPr lang="cs-CZ" dirty="0" smtClean="0"/>
              <a:t>1.stupeň, 1. </a:t>
            </a:r>
            <a:r>
              <a:rPr lang="cs-CZ" dirty="0"/>
              <a:t>období.</a:t>
            </a:r>
          </a:p>
          <a:p>
            <a:pPr marL="0" indent="0">
              <a:buNone/>
            </a:pPr>
            <a:r>
              <a:rPr lang="cs-CZ" b="1" dirty="0"/>
              <a:t>Věková </a:t>
            </a:r>
            <a:r>
              <a:rPr lang="cs-CZ" b="1" dirty="0" smtClean="0"/>
              <a:t>skupina: </a:t>
            </a:r>
            <a:r>
              <a:rPr lang="cs-CZ" dirty="0"/>
              <a:t>6</a:t>
            </a:r>
            <a:r>
              <a:rPr lang="cs-CZ" dirty="0" smtClean="0"/>
              <a:t> – </a:t>
            </a:r>
            <a:r>
              <a:rPr lang="cs-CZ" dirty="0"/>
              <a:t>9</a:t>
            </a:r>
            <a:r>
              <a:rPr lang="cs-CZ" dirty="0" smtClean="0"/>
              <a:t> </a:t>
            </a:r>
            <a:r>
              <a:rPr lang="cs-CZ" dirty="0"/>
              <a:t>let.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87333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02670" y="575551"/>
            <a:ext cx="68042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Prohlédni si obrázky. Vyprávěj o tom, co znamenají.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Zkus odhadnout, jakého významného dne se týkají.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Pokus se zařadit do správného měsíce v roce.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4952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971600" y="459285"/>
            <a:ext cx="37963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Významné dny v roce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49895" y="2741326"/>
            <a:ext cx="14399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VÁNOCE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83202" y="3450362"/>
            <a:ext cx="20876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VELIKONOCE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82774" y="4224395"/>
            <a:ext cx="32376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TŘÍKRÁLOVÝ SVÁTEK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56069" y="4941367"/>
            <a:ext cx="40597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DEN SVATÉHO VALENTINA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83202" y="5719448"/>
            <a:ext cx="1958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DEN MATEK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75216" y="2117615"/>
            <a:ext cx="39075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DEN SVATÉHO MIKULÁŠE</a:t>
            </a:r>
            <a:endParaRPr lang="cs-CZ" sz="2800" b="1" dirty="0">
              <a:solidFill>
                <a:srgbClr val="00B0F0"/>
              </a:solidFill>
            </a:endParaRPr>
          </a:p>
        </p:txBody>
      </p:sp>
      <p:pic>
        <p:nvPicPr>
          <p:cNvPr id="1029" name="Picture 5" descr="C:\Users\pc\AppData\Local\Microsoft\Windows\Temporary Internet Files\Content.IE5\HBOG70SQ\MP90040888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17106" y="235169"/>
            <a:ext cx="1171831" cy="1186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\AppData\Local\Microsoft\Windows\Temporary Internet Files\Content.IE5\5CFFTATP\MC9004334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6965" y="1749159"/>
            <a:ext cx="1191972" cy="1568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c\AppData\Local\Microsoft\Windows\Temporary Internet Files\Content.IE5\YNWDX9XP\MP90044905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68538" y="2892174"/>
            <a:ext cx="1053662" cy="95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c\AppData\Local\Microsoft\Windows\Temporary Internet Files\Content.IE5\5CFFTATP\MC90044482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69257" y="3541658"/>
            <a:ext cx="889765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c\AppData\Local\Microsoft\Windows\Temporary Internet Files\Content.IE5\HBOG70SQ\MC90043236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60034" y="5198781"/>
            <a:ext cx="1308209" cy="1348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pc\AppData\Local\Microsoft\Windows\Temporary Internet Files\Content.IE5\XWRTYRPH\MC90042611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73356" y="1576486"/>
            <a:ext cx="1199361" cy="108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pc\AppData\Local\Microsoft\Windows\Temporary Internet Files\Content.IE5\5CFFTATP\MC90023434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82375" y="4248118"/>
            <a:ext cx="767731" cy="1296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pc\AppData\Local\Microsoft\Windows\Temporary Internet Files\Content.IE5\HBOG70SQ\MC90029628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41059" y="4056944"/>
            <a:ext cx="1654958" cy="1130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pc\AppData\Local\Microsoft\Windows\Temporary Internet Files\Content.IE5\YNWDX9XP\MP900382926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4403" y="5598026"/>
            <a:ext cx="1505753" cy="1075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pc\AppData\Local\Microsoft\Windows\Temporary Internet Files\Content.IE5\YNWDX9XP\MC900354286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77280" y="265836"/>
            <a:ext cx="1311571" cy="11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pc\AppData\Local\Microsoft\Windows\Temporary Internet Files\Content.IE5\5CFFTATP\MP900422292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5314" y="1501698"/>
            <a:ext cx="1044710" cy="961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pc\AppData\Local\Microsoft\Windows\Temporary Internet Files\Content.IE5\XWRTYRPH\MC900411580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4180" y="5629890"/>
            <a:ext cx="908034" cy="91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pc\AppData\Local\Microsoft\Windows\Temporary Internet Files\Content.IE5\HBOG70SQ\MC900349121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5091" y="3437436"/>
            <a:ext cx="1179853" cy="1072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492450" y="1391399"/>
            <a:ext cx="23867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DEN VÍTĚZSTVÍ</a:t>
            </a:r>
            <a:endParaRPr lang="cs-CZ" sz="2800" b="1" dirty="0">
              <a:solidFill>
                <a:srgbClr val="00B0F0"/>
              </a:solidFill>
            </a:endParaRPr>
          </a:p>
        </p:txBody>
      </p:sp>
      <p:pic>
        <p:nvPicPr>
          <p:cNvPr id="1044" name="Picture 20" descr="C:\Users\pc\AppData\Local\Microsoft\Windows\Temporary Internet Files\Content.IE5\YNWDX9XP\MC900409991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0749" y="2379225"/>
            <a:ext cx="1835150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pc\AppData\Local\Microsoft\Windows\Temporary Internet Files\Content.IE5\YNWDX9XP\MC900410433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73564" y="5669477"/>
            <a:ext cx="1265350" cy="1028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3852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39552" y="620688"/>
            <a:ext cx="36497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Vyber správný obrázek.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95536" y="4509120"/>
            <a:ext cx="32376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TŘÍKRÁLOVÝ SVÁTEK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5623" y="1856005"/>
            <a:ext cx="40597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DEN SVATÉHO VALENTINA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9552" y="3280048"/>
            <a:ext cx="20876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VELIKONOCE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39552" y="5661248"/>
            <a:ext cx="19583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DEN MATEK</a:t>
            </a:r>
            <a:endParaRPr lang="cs-CZ" sz="2800" b="1" dirty="0">
              <a:solidFill>
                <a:srgbClr val="00B050"/>
              </a:solidFill>
            </a:endParaRPr>
          </a:p>
        </p:txBody>
      </p:sp>
      <p:pic>
        <p:nvPicPr>
          <p:cNvPr id="11" name="Picture 8" descr="C:\Users\pc\AppData\Local\Microsoft\Windows\Temporary Internet Files\Content.IE5\YNWDX9XP\MP90044905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6641" y="2132657"/>
            <a:ext cx="1053662" cy="95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C:\Users\pc\AppData\Local\Microsoft\Windows\Temporary Internet Files\Content.IE5\5CFFTATP\MC90044482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54041" y="4950911"/>
            <a:ext cx="889765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C:\Users\pc\AppData\Local\Microsoft\Windows\Temporary Internet Files\Content.IE5\5CFFTATP\MC90023434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34825" y="2645862"/>
            <a:ext cx="767731" cy="1296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pc\AppData\Local\Microsoft\Windows\Temporary Internet Files\Content.IE5\HBOG70SQ\MC90029628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89162" y="5544985"/>
            <a:ext cx="1654958" cy="1130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1" descr="C:\Users\pc\AppData\Local\Microsoft\Windows\Temporary Internet Files\Content.IE5\XWRTYRPH\MC90042611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6975" y="4035483"/>
            <a:ext cx="1199361" cy="108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C:\Users\pc\AppData\Local\Microsoft\Windows\Temporary Internet Files\Content.IE5\HBOG70SQ\MC90043236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7596"/>
            <a:ext cx="1308209" cy="1348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7" descr="C:\Users\pc\AppData\Local\Microsoft\Windows\Temporary Internet Files\Content.IE5\5CFFTATP\MP90042229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662966"/>
            <a:ext cx="1044710" cy="961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8" descr="C:\Users\pc\AppData\Local\Microsoft\Windows\Temporary Internet Files\Content.IE5\XWRTYRPH\MC90041158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17470" y="4311839"/>
            <a:ext cx="908034" cy="91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88684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07407E-6 L -0.59254 0.0407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35" y="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96296E-6 L -0.48142 -0.421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80" y="-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-0.22656 -0.0587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37" y="-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-0.24149 0.0321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83" y="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48148E-6 L -0.20538 0.5680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78" y="2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85185E-6 L -0.51389 0.7111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94" y="3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-0.30313 0.1719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56" y="8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-0.27916 -0.36991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58" y="-1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95536" y="692696"/>
            <a:ext cx="31640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Přiřaď správný obrázek</a:t>
            </a:r>
            <a:r>
              <a:rPr lang="cs-CZ" b="1" dirty="0" smtClean="0"/>
              <a:t>.</a:t>
            </a:r>
            <a:endParaRPr 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395536" y="3861048"/>
            <a:ext cx="301685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DEN VÍTĚZSTVÍ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25667" y="5805264"/>
            <a:ext cx="49721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DEN SVATÉHO MIKULÁŠE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95536" y="2276872"/>
            <a:ext cx="17983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VÁNOCE</a:t>
            </a:r>
            <a:endParaRPr lang="cs-CZ" sz="3600" b="1" dirty="0">
              <a:solidFill>
                <a:srgbClr val="7030A0"/>
              </a:solidFill>
            </a:endParaRPr>
          </a:p>
        </p:txBody>
      </p:sp>
      <p:pic>
        <p:nvPicPr>
          <p:cNvPr id="8" name="Picture 6" descr="C:\Users\pc\AppData\Local\Microsoft\Windows\Temporary Internet Files\Content.IE5\5CFFTATP\MC9004334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93059" y="2564904"/>
            <a:ext cx="1393818" cy="1823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pc\AppData\Local\Microsoft\Windows\Temporary Internet Files\Content.IE5\HBOG70SQ\MP9004088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95120" y="235169"/>
            <a:ext cx="1393818" cy="132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0" descr="C:\Users\pc\AppData\Local\Microsoft\Windows\Temporary Internet Files\Content.IE5\YNWDX9XP\MC90040999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57800" y="4581128"/>
            <a:ext cx="2074639" cy="1541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1" descr="C:\Users\pc\AppData\Local\Microsoft\Windows\Temporary Internet Files\Content.IE5\YNWDX9XP\MC90041043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37103" y="2564904"/>
            <a:ext cx="1735097" cy="1436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6" descr="C:\Users\pc\AppData\Local\Microsoft\Windows\Temporary Internet Files\Content.IE5\YNWDX9XP\MC90035428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6385" y="488213"/>
            <a:ext cx="1508739" cy="1332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5" descr="C:\Users\pc\AppData\Local\Microsoft\Windows\Temporary Internet Files\Content.IE5\YNWDX9XP\MP90038292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0654" y="4356938"/>
            <a:ext cx="1800200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54481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96296E-6 L -0.24357 0.1951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88" y="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-0.26962 0.3921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90" y="1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16753 0.7685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85" y="3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07407E-6 L -0.38264 -0.1752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32" y="-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6 L -0.05469 0.1263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" y="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7037E-6 L -0.13333 -0.3715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67" y="-18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67544" y="620688"/>
            <a:ext cx="31611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Přiřaď správný měsíc v roce.</a:t>
            </a:r>
            <a:endParaRPr lang="cs-CZ" sz="2000" b="1" dirty="0"/>
          </a:p>
        </p:txBody>
      </p:sp>
      <p:sp>
        <p:nvSpPr>
          <p:cNvPr id="6" name="Obdélník 5"/>
          <p:cNvSpPr/>
          <p:nvPr/>
        </p:nvSpPr>
        <p:spPr>
          <a:xfrm>
            <a:off x="412307" y="4506865"/>
            <a:ext cx="23867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DEN VÍTĚZSTVÍ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51520" y="2439472"/>
            <a:ext cx="39075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DEN SVATÉHO MIKULÁŠE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49814" y="3789040"/>
            <a:ext cx="1439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VÁNOCE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68190" y="1668133"/>
            <a:ext cx="20876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VELIKONOCE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17251" y="5301208"/>
            <a:ext cx="32376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TŘÍKRÁLOVÝ SVÁTEK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6434" y="3140968"/>
            <a:ext cx="40597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DEN SVATÉHO VALENTINA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49814" y="5949280"/>
            <a:ext cx="19583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DEN MATEK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92701" y="1484784"/>
            <a:ext cx="13400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květen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020130" y="3379151"/>
            <a:ext cx="11384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leden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159162" y="6093296"/>
            <a:ext cx="9909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únor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20130" y="5270429"/>
            <a:ext cx="16287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prosinec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984628" y="4312260"/>
            <a:ext cx="13400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květen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919334" y="2377917"/>
            <a:ext cx="16287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prosinec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860071" y="615059"/>
            <a:ext cx="12698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duben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628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odorovný svitek 5"/>
          <p:cNvSpPr/>
          <p:nvPr/>
        </p:nvSpPr>
        <p:spPr>
          <a:xfrm>
            <a:off x="1494763" y="683894"/>
            <a:ext cx="4176464" cy="1152128"/>
          </a:xfrm>
          <a:prstGeom prst="horizontalScroll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60648"/>
            <a:ext cx="44985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Vyber, který obrázek k danému NEPATŘÍ.</a:t>
            </a:r>
            <a:endParaRPr lang="cs-CZ" sz="2000" b="1" dirty="0"/>
          </a:p>
        </p:txBody>
      </p:sp>
      <p:sp>
        <p:nvSpPr>
          <p:cNvPr id="5" name="Obdélník 4"/>
          <p:cNvSpPr/>
          <p:nvPr/>
        </p:nvSpPr>
        <p:spPr>
          <a:xfrm>
            <a:off x="1585878" y="998348"/>
            <a:ext cx="40597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</a:rPr>
              <a:t>DEN SVATÉHO VALENTINA</a:t>
            </a:r>
          </a:p>
        </p:txBody>
      </p:sp>
      <p:pic>
        <p:nvPicPr>
          <p:cNvPr id="1026" name="Picture 2" descr="C:\Users\pc\AppData\Local\Microsoft\Windows\Temporary Internet Files\Content.IE5\YNWDX9XP\MC90043617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4301" y="5561802"/>
            <a:ext cx="1179324" cy="1146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\AppData\Local\Microsoft\Windows\Temporary Internet Files\Content.IE5\XWRTYRPH\MC9004363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59744" y="3614165"/>
            <a:ext cx="1187988" cy="118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\AppData\Local\Microsoft\Windows\Temporary Internet Files\Content.IE5\YNWDX9XP\MC90030491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608061"/>
            <a:ext cx="1716637" cy="1175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c\AppData\Local\Microsoft\Windows\Temporary Internet Files\Content.IE5\XWRTYRPH\MC90038881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18598" y="5301208"/>
            <a:ext cx="1340875" cy="139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c\AppData\Local\Microsoft\Windows\Temporary Internet Files\Content.IE5\YNWDX9XP\MC90030491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9132" y="5440721"/>
            <a:ext cx="1512123" cy="1202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c\AppData\Local\Microsoft\Windows\Temporary Internet Files\Content.IE5\HBOG70SQ\MC90041338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5985" y="2486610"/>
            <a:ext cx="1241538" cy="1335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c\AppData\Local\Microsoft\Windows\Temporary Internet Files\Content.IE5\HBOG70SQ\MP900386355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50637" y="2276872"/>
            <a:ext cx="1666616" cy="1111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pc\AppData\Local\Microsoft\Windows\Temporary Internet Files\Content.IE5\XWRTYRPH\MP90028495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114159"/>
            <a:ext cx="1564678" cy="1040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pc\AppData\Local\Microsoft\Windows\Temporary Internet Files\Content.IE5\XWRTYRPH\MC900439773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1618" y="2919143"/>
            <a:ext cx="1390044" cy="1390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pc\AppData\Local\Microsoft\Windows\Temporary Internet Files\Content.IE5\YNWDX9XP\MP900440302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8728" y="5475617"/>
            <a:ext cx="868436" cy="1318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pc\AppData\Local\Microsoft\Windows\Temporary Internet Files\Content.IE5\5CFFTATP\MC900353728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95455" y="3664211"/>
            <a:ext cx="1347185" cy="128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pc\AppData\Local\Microsoft\Windows\Temporary Internet Files\Content.IE5\HBOG70SQ\MC900387156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62670" y="4208159"/>
            <a:ext cx="1260276" cy="1260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77502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0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10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0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10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3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000" fill="hold"/>
                                        <p:tgtEl>
                                          <p:spTgt spid="103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0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odorovný svitek 5"/>
          <p:cNvSpPr/>
          <p:nvPr/>
        </p:nvSpPr>
        <p:spPr>
          <a:xfrm>
            <a:off x="2195736" y="1124744"/>
            <a:ext cx="3240360" cy="1008112"/>
          </a:xfrm>
          <a:prstGeom prst="horizontalScroll">
            <a:avLst/>
          </a:prstGeom>
          <a:solidFill>
            <a:srgbClr val="2DD7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16530" y="404664"/>
            <a:ext cx="53526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/>
              <a:t>Vyber, který obrázek k danému NEPATŘÍ.</a:t>
            </a:r>
          </a:p>
        </p:txBody>
      </p:sp>
      <p:sp>
        <p:nvSpPr>
          <p:cNvPr id="5" name="Obdélník 4"/>
          <p:cNvSpPr/>
          <p:nvPr/>
        </p:nvSpPr>
        <p:spPr>
          <a:xfrm>
            <a:off x="2699792" y="1336412"/>
            <a:ext cx="23595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solidFill>
                  <a:schemeClr val="bg1"/>
                </a:solidFill>
              </a:rPr>
              <a:t>VELIKONOCE</a:t>
            </a:r>
          </a:p>
        </p:txBody>
      </p:sp>
      <p:pic>
        <p:nvPicPr>
          <p:cNvPr id="2050" name="Picture 2" descr="C:\Users\pc\AppData\Local\Microsoft\Windows\Temporary Internet Files\Content.IE5\XWRTYRPH\MP90044912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540" y="3573016"/>
            <a:ext cx="1224136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c\AppData\Local\Microsoft\Windows\Temporary Internet Files\Content.IE5\YNWDX9XP\MP90044910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33616" y="5535252"/>
            <a:ext cx="1371129" cy="1028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c\AppData\Local\Microsoft\Windows\Temporary Internet Files\Content.IE5\5CFFTATP\MP90043928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0539" y="5498485"/>
            <a:ext cx="749829" cy="11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c\AppData\Local\Microsoft\Windows\Temporary Internet Files\Content.IE5\5CFFTATP\MP90042309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940003"/>
            <a:ext cx="1131104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c\AppData\Local\Microsoft\Windows\Temporary Internet Files\Content.IE5\HBOG70SQ\MC90036186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15476" y="2561211"/>
            <a:ext cx="645096" cy="115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pc\AppData\Local\Microsoft\Windows\Temporary Internet Files\Content.IE5\XWRTYRPH\MC900346523[2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39256" y="2617441"/>
            <a:ext cx="1180802" cy="1045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pc\AppData\Local\Microsoft\Windows\Temporary Internet Files\Content.IE5\YNWDX9XP\MC90030493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127791"/>
            <a:ext cx="1746962" cy="1602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pc\AppData\Local\Microsoft\Windows\Temporary Internet Files\Content.IE5\HBOG70SQ\MC90044139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904482"/>
            <a:ext cx="1737816" cy="1289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pc\AppData\Local\Microsoft\Windows\Temporary Internet Files\Content.IE5\XWRTYRPH\MC90034314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33325" y="3977355"/>
            <a:ext cx="1181100" cy="89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pc\AppData\Local\Microsoft\Windows\Temporary Internet Files\Content.IE5\XWRTYRPH\MC900098225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05325" y="4911725"/>
            <a:ext cx="1803400" cy="903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pc\AppData\Local\Microsoft\Windows\Temporary Internet Files\Content.IE5\YNWDX9XP\MC900410445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540" y="2358928"/>
            <a:ext cx="1786236" cy="90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pc\AppData\Local\Microsoft\Windows\Temporary Internet Files\Content.IE5\5CFFTATP\MC900396500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37052" y="4821818"/>
            <a:ext cx="1062740" cy="1135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09106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0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0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0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0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0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0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0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0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1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20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8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dorovný svitek 4"/>
          <p:cNvSpPr/>
          <p:nvPr/>
        </p:nvSpPr>
        <p:spPr>
          <a:xfrm>
            <a:off x="2304716" y="904892"/>
            <a:ext cx="3456384" cy="1008112"/>
          </a:xfrm>
          <a:prstGeom prst="horizontalScroll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FF00"/>
                </a:solidFill>
              </a:rPr>
              <a:t>Mikuláš</a:t>
            </a:r>
            <a:endParaRPr lang="cs-CZ" sz="4800" b="1" dirty="0">
              <a:solidFill>
                <a:srgbClr val="FFFF00"/>
              </a:solidFill>
            </a:endParaRPr>
          </a:p>
        </p:txBody>
      </p:sp>
      <p:pic>
        <p:nvPicPr>
          <p:cNvPr id="3074" name="Picture 2" descr="C:\Users\pc\AppData\Local\Microsoft\Windows\Temporary Internet Files\Content.IE5\HBOG70SQ\MC9003968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839" y="2881313"/>
            <a:ext cx="1539850" cy="142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c\AppData\Local\Microsoft\Windows\Temporary Internet Files\Content.IE5\XWRTYRPH\MC9003098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517" y="1527207"/>
            <a:ext cx="1273932" cy="1176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pc\AppData\Local\Microsoft\Windows\Temporary Internet Files\Content.IE5\HBOG70SQ\MC9003263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468" y="5126483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pc\AppData\Local\Microsoft\Windows\Temporary Internet Files\Content.IE5\XWRTYRPH\MC9002405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35119" y="4725144"/>
            <a:ext cx="1104900" cy="182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pc\AppData\Local\Microsoft\Windows\Temporary Internet Files\Content.IE5\YNWDX9XP\MC90043593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87569" y="1408948"/>
            <a:ext cx="1384074" cy="1094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pc\AppData\Local\Microsoft\Windows\Temporary Internet Files\Content.IE5\XWRTYRPH\MP90043182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91392" y="3892519"/>
            <a:ext cx="1412656" cy="1440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pc\AppData\Local\Microsoft\Windows\Temporary Internet Files\Content.IE5\XWRTYRPH\MC90043701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58249" y="5396826"/>
            <a:ext cx="1752453" cy="1052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pc\AppData\Local\Microsoft\Windows\Temporary Internet Files\Content.IE5\YNWDX9XP\MC90030487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79577" y="2352339"/>
            <a:ext cx="1413370" cy="143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pc\AppData\Local\Microsoft\Windows\Temporary Internet Files\Content.IE5\XWRTYRPH\MC90040777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59876" y="4725144"/>
            <a:ext cx="1120775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C:\Users\pc\AppData\Local\Microsoft\Windows\Temporary Internet Files\Content.IE5\YNWDX9XP\MC900017145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87569" y="3195930"/>
            <a:ext cx="911136" cy="106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C:\Users\pc\AppData\Local\Microsoft\Windows\Temporary Internet Files\Content.IE5\5CFFTATP\MP900440294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654212"/>
            <a:ext cx="1514105" cy="1134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48481" y="188640"/>
            <a:ext cx="52709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/>
              <a:t>Vyber, který obrázek k danému NEPATŘÍ</a:t>
            </a:r>
          </a:p>
        </p:txBody>
      </p:sp>
    </p:spTree>
    <p:extLst>
      <p:ext uri="{BB962C8B-B14F-4D97-AF65-F5344CB8AC3E}">
        <p14:creationId xmlns:p14="http://schemas.microsoft.com/office/powerpoint/2010/main" xmlns="" val="623114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0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0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0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0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0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1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0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30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0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9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30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0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69272" y="260648"/>
            <a:ext cx="25186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Přiřaď správně: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74223" y="1052736"/>
            <a:ext cx="41120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  <a:latin typeface="Comic Sans MS" pitchFamily="66" charset="0"/>
              </a:rPr>
              <a:t>Slavíme den zamilovaných.</a:t>
            </a:r>
            <a:endParaRPr lang="cs-CZ" sz="24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42706" y="1916832"/>
            <a:ext cx="3196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  <a:latin typeface="Comic Sans MS" pitchFamily="66" charset="0"/>
              </a:rPr>
              <a:t>Zdobíme stromeček.</a:t>
            </a:r>
            <a:endParaRPr lang="cs-CZ" sz="24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9600" y="2955404"/>
            <a:ext cx="2637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  <a:latin typeface="Comic Sans MS" pitchFamily="66" charset="0"/>
              </a:rPr>
              <a:t>Barvíme vajíčka.</a:t>
            </a:r>
            <a:endParaRPr lang="cs-CZ" sz="24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41699" y="3767222"/>
            <a:ext cx="26741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  <a:latin typeface="Comic Sans MS" pitchFamily="66" charset="0"/>
              </a:rPr>
              <a:t>Bojíme se čerta.</a:t>
            </a:r>
            <a:endParaRPr lang="cs-CZ" sz="24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8036" y="4621778"/>
            <a:ext cx="28680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  <a:latin typeface="Comic Sans MS" pitchFamily="66" charset="0"/>
              </a:rPr>
              <a:t>Dostáváme dárky.</a:t>
            </a:r>
            <a:endParaRPr lang="cs-CZ" sz="24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15639" y="5660516"/>
            <a:ext cx="44871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  <a:latin typeface="Comic Sans MS" pitchFamily="66" charset="0"/>
              </a:rPr>
              <a:t>Přejeme maminkám k svátku.</a:t>
            </a:r>
            <a:endParaRPr lang="cs-CZ" sz="24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5148064" y="493197"/>
            <a:ext cx="2520280" cy="61845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  <a:latin typeface="Comic Sans MS" pitchFamily="66" charset="0"/>
              </a:rPr>
              <a:t>DEN MATEK</a:t>
            </a:r>
            <a:endParaRPr lang="cs-CZ" sz="24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162564" y="1531424"/>
            <a:ext cx="2520280" cy="61845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  <a:latin typeface="Comic Sans MS" pitchFamily="66" charset="0"/>
              </a:rPr>
              <a:t>VÁNOCE</a:t>
            </a:r>
            <a:endParaRPr lang="cs-CZ" sz="24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220072" y="2537448"/>
            <a:ext cx="2520280" cy="61845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  <a:latin typeface="Comic Sans MS" pitchFamily="66" charset="0"/>
              </a:rPr>
              <a:t>VALENTÝN</a:t>
            </a:r>
            <a:endParaRPr lang="cs-CZ" sz="24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220072" y="3501008"/>
            <a:ext cx="2520280" cy="61845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  <a:latin typeface="Comic Sans MS" pitchFamily="66" charset="0"/>
              </a:rPr>
              <a:t>VELIKONOCE</a:t>
            </a:r>
            <a:endParaRPr lang="cs-CZ" sz="24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5282220" y="4621778"/>
            <a:ext cx="2520280" cy="61845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  <a:latin typeface="Comic Sans MS" pitchFamily="66" charset="0"/>
              </a:rPr>
              <a:t>MIKULÁŠ</a:t>
            </a:r>
            <a:endParaRPr lang="cs-CZ" sz="24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5307866" y="5763233"/>
            <a:ext cx="2520280" cy="61845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  <a:latin typeface="Comic Sans MS" pitchFamily="66" charset="0"/>
              </a:rPr>
              <a:t>VÁNOCE</a:t>
            </a:r>
            <a:endParaRPr lang="cs-CZ" sz="24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2194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Zdroje a </a:t>
            </a:r>
            <a:r>
              <a:rPr lang="cs-CZ" b="1" smtClean="0"/>
              <a:t>citace: </a:t>
            </a:r>
            <a:r>
              <a:rPr lang="cs-CZ"/>
              <a:t>Microsoft Office - Klipart</a:t>
            </a:r>
          </a:p>
          <a:p>
            <a:pPr marL="0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72788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413</Words>
  <Application>Microsoft Office PowerPoint</Application>
  <PresentationFormat>Předvádění na obrazovce (4:3)</PresentationFormat>
  <Paragraphs>68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Rok – významné dny VY_32_INOVACE_4A_19 Číslo projektu: CZ.1.07/1.4.00/21.1101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Pavla</cp:lastModifiedBy>
  <cp:revision>8</cp:revision>
  <dcterms:created xsi:type="dcterms:W3CDTF">2011-11-15T15:25:48Z</dcterms:created>
  <dcterms:modified xsi:type="dcterms:W3CDTF">2013-01-23T18:32:23Z</dcterms:modified>
</cp:coreProperties>
</file>