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173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4515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311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0493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6750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538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68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767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1425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474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5506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2E49B-6D2C-4828-A20B-2B989A00404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211BF-AC66-482B-8098-7DD2772C7C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665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VY_32_INOVACE_4A_20</a:t>
            </a:r>
            <a:br>
              <a:rPr lang="cs-CZ" dirty="0" smtClean="0"/>
            </a:br>
            <a:r>
              <a:rPr lang="cs-CZ" sz="3100" dirty="0" smtClean="0"/>
              <a:t>Číslo </a:t>
            </a:r>
            <a:r>
              <a:rPr lang="cs-CZ" sz="3100" dirty="0"/>
              <a:t>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Sada 1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6183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/>
              <a:t>Anotace: </a:t>
            </a:r>
            <a:r>
              <a:rPr lang="cs-CZ" dirty="0" smtClean="0"/>
              <a:t>Tento materiál slouží k opakování učiva. Žáci si zopakují pojmy rok, měsíc, týden, dny v týdnu. Všechny uvedené umí vyjmenovat. Na druhé stránce doplňují správná slova - po kliknutí správná odpověď „přilétá“ (zpětná kontrola). Na třetí stránce rozlišují měsíce v roce a dny v týdnu. Opět zde pracují pomocí animace. Na stránce čtvrté a páté zařazují měsíce                    do správného ročního období. Na čtvrté stránce přiřazují pomocí animace,   na stránce páté tužkou (rukopisné poznámky). Na stránce číslo 6 určují pořadí dnů v týdnu přiřazením správného čísla (animace ). Na poslední stránce doplňují chybějící měsíce. Tuto aktivitu provádějí pomocí rukopisných poznámek v rámci nového softwaru Microsoft 2010.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svět.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a  </a:t>
            </a:r>
            <a:r>
              <a:rPr lang="cs-CZ" dirty="0"/>
              <a:t>střední </a:t>
            </a:r>
            <a:r>
              <a:rPr lang="cs-CZ" dirty="0" smtClean="0"/>
              <a:t>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</a:t>
            </a:r>
            <a:r>
              <a:rPr lang="cs-CZ" dirty="0" smtClean="0"/>
              <a:t>1.stupeň, 1. </a:t>
            </a:r>
            <a:r>
              <a:rPr lang="cs-CZ" dirty="0"/>
              <a:t>období.</a:t>
            </a:r>
          </a:p>
          <a:p>
            <a:pPr marL="0" indent="0">
              <a:buNone/>
            </a:pPr>
            <a:r>
              <a:rPr lang="cs-CZ" b="1" dirty="0"/>
              <a:t>Věková </a:t>
            </a:r>
            <a:r>
              <a:rPr lang="cs-CZ" b="1" dirty="0" smtClean="0"/>
              <a:t>skupina: </a:t>
            </a:r>
            <a:r>
              <a:rPr lang="cs-CZ" dirty="0"/>
              <a:t>6</a:t>
            </a:r>
            <a:r>
              <a:rPr lang="cs-CZ" dirty="0" smtClean="0"/>
              <a:t> – </a:t>
            </a:r>
            <a:r>
              <a:rPr lang="cs-CZ" dirty="0"/>
              <a:t>9</a:t>
            </a:r>
            <a:r>
              <a:rPr lang="cs-CZ" dirty="0" smtClean="0"/>
              <a:t> </a:t>
            </a:r>
            <a:r>
              <a:rPr lang="cs-CZ" dirty="0"/>
              <a:t>let.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928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48848" y="400308"/>
            <a:ext cx="39853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KALENDÁŘNÍ ROK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9584" y="2662669"/>
            <a:ext cx="8337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Má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12 měsíců: </a:t>
            </a:r>
            <a:r>
              <a:rPr lang="cs-CZ" b="1" dirty="0" smtClean="0">
                <a:latin typeface="Comic Sans MS" pitchFamily="66" charset="0"/>
              </a:rPr>
              <a:t>Leden, únor, březen, duben, květen, červen, červenec, </a:t>
            </a:r>
          </a:p>
          <a:p>
            <a:r>
              <a:rPr lang="cs-CZ" b="1" dirty="0" smtClean="0">
                <a:latin typeface="Comic Sans MS" pitchFamily="66" charset="0"/>
              </a:rPr>
              <a:t>                  srpen, září, říjen, listopad a prosinec.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0093" y="5279783"/>
            <a:ext cx="30139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Každý měsíc má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4 týdny.</a:t>
            </a:r>
          </a:p>
          <a:p>
            <a:endParaRPr lang="cs-CZ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0093" y="5877272"/>
            <a:ext cx="8496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Týden má 7 dní</a:t>
            </a:r>
            <a:r>
              <a:rPr lang="cs-CZ" b="1" dirty="0" smtClean="0">
                <a:latin typeface="Comic Sans MS" pitchFamily="66" charset="0"/>
              </a:rPr>
              <a:t>: Pondělí, úterý, středa, čtvrtek, pátek, sobota a neděle.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6838" y="2060848"/>
            <a:ext cx="5412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Má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4 roční období: </a:t>
            </a:r>
            <a:r>
              <a:rPr lang="cs-CZ" b="1" dirty="0" smtClean="0">
                <a:latin typeface="Comic Sans MS" pitchFamily="66" charset="0"/>
              </a:rPr>
              <a:t>Jaro, léto, podzim a zima.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3115" y="3406062"/>
            <a:ext cx="5094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Jarní měsíce </a:t>
            </a:r>
            <a:r>
              <a:rPr lang="cs-CZ" b="1" dirty="0" smtClean="0">
                <a:latin typeface="Comic Sans MS" pitchFamily="66" charset="0"/>
              </a:rPr>
              <a:t>jsou: Březen, duben a květen.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1103" y="3843541"/>
            <a:ext cx="5323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Letní měsíce </a:t>
            </a:r>
            <a:r>
              <a:rPr lang="cs-CZ" b="1" dirty="0" smtClean="0">
                <a:latin typeface="Comic Sans MS" pitchFamily="66" charset="0"/>
              </a:rPr>
              <a:t>jsou: Červen, červenec a srpen.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0093" y="4365104"/>
            <a:ext cx="5160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Podzimní měsíce </a:t>
            </a:r>
            <a:r>
              <a:rPr lang="cs-CZ" b="1" dirty="0" smtClean="0">
                <a:latin typeface="Comic Sans MS" pitchFamily="66" charset="0"/>
              </a:rPr>
              <a:t>jsou: Září, říjen a listopad.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1216" y="4844968"/>
            <a:ext cx="4929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Zimní měsíce </a:t>
            </a:r>
            <a:r>
              <a:rPr lang="cs-CZ" b="1" dirty="0" smtClean="0">
                <a:latin typeface="Comic Sans MS" pitchFamily="66" charset="0"/>
              </a:rPr>
              <a:t>jsou: Prosinec, leden a únor.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484784"/>
            <a:ext cx="4081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Kalendářní rok začíná vždy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1.ledna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1580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2108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správně: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7" y="1284003"/>
            <a:ext cx="85154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Kalendářní rok začíná………………………………………………………………………………………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459" y="1858374"/>
            <a:ext cx="8565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Pondělí, úterý, středa, čtvrtek, pátek, sobota a neděle jsou………………………………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667" y="2483276"/>
            <a:ext cx="85509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Březen, duben a květen jsou…………………………………………………………………………….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038" y="3068960"/>
            <a:ext cx="84292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Týden má ………………………………………………………………………………………………………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038" y="3683790"/>
            <a:ext cx="83787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Jaro, léto, podzim a zima jsou…………………………………………………………………………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038" y="4268478"/>
            <a:ext cx="8401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Každý měsíc má……………………………………………………………………………………………..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4201" y="5271591"/>
            <a:ext cx="1204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ledna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5502423"/>
            <a:ext cx="1684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dny v týdnu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56343" y="5157192"/>
            <a:ext cx="1745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Jarní měsíce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23193" y="5161391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 dní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4201" y="5979140"/>
            <a:ext cx="1793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roční období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1731" y="5853829"/>
            <a:ext cx="1129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 týdny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686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50191 -0.317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04" y="-1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8 0.01041 L 0.24913 -0.5958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26" y="-30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18691E-6 L 0.36389 -0.3525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94" y="-176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3951E-7 L 0.46702 -0.5454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51" y="-27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93777E-6 L -0.0658 -0.400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99" y="-20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6657E-6 L -0.23004 -0.2609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10" y="-13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7007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Zařaď správně slova – rozděl na měsíce a dny v týdnu.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56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95908" y="188640"/>
            <a:ext cx="3672408" cy="338437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MĚSÍCE V ROCE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81128" y="213537"/>
            <a:ext cx="3672408" cy="338437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DNY V TÝDNU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28454" y="5567536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ČERVEN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8268" y="3739107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ZÁŘÍ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594205" y="4962135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PONDĚLÍ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594205" y="4350328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PROSINEC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390944" y="3735870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STŘEDA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32630" y="6207469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LISTOPAD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13352" y="3728230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NEDĚLE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76256" y="4962135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SOBOTA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363413" y="5567536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PÁTEK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897975" y="3781670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ČTVRTEK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366377" y="4350328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ČERVENEC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363413" y="4962135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SRPEN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88268" y="5567536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ÚTERÝ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495072" y="6209977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ŘÍJEN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131135" y="6209977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KVĚTEN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852708" y="4384252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DUBEN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88268" y="4991986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BŘEZEN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88268" y="4350328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ÚNOR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852708" y="5567536"/>
            <a:ext cx="20438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LEDEN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032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L 0.14237 -0.139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18" y="-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-0.0309 -0.5437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" y="-2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0.08733 -0.7004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58" y="-3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0.59861 -0.74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31" y="-3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0.07084 -0.7979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3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9259E-6 L 0.22917 -0.4016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-2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L -0.17761 -0.5016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89" y="-2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59259E-6 L -0.02761 -0.4965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9" y="-2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L 0.41337 -0.6898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0" y="-3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96296E-6 L -0.38767 -0.6891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92" y="-3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 L 0.07274 -0.3689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8" y="-1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L -0.37396 -0.3546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-1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1337E-6 L 0.16163 -0.5172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73" y="-258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2743E-6 L -0.25173 -0.5739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87" y="-287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7 L -0.25591 -0.2613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95" y="-1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33333E-6 L -0.51076 -0.3074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38" y="-1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08803 -0.39166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10" y="-1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22222E-6 L -0.55122 -0.5669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2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22222E-6 L -0.72448 -0.3990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33" y="-1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48460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Zařaď měsíce do správného ročního období.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097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1520" y="395042"/>
            <a:ext cx="2016224" cy="194421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JARO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11760" y="395042"/>
            <a:ext cx="2016224" cy="194421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LÉTO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44008" y="438685"/>
            <a:ext cx="2016224" cy="194421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PODZIM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948264" y="356813"/>
            <a:ext cx="2016224" cy="194421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ZIMA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9552" y="3775021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LEDEN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9272" y="6057292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DUBEN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9272" y="5291596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BŘEZEN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9272" y="4570582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ÚNOR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07904" y="6057292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SRPEN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72329" y="5307231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ČERVENEC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80999" y="4570582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ČERVEN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63640" y="3775021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KVĚTEN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72200" y="6057292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PROSINEC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01796" y="5291596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LISTOPAD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83520" y="4570582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ŘÍJEN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83520" y="3736687"/>
            <a:ext cx="1872208" cy="5040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ZÁŘÍ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338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0.70105 -0.20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52" y="-1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7.40741E-7 L 0.69879 -0.234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31" y="-1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0.02587 -0.4134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2" y="-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-0.02587 -0.430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2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07 0.01943 L -0.34167 -2.28776E-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46" y="-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1309 -0.3083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45" y="-1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5185E-6 L -0.13003 -0.3317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10" y="-1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9259E-6 L -0.12587 -0.3569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48148E-6 L -0.17431 -0.1865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15" y="-9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-0.1665 -0.224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3" y="-11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33333E-6 L -0.16858 -0.2347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38" y="-1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0.05521 -0.346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-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18495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43808" y="2474894"/>
            <a:ext cx="1944216" cy="1800200"/>
          </a:xfrm>
          <a:prstGeom prst="ellipse">
            <a:avLst/>
          </a:prstGeom>
          <a:solidFill>
            <a:srgbClr val="96EBF4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</a:rPr>
              <a:t>ROK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3635896" y="1666279"/>
            <a:ext cx="216024" cy="792088"/>
          </a:xfrm>
          <a:prstGeom prst="down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835696" y="3122966"/>
            <a:ext cx="1008112" cy="252028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6200000">
            <a:off x="3369068" y="4653136"/>
            <a:ext cx="1008112" cy="252028"/>
          </a:xfrm>
          <a:prstGeom prst="rightArrow">
            <a:avLst>
              <a:gd name="adj1" fmla="val 50000"/>
              <a:gd name="adj2" fmla="val 53522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10800000">
            <a:off x="4789999" y="3169080"/>
            <a:ext cx="1008112" cy="252028"/>
          </a:xfrm>
          <a:prstGeom prst="rightArrow">
            <a:avLst>
              <a:gd name="adj1" fmla="val 50000"/>
              <a:gd name="adj2" fmla="val 53522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117040" y="5307134"/>
            <a:ext cx="1512168" cy="144016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PODZIM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796136" y="2611017"/>
            <a:ext cx="1440160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LÉTO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23528" y="2507696"/>
            <a:ext cx="1512168" cy="147147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ZIMA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987824" y="240929"/>
            <a:ext cx="1512168" cy="142535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JARO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29075" y="292006"/>
            <a:ext cx="1011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LEDEN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49112" y="908720"/>
            <a:ext cx="968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ÚNOR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43205" y="1481613"/>
            <a:ext cx="1180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BŘEZEN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21225" y="2105562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DUBEN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1225" y="2601401"/>
            <a:ext cx="1191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KVĚTEN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45897" y="3122966"/>
            <a:ext cx="1203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ČERVEN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49112" y="3609837"/>
            <a:ext cx="1513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ČERVENEC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815320" y="4090428"/>
            <a:ext cx="1019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SRPEN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24505" y="4594483"/>
            <a:ext cx="770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ZÁŘÍ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776607" y="5098540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ŘÍJEN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812972" y="5724632"/>
            <a:ext cx="1414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LISTOPAD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791656" y="6237312"/>
            <a:ext cx="1465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PROSINEC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15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5333523" y="3433184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5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5076056" y="1950848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3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5333523" y="518459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1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5890841" y="4675096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7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Pěticípá hvězda 7"/>
          <p:cNvSpPr/>
          <p:nvPr/>
        </p:nvSpPr>
        <p:spPr>
          <a:xfrm>
            <a:off x="6591686" y="3390989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6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>
            <a:off x="6502909" y="2155034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4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Pěticípá hvězda 9"/>
          <p:cNvSpPr/>
          <p:nvPr/>
        </p:nvSpPr>
        <p:spPr>
          <a:xfrm>
            <a:off x="6660232" y="862665"/>
            <a:ext cx="1224136" cy="1008112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2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22405"/>
            <a:ext cx="35445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Přiřaď správnou hvězdičku.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442877"/>
            <a:ext cx="1830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PONDĚLÍ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1857" y="2288029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ÚTERÝ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4721" y="3140968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STŘEDA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8819" y="3973001"/>
            <a:ext cx="18229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ČTVRTEK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4283" y="4655932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PÁTEK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377" y="5344086"/>
            <a:ext cx="1745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SOBOTA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1857" y="6093296"/>
            <a:ext cx="1606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NEDĚLE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378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-0.36284 0.078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42" y="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07407E-6 L -0.50798 0.164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99" y="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34254 0.1421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48148E-6 L -0.49062 0.238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31" y="1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-0.37066 0.146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42" y="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-0.51597 0.2576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99" y="1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59259E-6 L -0.4316 0.1754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80" y="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89225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436954" y="2852936"/>
            <a:ext cx="8739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LEDEN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67544" y="620688"/>
            <a:ext cx="26775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Doplň chybějící měsíce:</a:t>
            </a:r>
            <a:endParaRPr lang="cs-CZ" sz="2000" b="1" dirty="0"/>
          </a:p>
        </p:txBody>
      </p:sp>
      <p:pic>
        <p:nvPicPr>
          <p:cNvPr id="58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3810" y="1397972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53584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6988" y="1368623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77145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1281" y="1246809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5898" y="3840587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6133" y="3861048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0220" y="3861048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40587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3262" y="3840587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6" descr="C:\Users\pc\AppData\Local\Microsoft\Windows\Temporary Internet Files\Content.IE5\HBOG70SQ\MC9000526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954" y="3840587"/>
            <a:ext cx="104823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1931021" y="2924944"/>
            <a:ext cx="837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ÚNOR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36954" y="6336850"/>
            <a:ext cx="10121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BŘEZEN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495501" y="6336850"/>
            <a:ext cx="950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DUBEN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88343" y="2860841"/>
            <a:ext cx="10230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KVĚTEN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932040" y="6331950"/>
            <a:ext cx="1032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ČERVEN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76755" y="5517232"/>
            <a:ext cx="12902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ČERVENEC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107455" y="6330144"/>
            <a:ext cx="8803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SRPEN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651277" y="5517232"/>
            <a:ext cx="673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ZÁŘÍ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247434" y="6331950"/>
            <a:ext cx="7761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ŘÍJEN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166810" y="5423108"/>
            <a:ext cx="1211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LISTOPAD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405246" y="6306047"/>
            <a:ext cx="12523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PROSINEC</a:t>
            </a:r>
            <a:endParaRPr lang="cs-CZ" sz="2000" b="1" dirty="0">
              <a:solidFill>
                <a:srgbClr val="00B0F0"/>
              </a:solidFill>
            </a:endParaRPr>
          </a:p>
        </p:txBody>
      </p:sp>
      <p:cxnSp>
        <p:nvCxnSpPr>
          <p:cNvPr id="56" name="Přímá spojnice 55"/>
          <p:cNvCxnSpPr/>
          <p:nvPr/>
        </p:nvCxnSpPr>
        <p:spPr>
          <a:xfrm>
            <a:off x="0" y="6093296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3033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363272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citace: </a:t>
            </a:r>
            <a:r>
              <a:rPr lang="cs-CZ" dirty="0"/>
              <a:t>Microsoft Office -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080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516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Rok VY_32_INOVACE_4A_20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9</cp:revision>
  <dcterms:created xsi:type="dcterms:W3CDTF">2011-11-17T15:12:07Z</dcterms:created>
  <dcterms:modified xsi:type="dcterms:W3CDTF">2013-01-23T18:32:39Z</dcterms:modified>
</cp:coreProperties>
</file>