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74" r:id="rId5"/>
    <p:sldId id="276" r:id="rId6"/>
    <p:sldId id="261" r:id="rId7"/>
    <p:sldId id="262" r:id="rId8"/>
    <p:sldId id="27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719831"/>
              </p:ext>
            </p:extLst>
          </p:nvPr>
        </p:nvGraphicFramePr>
        <p:xfrm>
          <a:off x="395536" y="692696"/>
          <a:ext cx="8208912" cy="455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7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VY_32_INOVACE_13_Slovní 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přídavná jména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smtClean="0">
                          <a:effectLst/>
                          <a:latin typeface="+mn-lt"/>
                          <a:ea typeface="Times New Roman"/>
                        </a:rPr>
                        <a:t> 3</a:t>
                      </a: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sz="2000" dirty="0" smtClean="0"/>
              <a:t>Prezentace slouží jak ke společnému vyvození nové látky ve 2. a 3. ročníku, tak k pozdějšímu  opakování . Žáci mohou pracovat pod vedením učitele s interaktivní tabulí nebo samostatně na osobním počítači.</a:t>
            </a:r>
          </a:p>
          <a:p>
            <a:pPr algn="just"/>
            <a:r>
              <a:rPr lang="cs-CZ" sz="2000" dirty="0" smtClean="0"/>
              <a:t>V úvodních snímcích je stručná charakteristika přídavných jmen. Žáci s pomocí učitele vyvozují další přídavná jména.</a:t>
            </a:r>
          </a:p>
          <a:p>
            <a:pPr algn="just"/>
            <a:r>
              <a:rPr lang="cs-CZ" sz="2000" dirty="0" smtClean="0"/>
              <a:t>Následující snímky slouží k  procvičování s okamžitou kontrolou (posun nebo výběr provádíme kliknutím ).</a:t>
            </a:r>
          </a:p>
          <a:p>
            <a:pPr algn="just"/>
            <a:r>
              <a:rPr lang="cs-CZ" sz="2000" dirty="0" smtClean="0"/>
              <a:t>V další části žáci ověřují své znalosti samostatně (např. písemně). </a:t>
            </a:r>
          </a:p>
          <a:p>
            <a:pPr algn="just"/>
            <a:r>
              <a:rPr lang="cs-CZ" sz="2000" dirty="0" smtClean="0"/>
              <a:t>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PŘÍDAVNÁ JMÉNA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Přídavná jména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29600" cy="1872208"/>
          </a:xfrm>
        </p:spPr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značují vlastnosti osob, zvířat, věcí a jevů</a:t>
            </a:r>
          </a:p>
          <a:p>
            <a:r>
              <a:rPr lang="cs-CZ" b="1" dirty="0" smtClean="0"/>
              <a:t>říkají, čí osoby, zvířata a věci jsou</a:t>
            </a:r>
          </a:p>
          <a:p>
            <a:r>
              <a:rPr lang="cs-CZ" b="1" dirty="0" smtClean="0"/>
              <a:t>odpovídají na otázky </a:t>
            </a:r>
            <a:r>
              <a:rPr lang="cs-CZ" b="1" dirty="0" smtClean="0">
                <a:solidFill>
                  <a:srgbClr val="FF0000"/>
                </a:solidFill>
              </a:rPr>
              <a:t>JAKÝ? KTERÝ? ČÍ?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517437"/>
              </p:ext>
            </p:extLst>
          </p:nvPr>
        </p:nvGraphicFramePr>
        <p:xfrm>
          <a:off x="395536" y="3284984"/>
          <a:ext cx="8280920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1152128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Jaký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je strom?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vysoký,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</a:rPr>
                        <a:t> zelený, košatý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52128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Který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dům je váš?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modrý,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</a:rPr>
                        <a:t> prostřední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52128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                             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Čí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je ta taška?</a:t>
                      </a:r>
                    </a:p>
                    <a:p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                                       Pavlova,</a:t>
                      </a:r>
                      <a:r>
                        <a:rPr lang="cs-CZ" sz="3200" b="1" baseline="0" dirty="0" smtClean="0">
                          <a:solidFill>
                            <a:srgbClr val="FF0000"/>
                          </a:solidFill>
                        </a:rPr>
                        <a:t> kamarádova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WQ2ZLYAU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807" y="2909959"/>
            <a:ext cx="1046836" cy="1182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KAZF3G12\MC900344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515" y="5514374"/>
            <a:ext cx="1195717" cy="107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KAZF3G12\MP900432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046" y="4314286"/>
            <a:ext cx="1284653" cy="96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61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Vyber vhodná přídavná jména: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72200" y="1556792"/>
            <a:ext cx="2448272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chlapec</a:t>
            </a:r>
          </a:p>
          <a:p>
            <a:pPr marL="0" indent="0">
              <a:buNone/>
            </a:pPr>
            <a:r>
              <a:rPr lang="cs-CZ" sz="3600" b="1" dirty="0" smtClean="0"/>
              <a:t>taška</a:t>
            </a:r>
          </a:p>
          <a:p>
            <a:pPr marL="0" indent="0">
              <a:buNone/>
            </a:pPr>
            <a:r>
              <a:rPr lang="cs-CZ" sz="3600" b="1" dirty="0" smtClean="0"/>
              <a:t>štěně</a:t>
            </a:r>
          </a:p>
          <a:p>
            <a:pPr marL="0" indent="0">
              <a:buNone/>
            </a:pPr>
            <a:r>
              <a:rPr lang="cs-CZ" sz="3600" b="1" dirty="0" smtClean="0"/>
              <a:t>nálada</a:t>
            </a:r>
          </a:p>
          <a:p>
            <a:pPr marL="0" indent="0">
              <a:buNone/>
            </a:pPr>
            <a:r>
              <a:rPr lang="cs-CZ" sz="3600" b="1" dirty="0" smtClean="0"/>
              <a:t>sníh</a:t>
            </a:r>
          </a:p>
          <a:p>
            <a:pPr marL="0" indent="0">
              <a:buNone/>
            </a:pPr>
            <a:r>
              <a:rPr lang="cs-CZ" sz="3600" b="1" dirty="0" smtClean="0"/>
              <a:t>děti</a:t>
            </a:r>
          </a:p>
          <a:p>
            <a:pPr marL="0" indent="0">
              <a:buNone/>
            </a:pPr>
            <a:r>
              <a:rPr lang="cs-CZ" sz="3600" b="1" dirty="0"/>
              <a:t>c</a:t>
            </a:r>
            <a:r>
              <a:rPr lang="cs-CZ" sz="3600" b="1" dirty="0" smtClean="0"/>
              <a:t>hléb</a:t>
            </a:r>
          </a:p>
          <a:p>
            <a:pPr marL="0" indent="0">
              <a:buNone/>
            </a:pPr>
            <a:r>
              <a:rPr lang="cs-CZ" sz="3600" b="1" dirty="0" smtClean="0"/>
              <a:t>jazyk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509465" y="2888301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modré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949896" y="2871157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hravé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3558952" y="3553517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veselá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975580" y="3553517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vysoká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928172" y="4201589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bílý</a:t>
            </a:r>
            <a:endParaRPr lang="cs-CZ" sz="3600" dirty="0"/>
          </a:p>
        </p:txBody>
      </p:sp>
      <p:sp>
        <p:nvSpPr>
          <p:cNvPr id="9" name="Ovál 8"/>
          <p:cNvSpPr/>
          <p:nvPr/>
        </p:nvSpPr>
        <p:spPr>
          <a:xfrm>
            <a:off x="3558952" y="4176201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krutý</a:t>
            </a:r>
            <a:endParaRPr lang="cs-CZ" sz="3600" dirty="0"/>
          </a:p>
        </p:txBody>
      </p:sp>
      <p:sp>
        <p:nvSpPr>
          <p:cNvPr id="10" name="Ovál 9"/>
          <p:cNvSpPr/>
          <p:nvPr/>
        </p:nvSpPr>
        <p:spPr>
          <a:xfrm>
            <a:off x="949896" y="4860042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řídké</a:t>
            </a:r>
            <a:endParaRPr lang="cs-CZ" sz="3600" dirty="0"/>
          </a:p>
        </p:txBody>
      </p:sp>
      <p:sp>
        <p:nvSpPr>
          <p:cNvPr id="11" name="Ovál 10"/>
          <p:cNvSpPr/>
          <p:nvPr/>
        </p:nvSpPr>
        <p:spPr>
          <a:xfrm>
            <a:off x="3558952" y="4843835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chytré</a:t>
            </a:r>
            <a:endParaRPr lang="cs-CZ" sz="3600" dirty="0"/>
          </a:p>
        </p:txBody>
      </p:sp>
      <p:sp>
        <p:nvSpPr>
          <p:cNvPr id="12" name="Ovál 11"/>
          <p:cNvSpPr/>
          <p:nvPr/>
        </p:nvSpPr>
        <p:spPr>
          <a:xfrm>
            <a:off x="949896" y="5508114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zlobivý</a:t>
            </a:r>
            <a:endParaRPr lang="cs-CZ" sz="3600" dirty="0"/>
          </a:p>
        </p:txBody>
      </p:sp>
      <p:sp>
        <p:nvSpPr>
          <p:cNvPr id="13" name="Ovál 12"/>
          <p:cNvSpPr/>
          <p:nvPr/>
        </p:nvSpPr>
        <p:spPr>
          <a:xfrm>
            <a:off x="3558952" y="5508114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tvrdý</a:t>
            </a:r>
            <a:endParaRPr lang="cs-CZ" sz="3600" dirty="0"/>
          </a:p>
        </p:txBody>
      </p:sp>
      <p:sp>
        <p:nvSpPr>
          <p:cNvPr id="14" name="Ovál 13"/>
          <p:cNvSpPr/>
          <p:nvPr/>
        </p:nvSpPr>
        <p:spPr>
          <a:xfrm>
            <a:off x="3558952" y="6156186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ospalý</a:t>
            </a:r>
            <a:endParaRPr lang="cs-CZ" sz="3600" dirty="0"/>
          </a:p>
        </p:txBody>
      </p:sp>
      <p:sp>
        <p:nvSpPr>
          <p:cNvPr id="15" name="Ovál 14"/>
          <p:cNvSpPr/>
          <p:nvPr/>
        </p:nvSpPr>
        <p:spPr>
          <a:xfrm>
            <a:off x="949896" y="6156186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cizí</a:t>
            </a:r>
            <a:endParaRPr lang="cs-CZ" sz="3600" dirty="0"/>
          </a:p>
        </p:txBody>
      </p:sp>
      <p:sp>
        <p:nvSpPr>
          <p:cNvPr id="16" name="Ovál 15"/>
          <p:cNvSpPr/>
          <p:nvPr/>
        </p:nvSpPr>
        <p:spPr>
          <a:xfrm>
            <a:off x="975580" y="1562417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košatý</a:t>
            </a:r>
            <a:endParaRPr lang="cs-CZ" sz="3600" dirty="0"/>
          </a:p>
        </p:txBody>
      </p:sp>
      <p:sp>
        <p:nvSpPr>
          <p:cNvPr id="17" name="Ovál 16"/>
          <p:cNvSpPr/>
          <p:nvPr/>
        </p:nvSpPr>
        <p:spPr>
          <a:xfrm>
            <a:off x="975580" y="2210489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Pepova</a:t>
            </a:r>
            <a:endParaRPr lang="cs-CZ" sz="3600" dirty="0"/>
          </a:p>
        </p:txBody>
      </p:sp>
      <p:sp>
        <p:nvSpPr>
          <p:cNvPr id="18" name="Ovál 17"/>
          <p:cNvSpPr/>
          <p:nvPr/>
        </p:nvSpPr>
        <p:spPr>
          <a:xfrm>
            <a:off x="3558952" y="1592157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milý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3474766" y="2240229"/>
            <a:ext cx="23042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hubená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5086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4" grpId="1" animBg="1"/>
      <p:bldP spid="5" grpId="0" animBg="1"/>
      <p:bldP spid="6" grpId="0" animBg="1"/>
      <p:bldP spid="7" grpId="0" animBg="1"/>
      <p:bldP spid="7" grpId="1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2" grpId="0" animBg="1"/>
      <p:bldP spid="12" grpId="1" animBg="1"/>
      <p:bldP spid="13" grpId="0" animBg="1"/>
      <p:bldP spid="14" grpId="0" animBg="1"/>
      <p:bldP spid="14" grpId="1" animBg="1"/>
      <p:bldP spid="15" grpId="0" animBg="1"/>
      <p:bldP spid="16" grpId="0" animBg="1"/>
      <p:bldP spid="16" grpId="1" animBg="1"/>
      <p:bldP spid="17" grpId="0" animBg="1"/>
      <p:bldP spid="18" grpId="0" animBg="1"/>
      <p:bldP spid="19" grpId="0" animBg="1"/>
      <p:bldP spid="1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 řádcích najdi </a:t>
            </a:r>
            <a:r>
              <a:rPr lang="cs-CZ" b="1" dirty="0" smtClean="0"/>
              <a:t>přídavná jména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lesní, růžová, les, nese, mladá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lesní</a:t>
            </a:r>
            <a:r>
              <a:rPr lang="cs-CZ" dirty="0" smtClean="0"/>
              <a:t>, </a:t>
            </a:r>
            <a:r>
              <a:rPr lang="cs-CZ" dirty="0">
                <a:solidFill>
                  <a:srgbClr val="FF0000"/>
                </a:solidFill>
              </a:rPr>
              <a:t>růžová</a:t>
            </a:r>
            <a:r>
              <a:rPr lang="cs-CZ" dirty="0"/>
              <a:t>, </a:t>
            </a:r>
            <a:r>
              <a:rPr lang="cs-CZ" dirty="0" smtClean="0"/>
              <a:t>les, </a:t>
            </a:r>
            <a:r>
              <a:rPr lang="cs-CZ" dirty="0"/>
              <a:t>nese, </a:t>
            </a:r>
            <a:r>
              <a:rPr lang="cs-CZ" dirty="0" smtClean="0">
                <a:solidFill>
                  <a:srgbClr val="FF0000"/>
                </a:solidFill>
              </a:rPr>
              <a:t>mladá</a:t>
            </a:r>
            <a:endParaRPr lang="cs-CZ" dirty="0" smtClean="0"/>
          </a:p>
          <a:p>
            <a:r>
              <a:rPr lang="cs-CZ" dirty="0" smtClean="0"/>
              <a:t>domek, nový, letící, oči, smutné</a:t>
            </a:r>
          </a:p>
          <a:p>
            <a:r>
              <a:rPr lang="cs-CZ" dirty="0"/>
              <a:t>domek, </a:t>
            </a:r>
            <a:r>
              <a:rPr lang="cs-CZ" dirty="0" smtClean="0">
                <a:solidFill>
                  <a:srgbClr val="FF0000"/>
                </a:solidFill>
              </a:rPr>
              <a:t>nový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letící</a:t>
            </a:r>
            <a:r>
              <a:rPr lang="cs-CZ" dirty="0" smtClean="0"/>
              <a:t>, </a:t>
            </a:r>
            <a:r>
              <a:rPr lang="cs-CZ" dirty="0"/>
              <a:t>oči, </a:t>
            </a:r>
            <a:r>
              <a:rPr lang="cs-CZ" dirty="0" smtClean="0">
                <a:solidFill>
                  <a:srgbClr val="FF0000"/>
                </a:solidFill>
              </a:rPr>
              <a:t>smutné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los, starý, líná, krásní, učitelka</a:t>
            </a:r>
          </a:p>
          <a:p>
            <a:r>
              <a:rPr lang="cs-CZ" dirty="0"/>
              <a:t>los, </a:t>
            </a:r>
            <a:r>
              <a:rPr lang="cs-CZ" dirty="0">
                <a:solidFill>
                  <a:srgbClr val="FF0000"/>
                </a:solidFill>
              </a:rPr>
              <a:t>starý</a:t>
            </a:r>
            <a:r>
              <a:rPr lang="cs-CZ" dirty="0"/>
              <a:t>, </a:t>
            </a:r>
            <a:r>
              <a:rPr lang="cs-CZ" dirty="0" smtClean="0">
                <a:solidFill>
                  <a:srgbClr val="FF0000"/>
                </a:solidFill>
              </a:rPr>
              <a:t>líná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krásní</a:t>
            </a:r>
            <a:r>
              <a:rPr lang="cs-CZ" dirty="0" smtClean="0"/>
              <a:t>, </a:t>
            </a:r>
            <a:r>
              <a:rPr lang="cs-CZ" dirty="0"/>
              <a:t>učitelka</a:t>
            </a:r>
          </a:p>
          <a:p>
            <a:r>
              <a:rPr lang="cs-CZ" dirty="0" smtClean="0"/>
              <a:t>postel, vysoké, Pavlova, pán, levý</a:t>
            </a:r>
          </a:p>
          <a:p>
            <a:r>
              <a:rPr lang="cs-CZ" dirty="0"/>
              <a:t>postel, </a:t>
            </a:r>
            <a:r>
              <a:rPr lang="cs-CZ" dirty="0" smtClean="0">
                <a:solidFill>
                  <a:srgbClr val="FF0000"/>
                </a:solidFill>
              </a:rPr>
              <a:t>vysoké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Pavlova</a:t>
            </a:r>
            <a:r>
              <a:rPr lang="cs-CZ" dirty="0" smtClean="0"/>
              <a:t>, </a:t>
            </a:r>
            <a:r>
              <a:rPr lang="cs-CZ" dirty="0"/>
              <a:t>pán, </a:t>
            </a:r>
            <a:r>
              <a:rPr lang="cs-CZ" dirty="0" smtClean="0">
                <a:solidFill>
                  <a:srgbClr val="FF0000"/>
                </a:solidFill>
              </a:rPr>
              <a:t>levý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84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385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84" y="422108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32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831" y="279701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vetřelce </a:t>
            </a:r>
            <a:r>
              <a:rPr lang="cs-CZ" sz="2000" b="1" dirty="0" smtClean="0">
                <a:solidFill>
                  <a:srgbClr val="FF0000"/>
                </a:solidFill>
              </a:rPr>
              <a:t/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v každém řádku se schovalo jedno slovo, které není přídavným jménem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nová, modrý, lesík, lesní, velký</a:t>
            </a:r>
          </a:p>
          <a:p>
            <a:r>
              <a:rPr lang="cs-CZ" dirty="0" smtClean="0"/>
              <a:t>nová, modrý, </a:t>
            </a:r>
            <a:r>
              <a:rPr lang="cs-CZ" b="1" dirty="0" smtClean="0">
                <a:solidFill>
                  <a:srgbClr val="FF0000"/>
                </a:solidFill>
              </a:rPr>
              <a:t>lesík</a:t>
            </a:r>
            <a:r>
              <a:rPr lang="cs-CZ" dirty="0"/>
              <a:t>, lesní, </a:t>
            </a:r>
            <a:r>
              <a:rPr lang="cs-CZ" dirty="0" smtClean="0"/>
              <a:t>velký</a:t>
            </a:r>
            <a:endParaRPr lang="cs-CZ" dirty="0"/>
          </a:p>
          <a:p>
            <a:r>
              <a:rPr lang="cs-CZ" dirty="0" smtClean="0"/>
              <a:t>domek, domácí, dobré, letní</a:t>
            </a:r>
          </a:p>
          <a:p>
            <a:r>
              <a:rPr lang="cs-CZ" b="1" dirty="0">
                <a:solidFill>
                  <a:srgbClr val="FF0000"/>
                </a:solidFill>
              </a:rPr>
              <a:t>domek</a:t>
            </a:r>
            <a:r>
              <a:rPr lang="cs-CZ" dirty="0"/>
              <a:t>, </a:t>
            </a:r>
            <a:r>
              <a:rPr lang="cs-CZ" dirty="0" smtClean="0"/>
              <a:t>domácí, dobré, letní</a:t>
            </a:r>
            <a:endParaRPr lang="cs-CZ" dirty="0"/>
          </a:p>
          <a:p>
            <a:r>
              <a:rPr lang="cs-CZ" dirty="0" smtClean="0"/>
              <a:t>krásné, hustý, krása, pravá, malé</a:t>
            </a:r>
          </a:p>
          <a:p>
            <a:r>
              <a:rPr lang="cs-CZ" dirty="0"/>
              <a:t>k</a:t>
            </a:r>
            <a:r>
              <a:rPr lang="cs-CZ" dirty="0" smtClean="0"/>
              <a:t>rásné, hustý, </a:t>
            </a:r>
            <a:r>
              <a:rPr lang="cs-CZ" b="1" dirty="0" smtClean="0">
                <a:solidFill>
                  <a:srgbClr val="FF0000"/>
                </a:solidFill>
              </a:rPr>
              <a:t>krása</a:t>
            </a:r>
            <a:r>
              <a:rPr lang="cs-CZ" dirty="0" smtClean="0"/>
              <a:t>, pravá, malé</a:t>
            </a:r>
          </a:p>
          <a:p>
            <a:r>
              <a:rPr lang="cs-CZ" dirty="0" smtClean="0"/>
              <a:t>prostý, malíř, pestrá, studení, zlé </a:t>
            </a:r>
            <a:endParaRPr lang="cs-CZ" dirty="0"/>
          </a:p>
          <a:p>
            <a:r>
              <a:rPr lang="cs-CZ" dirty="0"/>
              <a:t>prostý, </a:t>
            </a:r>
            <a:r>
              <a:rPr lang="cs-CZ" b="1" dirty="0">
                <a:solidFill>
                  <a:srgbClr val="FF0000"/>
                </a:solidFill>
              </a:rPr>
              <a:t>malíř</a:t>
            </a:r>
            <a:r>
              <a:rPr lang="cs-CZ" dirty="0"/>
              <a:t>, pestrá, studení, zlé 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</p:txBody>
      </p:sp>
      <p:pic>
        <p:nvPicPr>
          <p:cNvPr id="5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21328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321297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427446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ie\AppData\Local\Microsoft\Windows\Temporary Internet Files\Content.IE5\679RCO84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71" y="530120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19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vhodná přídavná jména: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033434"/>
              </p:ext>
            </p:extLst>
          </p:nvPr>
        </p:nvGraphicFramePr>
        <p:xfrm>
          <a:off x="971600" y="1397000"/>
          <a:ext cx="7128792" cy="5128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/>
                <a:gridCol w="3564396"/>
              </a:tblGrid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_________dívka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_________den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_________dům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_________slunce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_________květina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_________lidé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_________dítě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_________práce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_________auta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_________radost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_________chyba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_________hora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_________koš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_________počasí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1043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_________kotě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_________koně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31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4353505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16 –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15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přídavná jména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14 – 12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11  – 9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   – 6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Přídavná jména ještě moc nepoznáš,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5    – méně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bodů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517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Věta se skládá ze slov</vt:lpstr>
      <vt:lpstr>Anotace:</vt:lpstr>
      <vt:lpstr>SLOVNÍ DRUHY</vt:lpstr>
      <vt:lpstr>Přídavná jména </vt:lpstr>
      <vt:lpstr>Vyber vhodná přídavná jména:</vt:lpstr>
      <vt:lpstr>V řádcích najdi přídavná jména :</vt:lpstr>
      <vt:lpstr>Najdi vetřelce  v každém řádku se schovalo jedno slovo, které není přídavným jménem</vt:lpstr>
      <vt:lpstr>Doplň vhodná přídavná jména:</vt:lpstr>
      <vt:lpstr>Hodnocení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Marie</cp:lastModifiedBy>
  <cp:revision>48</cp:revision>
  <dcterms:created xsi:type="dcterms:W3CDTF">2012-11-17T10:23:48Z</dcterms:created>
  <dcterms:modified xsi:type="dcterms:W3CDTF">2013-01-30T18:25:16Z</dcterms:modified>
</cp:coreProperties>
</file>