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77" r:id="rId5"/>
    <p:sldId id="281" r:id="rId6"/>
    <p:sldId id="282" r:id="rId7"/>
    <p:sldId id="283" r:id="rId8"/>
    <p:sldId id="261" r:id="rId9"/>
    <p:sldId id="262" r:id="rId10"/>
    <p:sldId id="284" r:id="rId11"/>
    <p:sldId id="285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2EA1"/>
    <a:srgbClr val="078B99"/>
    <a:srgbClr val="C12D77"/>
    <a:srgbClr val="278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78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503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20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61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793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386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069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839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249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385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7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6848804"/>
              </p:ext>
            </p:extLst>
          </p:nvPr>
        </p:nvGraphicFramePr>
        <p:xfrm>
          <a:off x="395536" y="692696"/>
          <a:ext cx="8208912" cy="45541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10.7.2012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77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smtClean="0">
                          <a:effectLst/>
                        </a:rPr>
                        <a:t>VY_32_INOVACE_14_Slovní </a:t>
                      </a:r>
                      <a:r>
                        <a:rPr lang="cs-CZ" sz="2800" kern="1200" dirty="0" smtClean="0">
                          <a:effectLst/>
                        </a:rPr>
                        <a:t>druhy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Slovní druhy – zájmena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3.,4.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445224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49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sz="2000" dirty="0" smtClean="0"/>
              <a:t>Prezentace slouží jak ke společnému vyvození nové látky ve 3.  ročníku, tak k pozdějšímu  opakování ve 4. ročníku . Žáci mohou pracovat pod vedením učitele s interaktivní tabulí nebo samostatně na osobním počítači.</a:t>
            </a:r>
          </a:p>
          <a:p>
            <a:pPr algn="just"/>
            <a:r>
              <a:rPr lang="cs-CZ" sz="2000" dirty="0" smtClean="0"/>
              <a:t>V první části prezentace je stručná charakteristika zájmen. Žáci s pomocí učitele vyvozují další zájmena (posun provádíme kliknutím).</a:t>
            </a:r>
          </a:p>
          <a:p>
            <a:pPr algn="just"/>
            <a:r>
              <a:rPr lang="cs-CZ" sz="2000" dirty="0" smtClean="0"/>
              <a:t>V další části žáci je uvedeno rozdělení zájmen a následné procvičování pod vedením učitele.</a:t>
            </a:r>
          </a:p>
          <a:p>
            <a:pPr algn="just"/>
            <a:r>
              <a:rPr lang="cs-CZ" sz="2000" dirty="0" smtClean="0"/>
              <a:t>V závěru prezentace je samostatné cvičení k ověření znalostí (vhodné písemně). Kontrolu provádějí žáci společně s učitelem, řešení má více možností.</a:t>
            </a:r>
          </a:p>
          <a:p>
            <a:pPr algn="just"/>
            <a:r>
              <a:rPr lang="cs-CZ" sz="2000" dirty="0" smtClean="0"/>
              <a:t>Poslední snímek obsahuje tabulku s hodnocením, které si mohou žáci provést sami v rámci sebehodnocení.</a:t>
            </a:r>
          </a:p>
          <a:p>
            <a:pPr algn="just"/>
            <a:r>
              <a:rPr lang="cs-CZ" sz="2000" dirty="0" smtClean="0"/>
              <a:t>Přechody mezi jednotlivými snímky provádíme kliknutím</a:t>
            </a:r>
            <a:r>
              <a:rPr lang="cs-CZ" sz="2000" dirty="0" smtClean="0"/>
              <a:t>.</a:t>
            </a:r>
          </a:p>
          <a:p>
            <a:pPr marL="0" indent="0" algn="ctr">
              <a:buNone/>
            </a:pPr>
            <a:r>
              <a:rPr lang="cs-CZ" dirty="0" smtClean="0"/>
              <a:t>Citace:</a:t>
            </a:r>
            <a:endParaRPr lang="cs-CZ" sz="3500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924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SLOVNÍ DRUHY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ZÁJMENA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65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1448" y="8191"/>
            <a:ext cx="8229600" cy="99412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Zájmena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94316" y="3789040"/>
            <a:ext cx="5832648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/>
              <a:t>zastupují přídavná jména </a:t>
            </a:r>
            <a:endParaRPr lang="cs-CZ" b="1" u="sng" dirty="0"/>
          </a:p>
        </p:txBody>
      </p:sp>
      <p:pic>
        <p:nvPicPr>
          <p:cNvPr id="11" name="Picture 3" descr="C:\Users\Marie\AppData\Local\Microsoft\Windows\Temporary Internet Files\Content.IE5\4II3G4ER\MC9003588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49" y="1772816"/>
            <a:ext cx="1379167" cy="116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094902" y="177281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Jirka</a:t>
            </a:r>
            <a:r>
              <a:rPr lang="cs-CZ" sz="3200" dirty="0" smtClean="0"/>
              <a:t> spí.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29640" y="2357591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On</a:t>
            </a:r>
            <a:r>
              <a:rPr lang="cs-CZ" sz="3200" dirty="0" smtClean="0"/>
              <a:t> spí.</a:t>
            </a:r>
            <a:endParaRPr lang="cs-CZ" sz="3200" dirty="0"/>
          </a:p>
        </p:txBody>
      </p:sp>
      <p:pic>
        <p:nvPicPr>
          <p:cNvPr id="13" name="Picture 4" descr="C:\Users\Marie\AppData\Local\Microsoft\Windows\Temporary Internet Files\Content.IE5\9REBFI0U\MC9002334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65000"/>
            <a:ext cx="1103769" cy="138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492538" y="1772816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Maminka</a:t>
            </a:r>
            <a:r>
              <a:rPr lang="cs-CZ" sz="3200" dirty="0" smtClean="0"/>
              <a:t> peče.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46310" y="2357591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Ona</a:t>
            </a:r>
            <a:r>
              <a:rPr lang="cs-CZ" sz="3200" dirty="0" smtClean="0"/>
              <a:t> peče.</a:t>
            </a:r>
            <a:endParaRPr lang="cs-CZ" sz="3200" dirty="0"/>
          </a:p>
        </p:txBody>
      </p: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1919528" y="931142"/>
            <a:ext cx="5832648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b="1" u="sng" dirty="0" smtClean="0"/>
              <a:t>zastupují podstatná jména </a:t>
            </a:r>
            <a:endParaRPr lang="cs-CZ" b="1" u="sng" dirty="0"/>
          </a:p>
        </p:txBody>
      </p:sp>
      <p:pic>
        <p:nvPicPr>
          <p:cNvPr id="16" name="Picture 6" descr="C:\Users\Marie\AppData\Local\Microsoft\Windows\Temporary Internet Files\Content.IE5\KAZF3G12\MP9003997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14" y="4706742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193379" y="4706742"/>
            <a:ext cx="3732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To je </a:t>
            </a:r>
            <a:r>
              <a:rPr lang="cs-CZ" sz="3200" b="1" dirty="0" smtClean="0">
                <a:solidFill>
                  <a:srgbClr val="FF0000"/>
                </a:solidFill>
              </a:rPr>
              <a:t>Adamovo</a:t>
            </a:r>
            <a:r>
              <a:rPr lang="cs-CZ" sz="3200" dirty="0" smtClean="0"/>
              <a:t> kolo.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16770" y="5194642"/>
            <a:ext cx="3162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To je </a:t>
            </a:r>
            <a:r>
              <a:rPr lang="cs-CZ" sz="3200" b="1" dirty="0" smtClean="0">
                <a:solidFill>
                  <a:srgbClr val="FF0000"/>
                </a:solidFill>
              </a:rPr>
              <a:t>jeho</a:t>
            </a:r>
            <a:r>
              <a:rPr lang="cs-CZ" sz="3200" dirty="0" smtClean="0"/>
              <a:t> kolo.</a:t>
            </a:r>
            <a:endParaRPr lang="cs-CZ" sz="3200" dirty="0"/>
          </a:p>
        </p:txBody>
      </p:sp>
      <p:pic>
        <p:nvPicPr>
          <p:cNvPr id="1032" name="Picture 8" descr="C:\Users\Marie\AppData\Local\Microsoft\Windows\Temporary Internet Files\Content.IE5\WQ2ZLYAU\MP90040264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270331"/>
            <a:ext cx="1158354" cy="1448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5226298" y="5603644"/>
            <a:ext cx="36487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Nese </a:t>
            </a:r>
            <a:r>
              <a:rPr lang="cs-CZ" sz="3200" b="1" dirty="0" smtClean="0">
                <a:solidFill>
                  <a:srgbClr val="FF0000"/>
                </a:solidFill>
              </a:rPr>
              <a:t>máminy</a:t>
            </a:r>
            <a:r>
              <a:rPr lang="cs-CZ" sz="3200" dirty="0" smtClean="0"/>
              <a:t> tašky.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26298" y="6101401"/>
            <a:ext cx="36487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Nese </a:t>
            </a:r>
            <a:r>
              <a:rPr lang="cs-CZ" sz="3200" b="1" dirty="0" smtClean="0">
                <a:solidFill>
                  <a:srgbClr val="FF0000"/>
                </a:solidFill>
              </a:rPr>
              <a:t>její</a:t>
            </a:r>
            <a:r>
              <a:rPr lang="cs-CZ" sz="3200" dirty="0" smtClean="0"/>
              <a:t> tašky.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7316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2" grpId="0"/>
      <p:bldP spid="19" grpId="0"/>
      <p:bldP spid="14" grpId="0"/>
      <p:bldP spid="22" grpId="0"/>
      <p:bldP spid="23" grpId="0"/>
      <p:bldP spid="17" grpId="0"/>
      <p:bldP spid="27" grpId="0"/>
      <p:bldP spid="2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Nahraď červená slova zájmeny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Jitka</a:t>
            </a:r>
            <a:r>
              <a:rPr lang="cs-CZ" dirty="0" smtClean="0"/>
              <a:t> má rýmu.                    _____má rýmu.</a:t>
            </a:r>
          </a:p>
          <a:p>
            <a:pPr marL="0" indent="0">
              <a:buNone/>
            </a:pPr>
            <a:r>
              <a:rPr lang="cs-CZ" dirty="0" smtClean="0"/>
              <a:t>Dám </a:t>
            </a:r>
            <a:r>
              <a:rPr lang="cs-CZ" b="1" dirty="0" smtClean="0">
                <a:solidFill>
                  <a:srgbClr val="FF0000"/>
                </a:solidFill>
              </a:rPr>
              <a:t>dětem</a:t>
            </a:r>
            <a:r>
              <a:rPr lang="cs-CZ" dirty="0" smtClean="0"/>
              <a:t> zmrzlinu.       Dám _____zmrzlinu.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Pavle</a:t>
            </a:r>
            <a:r>
              <a:rPr lang="cs-CZ" dirty="0" smtClean="0"/>
              <a:t>, jdeš tam?                _____, jdeš tam?</a:t>
            </a:r>
          </a:p>
          <a:p>
            <a:pPr marL="0" indent="0">
              <a:buNone/>
            </a:pPr>
            <a:r>
              <a:rPr lang="cs-CZ" dirty="0" smtClean="0"/>
              <a:t>To je </a:t>
            </a:r>
            <a:r>
              <a:rPr lang="cs-CZ" b="1" dirty="0" smtClean="0">
                <a:solidFill>
                  <a:srgbClr val="FF0000"/>
                </a:solidFill>
              </a:rPr>
              <a:t>moje a tvoje</a:t>
            </a:r>
            <a:r>
              <a:rPr lang="cs-CZ" dirty="0" smtClean="0"/>
              <a:t>.            To je _____.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Pepa s Jirkou </a:t>
            </a:r>
            <a:r>
              <a:rPr lang="cs-CZ" dirty="0" smtClean="0"/>
              <a:t>jdou ven.    _____ jdou ven.</a:t>
            </a:r>
          </a:p>
          <a:p>
            <a:pPr marL="0" indent="0">
              <a:buNone/>
            </a:pPr>
            <a:r>
              <a:rPr lang="cs-CZ" dirty="0" smtClean="0"/>
              <a:t>Vezmi si </a:t>
            </a:r>
            <a:r>
              <a:rPr lang="cs-CZ" b="1" dirty="0" smtClean="0">
                <a:solidFill>
                  <a:srgbClr val="FF0000"/>
                </a:solidFill>
              </a:rPr>
              <a:t>Evinu</a:t>
            </a:r>
            <a:r>
              <a:rPr lang="cs-CZ" dirty="0" smtClean="0"/>
              <a:t> bundu.      Vezmi si _____bundu.</a:t>
            </a:r>
          </a:p>
          <a:p>
            <a:pPr marL="0" indent="0">
              <a:buNone/>
            </a:pPr>
            <a:r>
              <a:rPr lang="cs-CZ" dirty="0" smtClean="0"/>
              <a:t>Nesu </a:t>
            </a:r>
            <a:r>
              <a:rPr lang="cs-CZ" b="1" dirty="0" smtClean="0">
                <a:solidFill>
                  <a:srgbClr val="FF0000"/>
                </a:solidFill>
              </a:rPr>
              <a:t>Mirkův</a:t>
            </a:r>
            <a:r>
              <a:rPr lang="cs-CZ" dirty="0" smtClean="0"/>
              <a:t> sešit.            Nesu _____ sešit.</a:t>
            </a:r>
          </a:p>
          <a:p>
            <a:pPr marL="0" indent="0">
              <a:buNone/>
            </a:pPr>
            <a:r>
              <a:rPr lang="cs-CZ" dirty="0" smtClean="0"/>
              <a:t>Půjdete tam </a:t>
            </a:r>
            <a:r>
              <a:rPr lang="cs-CZ" b="1" dirty="0" smtClean="0">
                <a:solidFill>
                  <a:srgbClr val="FF0000"/>
                </a:solidFill>
              </a:rPr>
              <a:t>ty a Jana</a:t>
            </a:r>
            <a:r>
              <a:rPr lang="cs-CZ" dirty="0" smtClean="0"/>
              <a:t>.      Půjdete tam _____.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282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Jitka</a:t>
            </a:r>
            <a:r>
              <a:rPr lang="cs-CZ" dirty="0" smtClean="0"/>
              <a:t> má rýmu.                    </a:t>
            </a:r>
            <a:r>
              <a:rPr lang="cs-CZ" b="1" dirty="0" smtClean="0">
                <a:solidFill>
                  <a:srgbClr val="FF0000"/>
                </a:solidFill>
              </a:rPr>
              <a:t>Ona</a:t>
            </a:r>
            <a:r>
              <a:rPr lang="cs-CZ" dirty="0" smtClean="0"/>
              <a:t>  má rýmu.</a:t>
            </a:r>
          </a:p>
          <a:p>
            <a:pPr marL="0" indent="0">
              <a:buNone/>
            </a:pPr>
            <a:r>
              <a:rPr lang="cs-CZ" dirty="0" smtClean="0"/>
              <a:t>Dám </a:t>
            </a:r>
            <a:r>
              <a:rPr lang="cs-CZ" b="1" dirty="0" smtClean="0">
                <a:solidFill>
                  <a:srgbClr val="FF0000"/>
                </a:solidFill>
              </a:rPr>
              <a:t>dětem</a:t>
            </a:r>
            <a:r>
              <a:rPr lang="cs-CZ" dirty="0" smtClean="0"/>
              <a:t> zmrzlinu.       Dám  </a:t>
            </a:r>
            <a:r>
              <a:rPr lang="cs-CZ" b="1" dirty="0" smtClean="0">
                <a:solidFill>
                  <a:srgbClr val="FF0000"/>
                </a:solidFill>
              </a:rPr>
              <a:t>jim</a:t>
            </a:r>
            <a:r>
              <a:rPr lang="cs-CZ" dirty="0" smtClean="0"/>
              <a:t>  zmrzlinu.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Pavle</a:t>
            </a:r>
            <a:r>
              <a:rPr lang="cs-CZ" dirty="0" smtClean="0"/>
              <a:t>, jdeš tam?                   </a:t>
            </a:r>
            <a:r>
              <a:rPr lang="cs-CZ" b="1" dirty="0" smtClean="0">
                <a:solidFill>
                  <a:srgbClr val="FF0000"/>
                </a:solidFill>
              </a:rPr>
              <a:t>Ty</a:t>
            </a:r>
            <a:r>
              <a:rPr lang="cs-CZ" dirty="0" smtClean="0"/>
              <a:t> , jdeš tam?</a:t>
            </a:r>
          </a:p>
          <a:p>
            <a:pPr marL="0" indent="0">
              <a:buNone/>
            </a:pPr>
            <a:r>
              <a:rPr lang="cs-CZ" dirty="0" smtClean="0"/>
              <a:t>To je </a:t>
            </a:r>
            <a:r>
              <a:rPr lang="cs-CZ" b="1" dirty="0" smtClean="0">
                <a:solidFill>
                  <a:srgbClr val="FF0000"/>
                </a:solidFill>
              </a:rPr>
              <a:t>moje a tvoje</a:t>
            </a:r>
            <a:r>
              <a:rPr lang="cs-CZ" dirty="0" smtClean="0"/>
              <a:t>.            To je  </a:t>
            </a:r>
            <a:r>
              <a:rPr lang="cs-CZ" b="1" dirty="0" smtClean="0">
                <a:solidFill>
                  <a:srgbClr val="FF0000"/>
                </a:solidFill>
              </a:rPr>
              <a:t>naše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Pepa s Jirkou </a:t>
            </a:r>
            <a:r>
              <a:rPr lang="cs-CZ" dirty="0" smtClean="0"/>
              <a:t>jdou ven.     </a:t>
            </a:r>
            <a:r>
              <a:rPr lang="cs-CZ" b="1" dirty="0" smtClean="0">
                <a:solidFill>
                  <a:srgbClr val="FF0000"/>
                </a:solidFill>
              </a:rPr>
              <a:t>Oni</a:t>
            </a:r>
            <a:r>
              <a:rPr lang="cs-CZ" dirty="0" smtClean="0"/>
              <a:t>   jdou ven.</a:t>
            </a:r>
          </a:p>
          <a:p>
            <a:pPr marL="0" indent="0">
              <a:buNone/>
            </a:pPr>
            <a:r>
              <a:rPr lang="cs-CZ" dirty="0" smtClean="0"/>
              <a:t>Vezmi si </a:t>
            </a:r>
            <a:r>
              <a:rPr lang="cs-CZ" b="1" dirty="0" smtClean="0">
                <a:solidFill>
                  <a:srgbClr val="FF0000"/>
                </a:solidFill>
              </a:rPr>
              <a:t>Evinu</a:t>
            </a:r>
            <a:r>
              <a:rPr lang="cs-CZ" dirty="0" smtClean="0"/>
              <a:t> bundu.      Vezmi si  </a:t>
            </a:r>
            <a:r>
              <a:rPr lang="cs-CZ" b="1" dirty="0" smtClean="0">
                <a:solidFill>
                  <a:srgbClr val="FF0000"/>
                </a:solidFill>
              </a:rPr>
              <a:t>její </a:t>
            </a:r>
            <a:r>
              <a:rPr lang="cs-CZ" dirty="0" smtClean="0"/>
              <a:t> bundu.</a:t>
            </a:r>
          </a:p>
          <a:p>
            <a:pPr marL="0" indent="0">
              <a:buNone/>
            </a:pPr>
            <a:r>
              <a:rPr lang="cs-CZ" dirty="0" smtClean="0"/>
              <a:t>Nesu </a:t>
            </a:r>
            <a:r>
              <a:rPr lang="cs-CZ" b="1" dirty="0" smtClean="0">
                <a:solidFill>
                  <a:srgbClr val="FF0000"/>
                </a:solidFill>
              </a:rPr>
              <a:t>Mirkův</a:t>
            </a:r>
            <a:r>
              <a:rPr lang="cs-CZ" dirty="0" smtClean="0"/>
              <a:t> sešit.            Nesu  </a:t>
            </a:r>
            <a:r>
              <a:rPr lang="cs-CZ" b="1" dirty="0" smtClean="0">
                <a:solidFill>
                  <a:srgbClr val="FF0000"/>
                </a:solidFill>
              </a:rPr>
              <a:t>jeho</a:t>
            </a:r>
            <a:r>
              <a:rPr lang="cs-CZ" dirty="0" smtClean="0"/>
              <a:t>  sešit.</a:t>
            </a:r>
          </a:p>
          <a:p>
            <a:pPr marL="0" indent="0">
              <a:buNone/>
            </a:pPr>
            <a:r>
              <a:rPr lang="cs-CZ" dirty="0" smtClean="0"/>
              <a:t>Půjdete tam </a:t>
            </a:r>
            <a:r>
              <a:rPr lang="cs-CZ" b="1" dirty="0" smtClean="0">
                <a:solidFill>
                  <a:srgbClr val="FF0000"/>
                </a:solidFill>
              </a:rPr>
              <a:t>ty a Jana</a:t>
            </a:r>
            <a:r>
              <a:rPr lang="cs-CZ" dirty="0" smtClean="0"/>
              <a:t>.      Půjdete tam  </a:t>
            </a:r>
            <a:r>
              <a:rPr lang="cs-CZ" b="1" dirty="0" smtClean="0">
                <a:solidFill>
                  <a:srgbClr val="FF0000"/>
                </a:solidFill>
              </a:rPr>
              <a:t>vy</a:t>
            </a:r>
            <a:r>
              <a:rPr lang="cs-CZ" dirty="0" smtClean="0"/>
              <a:t>  .</a:t>
            </a:r>
            <a:endParaRPr lang="cs-CZ" dirty="0"/>
          </a:p>
        </p:txBody>
      </p:sp>
      <p:pic>
        <p:nvPicPr>
          <p:cNvPr id="2050" name="Picture 2" descr="C:\Users\Marie\AppData\Local\Microsoft\Windows\Temporary Internet Files\Content.IE5\WQ2ZLYAU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6632"/>
            <a:ext cx="1007498" cy="134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Marie\AppData\Local\Microsoft\Windows\Temporary Internet Files\Content.IE5\WQ2ZLYAU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46669" y="81455"/>
            <a:ext cx="1008726" cy="134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55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Rozeznáváme zájmena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Osobní:</a:t>
            </a:r>
            <a:r>
              <a:rPr lang="cs-CZ" dirty="0" smtClean="0"/>
              <a:t> já, ty, on, ona, ono, my, vy, oni, ony, ona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Ukazovací:</a:t>
            </a:r>
            <a:r>
              <a:rPr lang="cs-CZ" dirty="0" smtClean="0"/>
              <a:t> ten, ta, to, ti, ty, ta, tento, tenhle, …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Přivlastňovací: </a:t>
            </a:r>
            <a:r>
              <a:rPr lang="cs-CZ" dirty="0" smtClean="0"/>
              <a:t>můj, tvůj, svůj, jeho, její, náš, váš,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Tázací: </a:t>
            </a:r>
            <a:r>
              <a:rPr lang="cs-CZ" dirty="0"/>
              <a:t>K</a:t>
            </a:r>
            <a:r>
              <a:rPr lang="cs-CZ" dirty="0" smtClean="0"/>
              <a:t>do? Co? Jaký? Který? Čí?...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Záporná: </a:t>
            </a:r>
            <a:r>
              <a:rPr lang="cs-CZ" dirty="0" smtClean="0"/>
              <a:t>nikdo, nic, ničí, nijaký, žádný,…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Vztažná: </a:t>
            </a:r>
            <a:r>
              <a:rPr lang="cs-CZ" dirty="0" smtClean="0"/>
              <a:t>kdo, co, jaký, který, čí, jenž,…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Neurčitá: </a:t>
            </a:r>
            <a:r>
              <a:rPr lang="cs-CZ" dirty="0" smtClean="0"/>
              <a:t>někdo, něco, nějaký, něčí, cosi, čísi,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jakýsi, leckdo, málokdo, kdekdo,…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Marie\AppData\Local\Microsoft\Windows\Temporary Internet Files\Content.IE5\KAZF3G12\MC900438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26130" flipH="1">
            <a:off x="465972" y="5326818"/>
            <a:ext cx="1488670" cy="1047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308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V řádcích najdi </a:t>
            </a:r>
            <a:r>
              <a:rPr lang="cs-CZ" b="1" dirty="0" smtClean="0">
                <a:solidFill>
                  <a:srgbClr val="FF0000"/>
                </a:solidFill>
              </a:rPr>
              <a:t>zájmena 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ty, koza, náš, nijaký, melou, který</a:t>
            </a:r>
          </a:p>
          <a:p>
            <a:r>
              <a:rPr lang="cs-CZ" dirty="0">
                <a:solidFill>
                  <a:srgbClr val="FF0000"/>
                </a:solidFill>
              </a:rPr>
              <a:t>ty</a:t>
            </a:r>
            <a:r>
              <a:rPr lang="cs-CZ" dirty="0"/>
              <a:t>, koza, </a:t>
            </a:r>
            <a:r>
              <a:rPr lang="cs-CZ" dirty="0">
                <a:solidFill>
                  <a:srgbClr val="FF0000"/>
                </a:solidFill>
              </a:rPr>
              <a:t>náš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nijaký</a:t>
            </a:r>
            <a:r>
              <a:rPr lang="cs-CZ" dirty="0"/>
              <a:t>, melou, </a:t>
            </a:r>
            <a:r>
              <a:rPr lang="cs-CZ" dirty="0">
                <a:solidFill>
                  <a:srgbClr val="FF0000"/>
                </a:solidFill>
              </a:rPr>
              <a:t>který</a:t>
            </a:r>
          </a:p>
          <a:p>
            <a:r>
              <a:rPr lang="cs-CZ" dirty="0" smtClean="0"/>
              <a:t>moře, onen, krásný, my, nikdo, co</a:t>
            </a:r>
          </a:p>
          <a:p>
            <a:r>
              <a:rPr lang="cs-CZ" dirty="0"/>
              <a:t>moře, </a:t>
            </a:r>
            <a:r>
              <a:rPr lang="cs-CZ" dirty="0">
                <a:solidFill>
                  <a:srgbClr val="FF0000"/>
                </a:solidFill>
              </a:rPr>
              <a:t>onen</a:t>
            </a:r>
            <a:r>
              <a:rPr lang="cs-CZ" dirty="0"/>
              <a:t>, krásný, </a:t>
            </a:r>
            <a:r>
              <a:rPr lang="cs-CZ" dirty="0">
                <a:solidFill>
                  <a:srgbClr val="FF0000"/>
                </a:solidFill>
              </a:rPr>
              <a:t>my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nikdo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co</a:t>
            </a:r>
          </a:p>
          <a:p>
            <a:r>
              <a:rPr lang="cs-CZ" dirty="0" smtClean="0"/>
              <a:t>pláče, jeho, leckdo, vy, malé, ona</a:t>
            </a:r>
          </a:p>
          <a:p>
            <a:r>
              <a:rPr lang="cs-CZ" dirty="0"/>
              <a:t>pláče, </a:t>
            </a:r>
            <a:r>
              <a:rPr lang="cs-CZ" dirty="0">
                <a:solidFill>
                  <a:srgbClr val="FF0000"/>
                </a:solidFill>
              </a:rPr>
              <a:t>jeho, leckdo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vy</a:t>
            </a:r>
            <a:r>
              <a:rPr lang="cs-CZ" dirty="0"/>
              <a:t>, malé, </a:t>
            </a:r>
            <a:r>
              <a:rPr lang="cs-CZ" dirty="0">
                <a:solidFill>
                  <a:srgbClr val="FF0000"/>
                </a:solidFill>
              </a:rPr>
              <a:t>ona</a:t>
            </a:r>
          </a:p>
          <a:p>
            <a:r>
              <a:rPr lang="cs-CZ" dirty="0" smtClean="0"/>
              <a:t>jejich, čí, kolo, otec, on, tenhle, já</a:t>
            </a:r>
          </a:p>
          <a:p>
            <a:r>
              <a:rPr lang="cs-CZ" dirty="0">
                <a:solidFill>
                  <a:srgbClr val="FF0000"/>
                </a:solidFill>
              </a:rPr>
              <a:t>jejich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čí</a:t>
            </a:r>
            <a:r>
              <a:rPr lang="cs-CZ" dirty="0"/>
              <a:t>, kolo, otec, </a:t>
            </a:r>
            <a:r>
              <a:rPr lang="cs-CZ" dirty="0">
                <a:solidFill>
                  <a:srgbClr val="FF0000"/>
                </a:solidFill>
              </a:rPr>
              <a:t>on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tenhle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já</a:t>
            </a:r>
          </a:p>
          <a:p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</p:txBody>
      </p:sp>
      <p:pic>
        <p:nvPicPr>
          <p:cNvPr id="5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084" y="213285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385" y="321297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084" y="4221088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22920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32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9831" y="279701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vetřelce </a:t>
            </a:r>
            <a:r>
              <a:rPr lang="cs-CZ" sz="2000" b="1" dirty="0" smtClean="0">
                <a:solidFill>
                  <a:srgbClr val="FF0000"/>
                </a:solidFill>
              </a:rPr>
              <a:t/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2400" b="1" dirty="0" smtClean="0">
                <a:solidFill>
                  <a:srgbClr val="FF0000"/>
                </a:solidFill>
              </a:rPr>
              <a:t>v každém řádku se schovalo jedno slovo, které není zájmeno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někdo, my, ono, věc, nějaké, moje</a:t>
            </a:r>
          </a:p>
          <a:p>
            <a:r>
              <a:rPr lang="cs-CZ" dirty="0"/>
              <a:t>někdo, my, ono, </a:t>
            </a:r>
            <a:r>
              <a:rPr lang="cs-CZ" dirty="0">
                <a:solidFill>
                  <a:srgbClr val="FF0000"/>
                </a:solidFill>
              </a:rPr>
              <a:t>věc</a:t>
            </a:r>
            <a:r>
              <a:rPr lang="cs-CZ" dirty="0"/>
              <a:t>, nějaké, moje</a:t>
            </a:r>
          </a:p>
          <a:p>
            <a:r>
              <a:rPr lang="cs-CZ" dirty="0" smtClean="0"/>
              <a:t>ony, tvoje, cosi, jaký, pero, náš</a:t>
            </a:r>
          </a:p>
          <a:p>
            <a:r>
              <a:rPr lang="cs-CZ" dirty="0"/>
              <a:t>ony, tvoje, cosi, jaký, </a:t>
            </a:r>
            <a:r>
              <a:rPr lang="cs-CZ" dirty="0">
                <a:solidFill>
                  <a:srgbClr val="FF0000"/>
                </a:solidFill>
              </a:rPr>
              <a:t>pero</a:t>
            </a:r>
            <a:r>
              <a:rPr lang="cs-CZ" dirty="0"/>
              <a:t>, náš</a:t>
            </a:r>
          </a:p>
          <a:p>
            <a:r>
              <a:rPr lang="cs-CZ" dirty="0" smtClean="0"/>
              <a:t>jíme, nic, málokdo, jejich, vy, ten</a:t>
            </a:r>
          </a:p>
          <a:p>
            <a:r>
              <a:rPr lang="cs-CZ" dirty="0">
                <a:solidFill>
                  <a:srgbClr val="FF0000"/>
                </a:solidFill>
              </a:rPr>
              <a:t>jíme</a:t>
            </a:r>
            <a:r>
              <a:rPr lang="cs-CZ" dirty="0"/>
              <a:t>, nic, málokdo, jejich, vy, ten</a:t>
            </a:r>
          </a:p>
          <a:p>
            <a:r>
              <a:rPr lang="cs-CZ" dirty="0" smtClean="0"/>
              <a:t>svůj, modrá, jenž, co, kdekdo, můj</a:t>
            </a:r>
            <a:endParaRPr lang="cs-CZ" dirty="0"/>
          </a:p>
          <a:p>
            <a:r>
              <a:rPr lang="cs-CZ" dirty="0"/>
              <a:t>svůj, </a:t>
            </a:r>
            <a:r>
              <a:rPr lang="cs-CZ" dirty="0">
                <a:solidFill>
                  <a:srgbClr val="FF0000"/>
                </a:solidFill>
              </a:rPr>
              <a:t>modrá</a:t>
            </a:r>
            <a:r>
              <a:rPr lang="cs-CZ" dirty="0"/>
              <a:t>, jenž, co, kdekdo, můj</a:t>
            </a:r>
          </a:p>
          <a:p>
            <a:pPr marL="0" indent="0" algn="ctr">
              <a:buNone/>
            </a:pPr>
            <a:endParaRPr lang="cs-CZ" dirty="0" smtClean="0"/>
          </a:p>
        </p:txBody>
      </p:sp>
      <p:pic>
        <p:nvPicPr>
          <p:cNvPr id="5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271" y="213285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271" y="321297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271" y="4274461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271" y="5301208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19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zájmena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_____ jsme přišli domů včas.  </a:t>
            </a:r>
          </a:p>
          <a:p>
            <a:pPr marL="0" indent="0">
              <a:buNone/>
            </a:pPr>
            <a:r>
              <a:rPr lang="cs-CZ" dirty="0" smtClean="0"/>
              <a:t>Kde je _____ dort? </a:t>
            </a:r>
          </a:p>
          <a:p>
            <a:pPr marL="0" indent="0">
              <a:buNone/>
            </a:pPr>
            <a:r>
              <a:rPr lang="cs-CZ" dirty="0" smtClean="0"/>
              <a:t>Byla tam tma, neviděl jsem _____.</a:t>
            </a:r>
          </a:p>
          <a:p>
            <a:pPr marL="0" indent="0">
              <a:buNone/>
            </a:pPr>
            <a:r>
              <a:rPr lang="cs-CZ" dirty="0" smtClean="0"/>
              <a:t>_____ se musíš učit! </a:t>
            </a:r>
          </a:p>
          <a:p>
            <a:pPr marL="0" indent="0">
              <a:buNone/>
            </a:pPr>
            <a:r>
              <a:rPr lang="cs-CZ" dirty="0" smtClean="0"/>
              <a:t>Půjčíš _____   _____ knihu? </a:t>
            </a:r>
          </a:p>
          <a:p>
            <a:pPr marL="0" indent="0">
              <a:buNone/>
            </a:pPr>
            <a:r>
              <a:rPr lang="cs-CZ" dirty="0" smtClean="0"/>
              <a:t>Pomohu _____ s úkolem.    </a:t>
            </a:r>
          </a:p>
          <a:p>
            <a:pPr marL="0" indent="0">
              <a:buNone/>
            </a:pPr>
            <a:r>
              <a:rPr lang="cs-CZ" dirty="0" smtClean="0"/>
              <a:t>_____ hudbu máš nejraději? </a:t>
            </a:r>
          </a:p>
          <a:p>
            <a:pPr marL="0" indent="0">
              <a:buNone/>
            </a:pPr>
            <a:r>
              <a:rPr lang="cs-CZ" dirty="0" smtClean="0"/>
              <a:t>Je pozdě, _____ už jdou spát.  </a:t>
            </a:r>
          </a:p>
          <a:p>
            <a:pPr marL="0" indent="0">
              <a:buNone/>
            </a:pPr>
            <a:r>
              <a:rPr lang="cs-CZ" dirty="0" smtClean="0"/>
              <a:t>_____ chybu musíme napravit.</a:t>
            </a:r>
          </a:p>
        </p:txBody>
      </p:sp>
    </p:spTree>
    <p:extLst>
      <p:ext uri="{BB962C8B-B14F-4D97-AF65-F5344CB8AC3E}">
        <p14:creationId xmlns:p14="http://schemas.microsoft.com/office/powerpoint/2010/main" val="2227695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Možné řešení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My </a:t>
            </a:r>
            <a:r>
              <a:rPr lang="cs-CZ" dirty="0" smtClean="0"/>
              <a:t>  jsme přišli domů včas.  </a:t>
            </a:r>
          </a:p>
          <a:p>
            <a:pPr marL="0" indent="0">
              <a:buNone/>
            </a:pPr>
            <a:r>
              <a:rPr lang="cs-CZ" dirty="0" smtClean="0"/>
              <a:t>Kde je </a:t>
            </a:r>
            <a:r>
              <a:rPr lang="cs-CZ" b="1" dirty="0" smtClean="0">
                <a:solidFill>
                  <a:srgbClr val="FF0000"/>
                </a:solidFill>
              </a:rPr>
              <a:t>ten</a:t>
            </a:r>
            <a:r>
              <a:rPr lang="cs-CZ" dirty="0" smtClean="0"/>
              <a:t> dort? </a:t>
            </a:r>
          </a:p>
          <a:p>
            <a:pPr marL="0" indent="0">
              <a:buNone/>
            </a:pPr>
            <a:r>
              <a:rPr lang="cs-CZ" dirty="0" smtClean="0"/>
              <a:t>Byla tam tma, neviděl jsem </a:t>
            </a:r>
            <a:r>
              <a:rPr lang="cs-CZ" b="1" dirty="0" smtClean="0">
                <a:solidFill>
                  <a:srgbClr val="FF0000"/>
                </a:solidFill>
              </a:rPr>
              <a:t>nic</a:t>
            </a:r>
            <a:r>
              <a:rPr lang="cs-CZ" dirty="0" smtClean="0"/>
              <a:t> 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Ty</a:t>
            </a:r>
            <a:r>
              <a:rPr lang="cs-CZ" dirty="0" smtClean="0"/>
              <a:t>    se musíš učit! </a:t>
            </a:r>
          </a:p>
          <a:p>
            <a:pPr marL="0" indent="0">
              <a:buNone/>
            </a:pPr>
            <a:r>
              <a:rPr lang="cs-CZ" dirty="0" smtClean="0"/>
              <a:t>Půjčíš  </a:t>
            </a:r>
            <a:r>
              <a:rPr lang="cs-CZ" b="1" dirty="0" smtClean="0">
                <a:solidFill>
                  <a:srgbClr val="FF0000"/>
                </a:solidFill>
              </a:rPr>
              <a:t>mi  tu  </a:t>
            </a:r>
            <a:r>
              <a:rPr lang="cs-CZ" dirty="0" smtClean="0"/>
              <a:t>knihu? </a:t>
            </a:r>
          </a:p>
          <a:p>
            <a:pPr marL="0" indent="0">
              <a:buNone/>
            </a:pPr>
            <a:r>
              <a:rPr lang="cs-CZ" dirty="0" smtClean="0"/>
              <a:t>Pomohu   </a:t>
            </a:r>
            <a:r>
              <a:rPr lang="cs-CZ" b="1" dirty="0" smtClean="0">
                <a:solidFill>
                  <a:srgbClr val="FF0000"/>
                </a:solidFill>
              </a:rPr>
              <a:t>ti</a:t>
            </a:r>
            <a:r>
              <a:rPr lang="cs-CZ" dirty="0" smtClean="0"/>
              <a:t>   s úkolem.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Jakou  </a:t>
            </a:r>
            <a:r>
              <a:rPr lang="cs-CZ" dirty="0" smtClean="0"/>
              <a:t>hudbu máš nejraději? </a:t>
            </a:r>
          </a:p>
          <a:p>
            <a:pPr marL="0" indent="0">
              <a:buNone/>
            </a:pPr>
            <a:r>
              <a:rPr lang="cs-CZ" dirty="0" smtClean="0"/>
              <a:t>Je pozdě,   </a:t>
            </a:r>
            <a:r>
              <a:rPr lang="cs-CZ" b="1" dirty="0" smtClean="0">
                <a:solidFill>
                  <a:srgbClr val="FF0000"/>
                </a:solidFill>
              </a:rPr>
              <a:t>oni</a:t>
            </a:r>
            <a:r>
              <a:rPr lang="cs-CZ" dirty="0" smtClean="0"/>
              <a:t> už jdou spát.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Každou</a:t>
            </a:r>
            <a:r>
              <a:rPr lang="cs-CZ" dirty="0" smtClean="0"/>
              <a:t> chybu musíme napravit.</a:t>
            </a:r>
          </a:p>
        </p:txBody>
      </p:sp>
      <p:pic>
        <p:nvPicPr>
          <p:cNvPr id="4099" name="Picture 3" descr="C:\Users\Marie\AppData\Local\Microsoft\Windows\Temporary Internet Files\Content.IE5\9REBFI0U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60848"/>
            <a:ext cx="2448272" cy="327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2032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000"/>
                            </p:stCondLst>
                            <p:childTnLst>
                              <p:par>
                                <p:cTn id="86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Hodnocení 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810762"/>
              </p:ext>
            </p:extLst>
          </p:nvPr>
        </p:nvGraphicFramePr>
        <p:xfrm>
          <a:off x="179512" y="1289109"/>
          <a:ext cx="8856985" cy="533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  <a:gridCol w="936104"/>
                <a:gridCol w="554461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10 –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9 bodů</a:t>
                      </a:r>
                    </a:p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Výborně, chválím, zájmena už poznáš.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8 – 7 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Chválím, ale sem tam ti ještě něco unikne, procvičuj!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6  – 5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Ještě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to ujde, musíš ale hodně procvičovat!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4   – 3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Zájmena  ještě moc nepoznáš, hodně se uč!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2    – méně</a:t>
                      </a: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        bodů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Tohle opravdu nestačí, máš před sebou hodně práce!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KAZF3G12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720" y="2564904"/>
            <a:ext cx="1011291" cy="83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4II3G4ER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653" y="3589363"/>
            <a:ext cx="764034" cy="7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9REBFI0U\MC900434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601" y="1484784"/>
            <a:ext cx="720080" cy="72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WQ2ZLYAU\MC900434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798" y="5583450"/>
            <a:ext cx="865686" cy="88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KAZF3G12\MC9004344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3211" y="4567097"/>
            <a:ext cx="814860" cy="76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96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889</TotalTime>
  <Words>860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Věta se skládá ze slov</vt:lpstr>
      <vt:lpstr>Anotace:</vt:lpstr>
      <vt:lpstr>SLOVNÍ DRUHY</vt:lpstr>
      <vt:lpstr>Zájmena</vt:lpstr>
      <vt:lpstr>Nahraď červená slova zájmeny :</vt:lpstr>
      <vt:lpstr>Řešení :</vt:lpstr>
      <vt:lpstr>Rozeznáváme zájmena :</vt:lpstr>
      <vt:lpstr>V řádcích najdi zájmena :</vt:lpstr>
      <vt:lpstr>Najdi vetřelce  v každém řádku se schovalo jedno slovo, které není zájmeno</vt:lpstr>
      <vt:lpstr>Doplň zájmena :</vt:lpstr>
      <vt:lpstr> Možné řešení :</vt:lpstr>
      <vt:lpstr>Hodnocení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Marie</dc:creator>
  <cp:lastModifiedBy>Marie</cp:lastModifiedBy>
  <cp:revision>72</cp:revision>
  <dcterms:created xsi:type="dcterms:W3CDTF">2012-11-17T10:23:48Z</dcterms:created>
  <dcterms:modified xsi:type="dcterms:W3CDTF">2013-01-30T18:25:50Z</dcterms:modified>
</cp:coreProperties>
</file>