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56" r:id="rId4"/>
    <p:sldId id="277" r:id="rId5"/>
    <p:sldId id="281" r:id="rId6"/>
    <p:sldId id="286" r:id="rId7"/>
    <p:sldId id="287" r:id="rId8"/>
    <p:sldId id="288" r:id="rId9"/>
    <p:sldId id="284" r:id="rId10"/>
    <p:sldId id="289" r:id="rId11"/>
    <p:sldId id="273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2EA1"/>
    <a:srgbClr val="078B99"/>
    <a:srgbClr val="C12D77"/>
    <a:srgbClr val="2789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9784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29503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9120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961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897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54793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63865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406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8839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0249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34385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1BE3-A7CB-4506-8FB9-10C33AF0ACC9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23C648-B870-4757-A52F-335393DE98D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1147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3.jpeg"/><Relationship Id="rId7" Type="http://schemas.openxmlformats.org/officeDocument/2006/relationships/image" Target="../media/image6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11" Type="http://schemas.openxmlformats.org/officeDocument/2006/relationships/image" Target="../media/image17.jpeg"/><Relationship Id="rId5" Type="http://schemas.openxmlformats.org/officeDocument/2006/relationships/image" Target="../media/image11.wmf"/><Relationship Id="rId10" Type="http://schemas.openxmlformats.org/officeDocument/2006/relationships/image" Target="../media/image16.jpeg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Věta se skládá ze slov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77549989"/>
              </p:ext>
            </p:extLst>
          </p:nvPr>
        </p:nvGraphicFramePr>
        <p:xfrm>
          <a:off x="395536" y="692696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</a:rPr>
                        <a:t>10.7.2012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smtClean="0">
                          <a:effectLst/>
                        </a:rPr>
                        <a:t>VY_32_INOVACE_15_Slovní </a:t>
                      </a:r>
                      <a:r>
                        <a:rPr lang="cs-CZ" sz="2800" kern="1200" dirty="0" smtClean="0">
                          <a:effectLst/>
                        </a:rPr>
                        <a:t>druhy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Slovní druhy – číslovky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3.,4.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0450" y="2217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9605" y="5373216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4492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2000" dirty="0" smtClean="0"/>
              <a:t>Prezentace slouží jak ke společnému vyvození nové látky ve 3.  ročníku, tak </a:t>
            </a:r>
            <a:r>
              <a:rPr lang="cs-CZ" sz="2000" dirty="0" smtClean="0"/>
              <a:t>               k </a:t>
            </a:r>
            <a:r>
              <a:rPr lang="cs-CZ" sz="2000" dirty="0" smtClean="0"/>
              <a:t>pozdějšímu  opakování ve 4. </a:t>
            </a:r>
            <a:r>
              <a:rPr lang="cs-CZ" sz="2000" dirty="0" smtClean="0"/>
              <a:t>ročníku. </a:t>
            </a:r>
            <a:r>
              <a:rPr lang="cs-CZ" sz="2000" dirty="0" smtClean="0"/>
              <a:t>Žáci mohou pracovat pod vedením učitele s interaktivní tabulí nebo samostatně na osobním počítači.</a:t>
            </a:r>
          </a:p>
          <a:p>
            <a:pPr algn="just"/>
            <a:r>
              <a:rPr lang="cs-CZ" sz="2000" dirty="0" smtClean="0"/>
              <a:t>V úvodní části prezentace je stručná charakteristika číslovek a jejich rozdělení. Žáci s pomocí učitele vyvozují další číslovky (posun provádíme kliknutím).</a:t>
            </a:r>
          </a:p>
          <a:p>
            <a:pPr algn="just"/>
            <a:r>
              <a:rPr lang="cs-CZ" sz="2000" dirty="0" smtClean="0"/>
              <a:t>Dále jsou v prezentaci vloženy snímky k procvičování pod vedením učitele.</a:t>
            </a:r>
          </a:p>
          <a:p>
            <a:pPr algn="just"/>
            <a:r>
              <a:rPr lang="cs-CZ" sz="2000" dirty="0" smtClean="0"/>
              <a:t>V závěru prezentace je samostatné cvičení k ověření znalostí (vhodné písemně). Kontrolu provádějí žáci společně s učitelem, řešení má více možností.</a:t>
            </a:r>
          </a:p>
          <a:p>
            <a:pPr algn="just"/>
            <a:r>
              <a:rPr lang="cs-CZ" sz="2000" dirty="0" smtClean="0"/>
              <a:t>Poslední snímek obsahuje tabulku s hodnocením, které si mohou žáci provést sami v rámci sebehodnocení.</a:t>
            </a:r>
          </a:p>
          <a:p>
            <a:pPr algn="just"/>
            <a:r>
              <a:rPr lang="cs-CZ" sz="2000" dirty="0" smtClean="0"/>
              <a:t>Přechody mezi jednotlivými snímky provádíme kliknutím.</a:t>
            </a:r>
          </a:p>
          <a:p>
            <a:pPr marL="0" indent="0" algn="ctr">
              <a:buNone/>
            </a:pPr>
            <a:r>
              <a:rPr lang="cs-CZ" dirty="0" smtClean="0"/>
              <a:t>Citace:</a:t>
            </a:r>
            <a:endParaRPr lang="cs-CZ" sz="3500" dirty="0" smtClean="0"/>
          </a:p>
          <a:p>
            <a:pPr algn="just"/>
            <a:r>
              <a:rPr lang="cs-CZ" sz="2000" dirty="0" smtClean="0"/>
              <a:t>V prezentaci byly použity obrázky volně dostupné v galerii Microsoft Office.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18924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SLOVNÍ DRUHY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ČÍSLOVKY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765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994122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Číslovky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54726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b="1" dirty="0" smtClean="0"/>
              <a:t>označují počet, pořadí, množství druhů nebo kolikrát se něco vyskytuje.</a:t>
            </a:r>
          </a:p>
          <a:p>
            <a:pPr marL="0" indent="0" algn="ctr">
              <a:buNone/>
            </a:pPr>
            <a:endParaRPr lang="cs-CZ" sz="1000" b="1" dirty="0" smtClean="0"/>
          </a:p>
          <a:p>
            <a:pPr marL="0" indent="0" algn="ctr">
              <a:buNone/>
            </a:pPr>
            <a:r>
              <a:rPr lang="cs-CZ" b="1" dirty="0" smtClean="0"/>
              <a:t>Ptáme se na ně: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KOLIK?</a:t>
            </a:r>
            <a:r>
              <a:rPr lang="cs-CZ" dirty="0" smtClean="0"/>
              <a:t>           jedna, dva, tři, sto, …</a:t>
            </a:r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KOLIKÁTÝ?</a:t>
            </a:r>
            <a:r>
              <a:rPr lang="cs-CZ" b="1" dirty="0" smtClean="0"/>
              <a:t>    </a:t>
            </a:r>
            <a:r>
              <a:rPr lang="cs-CZ" dirty="0" smtClean="0"/>
              <a:t>první, druhý, stý,…</a:t>
            </a:r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KOLIKERÝ?</a:t>
            </a:r>
            <a:r>
              <a:rPr lang="cs-CZ" b="1" dirty="0" smtClean="0"/>
              <a:t>    </a:t>
            </a:r>
            <a:r>
              <a:rPr lang="cs-CZ" dirty="0"/>
              <a:t>j</a:t>
            </a:r>
            <a:r>
              <a:rPr lang="cs-CZ" dirty="0" smtClean="0"/>
              <a:t>edny, dvoje, troje, čtvery, stery </a:t>
            </a:r>
          </a:p>
          <a:p>
            <a:pPr marL="0" indent="0">
              <a:buNone/>
            </a:pPr>
            <a:endParaRPr lang="cs-CZ" sz="1000" dirty="0" smtClean="0"/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KOLIKRÁT?</a:t>
            </a:r>
            <a:r>
              <a:rPr lang="cs-CZ" dirty="0" smtClean="0"/>
              <a:t>    dvakrát, třikrát, stokrát,…</a:t>
            </a:r>
            <a:endParaRPr lang="cs-CZ" dirty="0"/>
          </a:p>
        </p:txBody>
      </p:sp>
      <p:pic>
        <p:nvPicPr>
          <p:cNvPr id="1027" name="Picture 3" descr="C:\Users\Marie\AppData\Local\Microsoft\Windows\Temporary Internet Files\Content.IE5\9REBFI0U\MC9002339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348880"/>
            <a:ext cx="127911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KAZF3G12\MP90043312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645024"/>
            <a:ext cx="1267649" cy="753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9REBFI0U\MP90043130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5135109"/>
            <a:ext cx="1363192" cy="88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4387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91680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8163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6275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7641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10089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01977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93865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C:\Users\Marie\AppData\Local\Microsoft\Windows\Temporary Internet Files\Content.IE5\4II3G4ER\MC900433223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85753" y="5975329"/>
            <a:ext cx="608112" cy="6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3161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500"/>
                            </p:stCondLst>
                            <p:childTnLst>
                              <p:par>
                                <p:cTn id="9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8500"/>
                            </p:stCondLst>
                            <p:childTnLst>
                              <p:par>
                                <p:cTn id="1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4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4500"/>
                            </p:stCondLst>
                            <p:childTnLst>
                              <p:par>
                                <p:cTn id="17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16500"/>
                            </p:stCondLst>
                            <p:childTnLst>
                              <p:par>
                                <p:cTn id="19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18500"/>
                            </p:stCondLst>
                            <p:childTnLst>
                              <p:par>
                                <p:cTn id="2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Najdi v textu číslovky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133056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Máme doma dvě bílá a tři mourovatá koťata. Už se pětkrát zablýsklo. Pavel doběhl až osmý. Vezmu s sebou patery ponožky. Říkal jsem ti to už stokrát! Hodiny odbily dvanáctou. Vypočítali jsme všech dvacet příkladů. Na výlet nás jelo osmnáct. Někteří lidé mají dvojí tvář. V soutěži jsme skončili druzí. Nádobí jsem dnes myl už třikrát. V mraveništi se hemžily stovky mravenců.</a:t>
            </a:r>
          </a:p>
        </p:txBody>
      </p:sp>
    </p:spTree>
    <p:extLst>
      <p:ext uri="{BB962C8B-B14F-4D97-AF65-F5344CB8AC3E}">
        <p14:creationId xmlns:p14="http://schemas.microsoft.com/office/powerpoint/2010/main" xmlns="" val="50282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Řešení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133056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Máme doma </a:t>
            </a:r>
            <a:r>
              <a:rPr lang="cs-CZ" u="sng" dirty="0" smtClean="0">
                <a:solidFill>
                  <a:srgbClr val="FF0000"/>
                </a:solidFill>
              </a:rPr>
              <a:t>dvě</a:t>
            </a:r>
            <a:r>
              <a:rPr lang="cs-CZ" dirty="0" smtClean="0"/>
              <a:t> bílá a </a:t>
            </a:r>
            <a:r>
              <a:rPr lang="cs-CZ" u="sng" dirty="0" smtClean="0">
                <a:solidFill>
                  <a:srgbClr val="FF0000"/>
                </a:solidFill>
              </a:rPr>
              <a:t>tři</a:t>
            </a:r>
            <a:r>
              <a:rPr lang="cs-CZ" dirty="0" smtClean="0"/>
              <a:t> mourovatá koťata. Už se </a:t>
            </a:r>
            <a:r>
              <a:rPr lang="cs-CZ" u="sng" dirty="0" smtClean="0">
                <a:solidFill>
                  <a:srgbClr val="FF0000"/>
                </a:solidFill>
              </a:rPr>
              <a:t>pětkrát</a:t>
            </a:r>
            <a:r>
              <a:rPr lang="cs-CZ" dirty="0" smtClean="0"/>
              <a:t> zablýsklo. Pavel doběhl až </a:t>
            </a:r>
            <a:r>
              <a:rPr lang="cs-CZ" u="sng" dirty="0" smtClean="0">
                <a:solidFill>
                  <a:srgbClr val="FF0000"/>
                </a:solidFill>
              </a:rPr>
              <a:t>osmý</a:t>
            </a:r>
            <a:r>
              <a:rPr lang="cs-CZ" dirty="0" smtClean="0"/>
              <a:t>. Vezmu s sebou </a:t>
            </a:r>
            <a:r>
              <a:rPr lang="cs-CZ" u="sng" dirty="0" smtClean="0">
                <a:solidFill>
                  <a:srgbClr val="FF0000"/>
                </a:solidFill>
              </a:rPr>
              <a:t>patery</a:t>
            </a:r>
            <a:r>
              <a:rPr lang="cs-CZ" dirty="0" smtClean="0"/>
              <a:t> ponožky. Říkal jsem ti to už </a:t>
            </a:r>
            <a:r>
              <a:rPr lang="cs-CZ" u="sng" dirty="0" smtClean="0">
                <a:solidFill>
                  <a:srgbClr val="FF0000"/>
                </a:solidFill>
              </a:rPr>
              <a:t>stokrát</a:t>
            </a:r>
            <a:r>
              <a:rPr lang="cs-CZ" dirty="0" smtClean="0"/>
              <a:t>! Hodiny odbily </a:t>
            </a:r>
            <a:r>
              <a:rPr lang="cs-CZ" u="sng" dirty="0" smtClean="0">
                <a:solidFill>
                  <a:srgbClr val="FF0000"/>
                </a:solidFill>
              </a:rPr>
              <a:t>dvanáctou</a:t>
            </a:r>
            <a:r>
              <a:rPr lang="cs-CZ" dirty="0" smtClean="0"/>
              <a:t>. Vypočítali jsme všech </a:t>
            </a:r>
            <a:r>
              <a:rPr lang="cs-CZ" u="sng" dirty="0" smtClean="0">
                <a:solidFill>
                  <a:srgbClr val="FF0000"/>
                </a:solidFill>
              </a:rPr>
              <a:t>dvacet</a:t>
            </a:r>
            <a:r>
              <a:rPr lang="cs-CZ" dirty="0" smtClean="0"/>
              <a:t> příkladů. Na výlet nás jelo </a:t>
            </a:r>
            <a:r>
              <a:rPr lang="cs-CZ" u="sng" dirty="0" smtClean="0">
                <a:solidFill>
                  <a:srgbClr val="FF0000"/>
                </a:solidFill>
              </a:rPr>
              <a:t>osmnáct</a:t>
            </a:r>
            <a:r>
              <a:rPr lang="cs-CZ" dirty="0" smtClean="0"/>
              <a:t>. Někteří lidé mají </a:t>
            </a:r>
            <a:r>
              <a:rPr lang="cs-CZ" u="sng" dirty="0" smtClean="0">
                <a:solidFill>
                  <a:srgbClr val="FF0000"/>
                </a:solidFill>
              </a:rPr>
              <a:t>dvojí</a:t>
            </a:r>
            <a:r>
              <a:rPr lang="cs-CZ" dirty="0" smtClean="0"/>
              <a:t> tvář. V soutěži jsme skončili </a:t>
            </a:r>
            <a:r>
              <a:rPr lang="cs-CZ" u="sng" dirty="0" smtClean="0">
                <a:solidFill>
                  <a:srgbClr val="FF0000"/>
                </a:solidFill>
              </a:rPr>
              <a:t>druzí</a:t>
            </a:r>
            <a:r>
              <a:rPr lang="cs-CZ" dirty="0" smtClean="0"/>
              <a:t>. Nádobí jsem dnes myl už </a:t>
            </a:r>
            <a:r>
              <a:rPr lang="cs-CZ" u="sng" dirty="0" smtClean="0">
                <a:solidFill>
                  <a:srgbClr val="FF0000"/>
                </a:solidFill>
              </a:rPr>
              <a:t>třikrát</a:t>
            </a:r>
            <a:r>
              <a:rPr lang="cs-CZ" dirty="0" smtClean="0"/>
              <a:t>. V mraveništi se hemžily </a:t>
            </a:r>
            <a:r>
              <a:rPr lang="cs-CZ" u="sng" dirty="0" smtClean="0">
                <a:solidFill>
                  <a:srgbClr val="FF0000"/>
                </a:solidFill>
              </a:rPr>
              <a:t>stovky</a:t>
            </a:r>
            <a:r>
              <a:rPr lang="cs-CZ" dirty="0" smtClean="0"/>
              <a:t> mravenců.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5805264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002060"/>
                </a:solidFill>
              </a:rPr>
              <a:t>DOBRÁ PRÁCE! </a:t>
            </a:r>
            <a:endParaRPr lang="cs-CZ" sz="32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C:\Users\Marie\AppData\Local\Microsoft\Windows\Temporary Internet Files\Content.IE5\9REBFI0U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541567"/>
            <a:ext cx="1112168" cy="11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Marie\AppData\Local\Microsoft\Windows\Temporary Internet Files\Content.IE5\9REBFI0U\MC9004331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7704" y="5541567"/>
            <a:ext cx="1112168" cy="11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1659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548680"/>
            <a:ext cx="48965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Číslovky určité</a:t>
            </a:r>
          </a:p>
          <a:p>
            <a:r>
              <a:rPr lang="cs-CZ" sz="3200" b="1" dirty="0" smtClean="0"/>
              <a:t>můžeme vyjádřit číslicemi:</a:t>
            </a:r>
          </a:p>
          <a:p>
            <a:r>
              <a:rPr lang="cs-CZ" sz="3200" dirty="0" smtClean="0"/>
              <a:t>tři, třetí, třikrát, troje,…</a:t>
            </a:r>
            <a:endParaRPr lang="cs-CZ" sz="3200" dirty="0"/>
          </a:p>
        </p:txBody>
      </p:sp>
      <p:pic>
        <p:nvPicPr>
          <p:cNvPr id="3074" name="Picture 2" descr="C:\Users\Marie\AppData\Local\Microsoft\Windows\Temporary Internet Files\Content.IE5\KAZF3G12\MM900283574[1]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0041" y="455439"/>
            <a:ext cx="1078786" cy="1141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ie\AppData\Local\Microsoft\Windows\Temporary Internet Files\Content.IE5\WQ2ZLYAU\MC90023726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41921" y="518610"/>
            <a:ext cx="1024073" cy="101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ie\AppData\Local\Microsoft\Windows\Temporary Internet Files\Content.IE5\9REBFI0U\MC90030480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42710" y="1735501"/>
            <a:ext cx="579730" cy="917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rie\AppData\Local\Microsoft\Windows\Temporary Internet Files\Content.IE5\KAZF3G12\MC90042457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55439"/>
            <a:ext cx="920750" cy="925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ie\AppData\Local\Microsoft\Windows\Temporary Internet Files\Content.IE5\9REBFI0U\MC9002371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88049" y="1596763"/>
            <a:ext cx="1119244" cy="135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Marie\AppData\Local\Microsoft\Windows\Temporary Internet Files\Content.IE5\WQ2ZLYAU\MP90044844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066019"/>
            <a:ext cx="905802" cy="1061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87583" y="3429000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Číslovky neurčité</a:t>
            </a:r>
          </a:p>
          <a:p>
            <a:r>
              <a:rPr lang="cs-CZ" sz="3200" b="1" dirty="0"/>
              <a:t>n</a:t>
            </a:r>
            <a:r>
              <a:rPr lang="cs-CZ" sz="3200" b="1" dirty="0" smtClean="0"/>
              <a:t>elze vyjádřit číslicemi:</a:t>
            </a:r>
          </a:p>
          <a:p>
            <a:r>
              <a:rPr lang="cs-CZ" sz="3200" dirty="0" smtClean="0"/>
              <a:t>několik, mnoho, málo,…</a:t>
            </a:r>
            <a:endParaRPr lang="cs-CZ" sz="3200" dirty="0"/>
          </a:p>
        </p:txBody>
      </p:sp>
      <p:pic>
        <p:nvPicPr>
          <p:cNvPr id="3083" name="Picture 11" descr="C:\Users\Marie\AppData\Local\Microsoft\Windows\Temporary Internet Files\Content.IE5\KAZF3G12\MC90033613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429000"/>
            <a:ext cx="1298123" cy="136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Marie\AppData\Local\Microsoft\Windows\Temporary Internet Files\Content.IE5\WQ2ZLYAU\MC90031239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07362" y="4733175"/>
            <a:ext cx="1661465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Marie\AppData\Local\Microsoft\Windows\Temporary Internet Files\Content.IE5\KAZF3G12\MP900438867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7770" y="3448551"/>
            <a:ext cx="1400200" cy="93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Marie\AppData\Local\Microsoft\Windows\Temporary Internet Files\Content.IE5\4II3G4ER\MC900433119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204717"/>
            <a:ext cx="1573246" cy="104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Marie\AppData\Local\Microsoft\Windows\Temporary Internet Files\Content.IE5\WQ2ZLYAU\MC900433135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7014" y="5183326"/>
            <a:ext cx="1891392" cy="141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7068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Vyhledej číslovky a roztřiď je: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548880"/>
          </a:xfrm>
        </p:spPr>
        <p:txBody>
          <a:bodyPr/>
          <a:lstStyle/>
          <a:p>
            <a:pPr marL="0" indent="0" algn="just">
              <a:buNone/>
            </a:pPr>
            <a:r>
              <a:rPr lang="cs-CZ" dirty="0" smtClean="0"/>
              <a:t>Musel jsem se pětkrát vrátit. Ve vesmíru je nekonečno hvězd. Vstávám ráno po sedmé hodině. Na náměstí se sešlo hodně lidí. Snědl několik kousků sýra. Babička má dvoje brýle. </a:t>
            </a:r>
            <a:r>
              <a:rPr lang="cs-CZ" dirty="0" smtClean="0"/>
              <a:t>              Ve </a:t>
            </a:r>
            <a:r>
              <a:rPr lang="cs-CZ" dirty="0" smtClean="0"/>
              <a:t>třídě nás je třiadvacet. Vyrostla jsem o tolik!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251520" y="4293096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  URČITÉ:                           NEURČITÉ:</a:t>
            </a:r>
          </a:p>
          <a:p>
            <a:r>
              <a:rPr lang="cs-CZ" sz="3200" dirty="0" smtClean="0"/>
              <a:t>                      </a:t>
            </a:r>
            <a:r>
              <a:rPr lang="cs-CZ" sz="3200" dirty="0" smtClean="0">
                <a:solidFill>
                  <a:srgbClr val="FF0000"/>
                </a:solidFill>
              </a:rPr>
              <a:t>pětkrát                               nekonečno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                      sedmé                                hodně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                      dvoje                                  několik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                      třiadvacet                          tolik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07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Doplň číslovky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Pepík vypil ______ limonád.</a:t>
            </a:r>
          </a:p>
          <a:p>
            <a:pPr marL="0" indent="0">
              <a:buNone/>
            </a:pPr>
            <a:r>
              <a:rPr lang="cs-CZ" dirty="0" smtClean="0"/>
              <a:t>Koupila jsem si _______ boty.</a:t>
            </a:r>
          </a:p>
          <a:p>
            <a:pPr marL="0" indent="0">
              <a:buNone/>
            </a:pPr>
            <a:r>
              <a:rPr lang="cs-CZ" dirty="0" smtClean="0"/>
              <a:t>V běhu skončil na _______ místě.</a:t>
            </a:r>
          </a:p>
          <a:p>
            <a:pPr marL="0" indent="0">
              <a:buNone/>
            </a:pPr>
            <a:r>
              <a:rPr lang="cs-CZ" dirty="0" smtClean="0"/>
              <a:t>Dnes nás ve škole bylo _______.</a:t>
            </a:r>
          </a:p>
          <a:p>
            <a:pPr marL="0" indent="0">
              <a:buNone/>
            </a:pPr>
            <a:r>
              <a:rPr lang="cs-CZ" dirty="0" smtClean="0"/>
              <a:t>Kup _______kila mouky a _______kilo brambor.</a:t>
            </a:r>
          </a:p>
          <a:p>
            <a:pPr marL="0" indent="0">
              <a:buNone/>
            </a:pPr>
            <a:r>
              <a:rPr lang="cs-CZ" dirty="0" smtClean="0"/>
              <a:t>Zabal si aspoň _______ ponožky.</a:t>
            </a:r>
          </a:p>
          <a:p>
            <a:pPr marL="0" indent="0">
              <a:buNone/>
            </a:pPr>
            <a:r>
              <a:rPr lang="cs-CZ" dirty="0" smtClean="0"/>
              <a:t>Umím zazpívat _______ lidových písní.</a:t>
            </a:r>
          </a:p>
          <a:p>
            <a:pPr marL="0" indent="0">
              <a:buNone/>
            </a:pPr>
            <a:r>
              <a:rPr lang="cs-CZ" dirty="0" smtClean="0"/>
              <a:t>Přijdu až po _______ hodině.  </a:t>
            </a:r>
          </a:p>
          <a:p>
            <a:pPr marL="0" indent="0">
              <a:buNone/>
            </a:pPr>
            <a:r>
              <a:rPr lang="cs-CZ" dirty="0" smtClean="0"/>
              <a:t>V Praze žije _______ obyvatel.</a:t>
            </a:r>
          </a:p>
        </p:txBody>
      </p:sp>
    </p:spTree>
    <p:extLst>
      <p:ext uri="{BB962C8B-B14F-4D97-AF65-F5344CB8AC3E}">
        <p14:creationId xmlns:p14="http://schemas.microsoft.com/office/powerpoint/2010/main" xmlns="" val="2227695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Možné řešení 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Pepík vypil </a:t>
            </a:r>
            <a:r>
              <a:rPr lang="cs-CZ" b="1" dirty="0" smtClean="0">
                <a:solidFill>
                  <a:srgbClr val="FF0000"/>
                </a:solidFill>
              </a:rPr>
              <a:t>pět</a:t>
            </a:r>
            <a:r>
              <a:rPr lang="cs-CZ" dirty="0" smtClean="0"/>
              <a:t> limonád.</a:t>
            </a:r>
          </a:p>
          <a:p>
            <a:pPr marL="0" indent="0">
              <a:buNone/>
            </a:pPr>
            <a:r>
              <a:rPr lang="cs-CZ" dirty="0" smtClean="0"/>
              <a:t>Koupila jsem si </a:t>
            </a:r>
            <a:r>
              <a:rPr lang="cs-CZ" b="1" dirty="0" smtClean="0">
                <a:solidFill>
                  <a:srgbClr val="FF0000"/>
                </a:solidFill>
              </a:rPr>
              <a:t>dvoje</a:t>
            </a:r>
            <a:r>
              <a:rPr lang="cs-CZ" dirty="0" smtClean="0"/>
              <a:t> boty.</a:t>
            </a:r>
          </a:p>
          <a:p>
            <a:pPr marL="0" indent="0">
              <a:buNone/>
            </a:pPr>
            <a:r>
              <a:rPr lang="cs-CZ" dirty="0" smtClean="0"/>
              <a:t>V běhu skončil na </a:t>
            </a:r>
            <a:r>
              <a:rPr lang="cs-CZ" b="1" dirty="0" smtClean="0">
                <a:solidFill>
                  <a:srgbClr val="FF0000"/>
                </a:solidFill>
              </a:rPr>
              <a:t>druhém</a:t>
            </a:r>
            <a:r>
              <a:rPr lang="cs-CZ" dirty="0" smtClean="0"/>
              <a:t> místě.</a:t>
            </a:r>
          </a:p>
          <a:p>
            <a:pPr marL="0" indent="0">
              <a:buNone/>
            </a:pPr>
            <a:r>
              <a:rPr lang="cs-CZ" dirty="0" smtClean="0"/>
              <a:t>Dnes nás ve škole bylo </a:t>
            </a:r>
            <a:r>
              <a:rPr lang="cs-CZ" b="1" dirty="0" smtClean="0">
                <a:solidFill>
                  <a:srgbClr val="FF0000"/>
                </a:solidFill>
              </a:rPr>
              <a:t>dvacet (málo).</a:t>
            </a:r>
          </a:p>
          <a:p>
            <a:pPr marL="0" indent="0">
              <a:buNone/>
            </a:pPr>
            <a:r>
              <a:rPr lang="cs-CZ" dirty="0" smtClean="0"/>
              <a:t>Kup </a:t>
            </a:r>
            <a:r>
              <a:rPr lang="cs-CZ" b="1" dirty="0" smtClean="0">
                <a:solidFill>
                  <a:srgbClr val="FF0000"/>
                </a:solidFill>
              </a:rPr>
              <a:t>dvě</a:t>
            </a:r>
            <a:r>
              <a:rPr lang="cs-CZ" dirty="0" smtClean="0"/>
              <a:t> kila mouky a </a:t>
            </a:r>
            <a:r>
              <a:rPr lang="cs-CZ" b="1" dirty="0" smtClean="0">
                <a:solidFill>
                  <a:srgbClr val="FF0000"/>
                </a:solidFill>
              </a:rPr>
              <a:t>pět</a:t>
            </a:r>
            <a:r>
              <a:rPr lang="cs-CZ" dirty="0" smtClean="0"/>
              <a:t> kilo brambor.</a:t>
            </a:r>
          </a:p>
          <a:p>
            <a:pPr marL="0" indent="0">
              <a:buNone/>
            </a:pPr>
            <a:r>
              <a:rPr lang="cs-CZ" dirty="0" smtClean="0"/>
              <a:t>Zabal si aspoň </a:t>
            </a:r>
            <a:r>
              <a:rPr lang="cs-CZ" b="1" dirty="0" smtClean="0">
                <a:solidFill>
                  <a:srgbClr val="FF0000"/>
                </a:solidFill>
              </a:rPr>
              <a:t>čtvery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(několikery) </a:t>
            </a:r>
            <a:r>
              <a:rPr lang="cs-CZ" dirty="0" smtClean="0"/>
              <a:t>ponožky.</a:t>
            </a:r>
          </a:p>
          <a:p>
            <a:pPr marL="0" indent="0">
              <a:buNone/>
            </a:pPr>
            <a:r>
              <a:rPr lang="cs-CZ" dirty="0" smtClean="0"/>
              <a:t>Umím zazpívat </a:t>
            </a:r>
            <a:r>
              <a:rPr lang="cs-CZ" b="1" dirty="0" smtClean="0">
                <a:solidFill>
                  <a:srgbClr val="FF0000"/>
                </a:solidFill>
              </a:rPr>
              <a:t>pět (několik) </a:t>
            </a:r>
            <a:r>
              <a:rPr lang="cs-CZ" dirty="0" smtClean="0"/>
              <a:t>lidových písní.</a:t>
            </a:r>
          </a:p>
          <a:p>
            <a:pPr marL="0" indent="0">
              <a:buNone/>
            </a:pPr>
            <a:r>
              <a:rPr lang="cs-CZ" dirty="0" smtClean="0"/>
              <a:t>Přijdu až po </a:t>
            </a:r>
            <a:r>
              <a:rPr lang="cs-CZ" b="1" dirty="0" smtClean="0">
                <a:solidFill>
                  <a:srgbClr val="FF0000"/>
                </a:solidFill>
              </a:rPr>
              <a:t>páté</a:t>
            </a:r>
            <a:r>
              <a:rPr lang="cs-CZ" dirty="0" smtClean="0"/>
              <a:t> hodině.  </a:t>
            </a:r>
          </a:p>
          <a:p>
            <a:pPr marL="0" indent="0">
              <a:buNone/>
            </a:pPr>
            <a:r>
              <a:rPr lang="cs-CZ" dirty="0" smtClean="0"/>
              <a:t>V Praze žije </a:t>
            </a:r>
            <a:r>
              <a:rPr lang="cs-CZ" b="1" dirty="0" smtClean="0">
                <a:solidFill>
                  <a:srgbClr val="FF0000"/>
                </a:solidFill>
              </a:rPr>
              <a:t>mnoho</a:t>
            </a:r>
            <a:r>
              <a:rPr lang="cs-CZ" dirty="0" smtClean="0"/>
              <a:t> obyvatel.</a:t>
            </a:r>
          </a:p>
        </p:txBody>
      </p:sp>
    </p:spTree>
    <p:extLst>
      <p:ext uri="{BB962C8B-B14F-4D97-AF65-F5344CB8AC3E}">
        <p14:creationId xmlns:p14="http://schemas.microsoft.com/office/powerpoint/2010/main" xmlns="" val="33485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Hodnocení :</a:t>
            </a:r>
            <a:endParaRPr lang="cs-CZ" b="1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92753088"/>
              </p:ext>
            </p:extLst>
          </p:nvPr>
        </p:nvGraphicFramePr>
        <p:xfrm>
          <a:off x="179512" y="1289109"/>
          <a:ext cx="8856985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/>
                <a:gridCol w="936104"/>
                <a:gridCol w="554461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10 –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 9 bodů</a:t>
                      </a:r>
                    </a:p>
                    <a:p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Výborně, chválím, číslovky už poznáš.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8 – 7  bodů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Chválím, ale sem tam ti ještě něco unikne, procvičuj!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6  – 5 bodů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Ještě</a:t>
                      </a:r>
                      <a:r>
                        <a:rPr lang="cs-CZ" sz="3200" b="1" baseline="0" dirty="0" smtClean="0">
                          <a:solidFill>
                            <a:schemeClr val="tx1"/>
                          </a:solidFill>
                        </a:rPr>
                        <a:t> to ujde, musíš ale hodně procvičovat!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4   – 3 bodů</a:t>
                      </a:r>
                    </a:p>
                    <a:p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Číslovky  ještě moc nepoznáš, hodně se uč!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2    – méně</a:t>
                      </a:r>
                    </a:p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         bodů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sz="320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</a:rPr>
                        <a:t>Tohle opravdu nestačí, máš před sebou hodně práce!</a:t>
                      </a:r>
                      <a:endParaRPr lang="cs-CZ" sz="3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Users\Marie\AppData\Local\Microsoft\Windows\Temporary Internet Files\Content.IE5\KAZF3G12\MC9004404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02720" y="2564904"/>
            <a:ext cx="1011291" cy="83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4II3G4ER\MC9004379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7653" y="3589363"/>
            <a:ext cx="764034" cy="727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9REBFI0U\MC9004343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0601" y="1484784"/>
            <a:ext cx="720080" cy="72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WQ2ZLYAU\MC90043439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97798" y="5583450"/>
            <a:ext cx="865686" cy="881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KAZF3G12\MC9004344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3211" y="4567097"/>
            <a:ext cx="814860" cy="764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6969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1112</TotalTime>
  <Words>693</Words>
  <Application>Microsoft Office PowerPoint</Application>
  <PresentationFormat>Předvádění na obrazovce (4:3)</PresentationFormat>
  <Paragraphs>89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Věta se skládá ze slov</vt:lpstr>
      <vt:lpstr>Anotace:</vt:lpstr>
      <vt:lpstr>SLOVNÍ DRUHY</vt:lpstr>
      <vt:lpstr>Číslovky</vt:lpstr>
      <vt:lpstr>Najdi v textu číslovky :</vt:lpstr>
      <vt:lpstr>Řešení :</vt:lpstr>
      <vt:lpstr>Snímek 7</vt:lpstr>
      <vt:lpstr>Vyhledej číslovky a roztřiď je:</vt:lpstr>
      <vt:lpstr>Doplň číslovky :</vt:lpstr>
      <vt:lpstr>Možné řešení :</vt:lpstr>
      <vt:lpstr>Hodnocení 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SLOVNÍ DRUHY</dc:title>
  <dc:creator>Marie</dc:creator>
  <cp:lastModifiedBy>Dum</cp:lastModifiedBy>
  <cp:revision>88</cp:revision>
  <dcterms:created xsi:type="dcterms:W3CDTF">2012-11-17T10:23:48Z</dcterms:created>
  <dcterms:modified xsi:type="dcterms:W3CDTF">2013-02-01T22:11:36Z</dcterms:modified>
</cp:coreProperties>
</file>