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77" r:id="rId5"/>
    <p:sldId id="278" r:id="rId6"/>
    <p:sldId id="261" r:id="rId7"/>
    <p:sldId id="262" r:id="rId8"/>
    <p:sldId id="279" r:id="rId9"/>
    <p:sldId id="275" r:id="rId10"/>
    <p:sldId id="280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EA1"/>
    <a:srgbClr val="078B99"/>
    <a:srgbClr val="C12D77"/>
    <a:srgbClr val="278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78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503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2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6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7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79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386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06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83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249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38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1BE3-A7CB-4506-8FB9-10C33AF0ACC9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428220"/>
              </p:ext>
            </p:extLst>
          </p:nvPr>
        </p:nvGraphicFramePr>
        <p:xfrm>
          <a:off x="395536" y="692696"/>
          <a:ext cx="8208912" cy="45541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</a:rPr>
                        <a:t>10.7.2012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72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smtClean="0">
                          <a:effectLst/>
                        </a:rPr>
                        <a:t>VY_32_INOVACE_16_Slovní </a:t>
                      </a:r>
                      <a:r>
                        <a:rPr lang="cs-CZ" sz="2800" kern="1200" dirty="0" smtClean="0">
                          <a:effectLst/>
                        </a:rPr>
                        <a:t>druhy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Slovní druhy – slovesa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2.,3.,4.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102" y="5445224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4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2. a 3. ročníku, tak k pozdějšímu  opakování . Žáci mohou pracovat pod vedením učitele s interaktivní tabulí nebo samostatně na osobním počítači.</a:t>
            </a:r>
          </a:p>
          <a:p>
            <a:pPr algn="just"/>
            <a:r>
              <a:rPr lang="cs-CZ" sz="2000" dirty="0" smtClean="0"/>
              <a:t>V první části prezentace je stručná charakteristika sloves. Žáci s pomocí učitele vyvozují další slovesa (posun provádíme kliknutím).</a:t>
            </a:r>
          </a:p>
          <a:p>
            <a:pPr algn="just"/>
            <a:r>
              <a:rPr lang="cs-CZ" sz="2000" dirty="0" smtClean="0"/>
              <a:t>V další části žáci procvičují pod vedením učitele.</a:t>
            </a:r>
          </a:p>
          <a:p>
            <a:pPr algn="just"/>
            <a:r>
              <a:rPr lang="cs-CZ" sz="2000" dirty="0" smtClean="0"/>
              <a:t>V závěru prezentace je samostatné cvičení k ověření znalostí (vhodné písemně). Kontrolu provádějí žáci společně s učitelem, řešení má více možností.</a:t>
            </a:r>
          </a:p>
          <a:p>
            <a:pPr algn="just"/>
            <a:r>
              <a:rPr lang="cs-CZ" sz="2000" dirty="0" smtClean="0"/>
              <a:t>Poslední snímek obsahuje tabulku s hodnocením,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</a:t>
            </a:r>
            <a:r>
              <a:rPr lang="cs-CZ" sz="2000" dirty="0" smtClean="0"/>
              <a:t>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924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SLOVNÍ DRUHY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SLOVESA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65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1448" y="8191"/>
            <a:ext cx="8229600" cy="994122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Slovesa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13967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vyjadřují, co osoby, zvířata nebo věci dělají </a:t>
            </a:r>
          </a:p>
          <a:p>
            <a:pPr marL="0" indent="0" algn="ctr">
              <a:buNone/>
            </a:pPr>
            <a:r>
              <a:rPr lang="cs-CZ" b="1" dirty="0" smtClean="0"/>
              <a:t>nebo co se s nimi děje.</a:t>
            </a:r>
            <a:endParaRPr lang="cs-CZ" b="1" dirty="0"/>
          </a:p>
        </p:txBody>
      </p:sp>
      <p:pic>
        <p:nvPicPr>
          <p:cNvPr id="1026" name="Picture 2" descr="C:\Users\Marie\AppData\Local\Microsoft\Windows\Temporary Internet Files\Content.IE5\4II3G4ER\MP9004484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263" y="2887291"/>
            <a:ext cx="1556545" cy="103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4II3G4ER\MP9004074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848729"/>
            <a:ext cx="1616224" cy="107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KAZF3G12\MC900233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607" y="2612202"/>
            <a:ext cx="1175281" cy="13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WQ2ZLYAU\MC9002329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203" y="4658548"/>
            <a:ext cx="1216953" cy="129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KAZF3G12\MC9002326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477" y="4544910"/>
            <a:ext cx="1280947" cy="135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9REBFI0U\MP90042782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00" y="4640389"/>
            <a:ext cx="1811898" cy="120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78554" y="3887038"/>
            <a:ext cx="1565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Milan </a:t>
            </a:r>
            <a:r>
              <a:rPr lang="cs-CZ" sz="2400" b="1" dirty="0" smtClean="0">
                <a:solidFill>
                  <a:srgbClr val="FF0000"/>
                </a:solidFill>
              </a:rPr>
              <a:t>pije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3887038"/>
            <a:ext cx="165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kuchař </a:t>
            </a:r>
            <a:r>
              <a:rPr lang="cs-CZ" sz="2400" b="1" dirty="0" smtClean="0">
                <a:solidFill>
                  <a:srgbClr val="FF0000"/>
                </a:solidFill>
              </a:rPr>
              <a:t>vaří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3887037"/>
            <a:ext cx="16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kola </a:t>
            </a:r>
            <a:r>
              <a:rPr lang="cs-CZ" sz="2400" b="1" dirty="0" smtClean="0">
                <a:solidFill>
                  <a:srgbClr val="FF0000"/>
                </a:solidFill>
              </a:rPr>
              <a:t>jedou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39571" y="590432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Katka </a:t>
            </a:r>
            <a:r>
              <a:rPr lang="cs-CZ" sz="2400" b="1" dirty="0" smtClean="0">
                <a:solidFill>
                  <a:srgbClr val="FF0000"/>
                </a:solidFill>
              </a:rPr>
              <a:t>maluje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49493" y="5904325"/>
            <a:ext cx="1811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děti </a:t>
            </a:r>
            <a:r>
              <a:rPr lang="cs-CZ" sz="2400" b="1" dirty="0" smtClean="0">
                <a:solidFill>
                  <a:srgbClr val="FF0000"/>
                </a:solidFill>
              </a:rPr>
              <a:t>pláčou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00192" y="5904324"/>
            <a:ext cx="16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Jirka </a:t>
            </a:r>
            <a:r>
              <a:rPr lang="cs-CZ" sz="2400" b="1" dirty="0" smtClean="0">
                <a:solidFill>
                  <a:srgbClr val="FF0000"/>
                </a:solidFill>
              </a:rPr>
              <a:t>skáče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1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Napiš, co dělají lidé, věci a zvířata 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na obrázcích: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Marie\AppData\Local\Microsoft\Windows\Temporary Internet Files\Content.IE5\KAZF3G12\MP90040914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405" y="2033940"/>
            <a:ext cx="975431" cy="64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041429"/>
              </p:ext>
            </p:extLst>
          </p:nvPr>
        </p:nvGraphicFramePr>
        <p:xfrm>
          <a:off x="2699792" y="1916832"/>
          <a:ext cx="5472608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608"/>
              </a:tblGrid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4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51" name="Picture 3" descr="C:\Users\Marie\AppData\Local\Microsoft\Windows\Temporary Internet Files\Content.IE5\4II3G4ER\MP9004278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077" y="3556616"/>
            <a:ext cx="882809" cy="588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ie\AppData\Local\Microsoft\Windows\Temporary Internet Files\Content.IE5\WQ2ZLYAU\MC9003315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230" y="2799267"/>
            <a:ext cx="758505" cy="74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ie\AppData\Local\Microsoft\Windows\Temporary Internet Files\Content.IE5\WQ2ZLYAU\MP9004487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682" y="5013176"/>
            <a:ext cx="971600" cy="67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rie\AppData\Local\Microsoft\Windows\Temporary Internet Files\Content.IE5\KAZF3G12\MC9002872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855" y="4127993"/>
            <a:ext cx="1397252" cy="77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arie\AppData\Local\Microsoft\Windows\Temporary Internet Files\Content.IE5\WQ2ZLYAU\MC9002151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487" y="5750220"/>
            <a:ext cx="1109988" cy="85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81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V řádcích najdi </a:t>
            </a:r>
            <a:r>
              <a:rPr lang="cs-CZ" b="1" dirty="0" smtClean="0">
                <a:solidFill>
                  <a:srgbClr val="FF0000"/>
                </a:solidFill>
              </a:rPr>
              <a:t>slovesa 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kope, malují, domek, krásný, spí</a:t>
            </a:r>
          </a:p>
          <a:p>
            <a:r>
              <a:rPr lang="cs-CZ" dirty="0">
                <a:solidFill>
                  <a:srgbClr val="FF0000"/>
                </a:solidFill>
              </a:rPr>
              <a:t>kope, malují</a:t>
            </a:r>
            <a:r>
              <a:rPr lang="cs-CZ" dirty="0"/>
              <a:t>, domek, krásný, </a:t>
            </a:r>
            <a:r>
              <a:rPr lang="cs-CZ" dirty="0">
                <a:solidFill>
                  <a:srgbClr val="FF0000"/>
                </a:solidFill>
              </a:rPr>
              <a:t>spí</a:t>
            </a:r>
          </a:p>
          <a:p>
            <a:r>
              <a:rPr lang="cs-CZ" dirty="0" smtClean="0"/>
              <a:t>tři, skákali, ponesu, tráva, seká</a:t>
            </a:r>
          </a:p>
          <a:p>
            <a:r>
              <a:rPr lang="cs-CZ" dirty="0"/>
              <a:t>tři, </a:t>
            </a:r>
            <a:r>
              <a:rPr lang="cs-CZ" dirty="0">
                <a:solidFill>
                  <a:srgbClr val="FF0000"/>
                </a:solidFill>
              </a:rPr>
              <a:t>skákali</a:t>
            </a:r>
            <a:r>
              <a:rPr lang="cs-CZ" dirty="0"/>
              <a:t>, </a:t>
            </a:r>
            <a:r>
              <a:rPr lang="cs-CZ" dirty="0">
                <a:solidFill>
                  <a:srgbClr val="FF0000"/>
                </a:solidFill>
              </a:rPr>
              <a:t>ponesu</a:t>
            </a:r>
            <a:r>
              <a:rPr lang="cs-CZ" dirty="0"/>
              <a:t>, tráva, </a:t>
            </a:r>
            <a:r>
              <a:rPr lang="cs-CZ" dirty="0">
                <a:solidFill>
                  <a:srgbClr val="FF0000"/>
                </a:solidFill>
              </a:rPr>
              <a:t>seká</a:t>
            </a:r>
          </a:p>
          <a:p>
            <a:r>
              <a:rPr lang="cs-CZ" dirty="0"/>
              <a:t>l</a:t>
            </a:r>
            <a:r>
              <a:rPr lang="cs-CZ" dirty="0" smtClean="0"/>
              <a:t>epíme, lepidlo, ale, vpravo, učí</a:t>
            </a:r>
          </a:p>
          <a:p>
            <a:r>
              <a:rPr lang="cs-CZ" dirty="0">
                <a:solidFill>
                  <a:srgbClr val="FF0000"/>
                </a:solidFill>
              </a:rPr>
              <a:t>lepíme</a:t>
            </a:r>
            <a:r>
              <a:rPr lang="cs-CZ" dirty="0"/>
              <a:t>, lepidlo, ale, vpravo, </a:t>
            </a:r>
            <a:r>
              <a:rPr lang="cs-CZ" dirty="0">
                <a:solidFill>
                  <a:srgbClr val="FF0000"/>
                </a:solidFill>
              </a:rPr>
              <a:t>učí</a:t>
            </a:r>
          </a:p>
          <a:p>
            <a:r>
              <a:rPr lang="cs-CZ" dirty="0" smtClean="0"/>
              <a:t>zametou, proč, dýchá, svačí, řvali</a:t>
            </a:r>
          </a:p>
          <a:p>
            <a:r>
              <a:rPr lang="cs-CZ" dirty="0">
                <a:solidFill>
                  <a:srgbClr val="FF0000"/>
                </a:solidFill>
              </a:rPr>
              <a:t>zametou</a:t>
            </a:r>
            <a:r>
              <a:rPr lang="cs-CZ" dirty="0"/>
              <a:t>, proč, </a:t>
            </a:r>
            <a:r>
              <a:rPr lang="cs-CZ" dirty="0">
                <a:solidFill>
                  <a:srgbClr val="FF0000"/>
                </a:solidFill>
              </a:rPr>
              <a:t>dýchá</a:t>
            </a:r>
            <a:r>
              <a:rPr lang="cs-CZ" dirty="0"/>
              <a:t>, </a:t>
            </a:r>
            <a:r>
              <a:rPr lang="cs-CZ" dirty="0">
                <a:solidFill>
                  <a:srgbClr val="FF0000"/>
                </a:solidFill>
              </a:rPr>
              <a:t>svačí</a:t>
            </a:r>
            <a:r>
              <a:rPr lang="cs-CZ" dirty="0"/>
              <a:t>, </a:t>
            </a:r>
            <a:r>
              <a:rPr lang="cs-CZ" dirty="0">
                <a:solidFill>
                  <a:srgbClr val="FF0000"/>
                </a:solidFill>
              </a:rPr>
              <a:t>řvali</a:t>
            </a:r>
          </a:p>
          <a:p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</p:txBody>
      </p:sp>
      <p:pic>
        <p:nvPicPr>
          <p:cNvPr id="5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084" y="213285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85" y="32129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084" y="422108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22920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32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9831" y="279701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vetřelce </a:t>
            </a:r>
            <a:r>
              <a:rPr lang="cs-CZ" sz="2000" b="1" dirty="0" smtClean="0">
                <a:solidFill>
                  <a:srgbClr val="FF0000"/>
                </a:solidFill>
              </a:rPr>
              <a:t/>
            </a:r>
            <a:br>
              <a:rPr lang="cs-CZ" sz="2000" b="1" dirty="0" smtClean="0">
                <a:solidFill>
                  <a:srgbClr val="FF0000"/>
                </a:solidFill>
              </a:rPr>
            </a:br>
            <a:r>
              <a:rPr lang="cs-CZ" sz="2400" b="1" dirty="0" smtClean="0">
                <a:solidFill>
                  <a:srgbClr val="FF0000"/>
                </a:solidFill>
              </a:rPr>
              <a:t>v každém řádku se schovalo jedno slovo, které není sloveso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brzdí, lžou, dělají, lež, pracuje</a:t>
            </a:r>
          </a:p>
          <a:p>
            <a:r>
              <a:rPr lang="cs-CZ" dirty="0"/>
              <a:t>brzdí, lžou, dělají, </a:t>
            </a:r>
            <a:r>
              <a:rPr lang="cs-CZ" b="1" dirty="0">
                <a:solidFill>
                  <a:srgbClr val="FF0000"/>
                </a:solidFill>
              </a:rPr>
              <a:t>lež</a:t>
            </a:r>
            <a:r>
              <a:rPr lang="cs-CZ" dirty="0"/>
              <a:t>, pracuje</a:t>
            </a:r>
          </a:p>
          <a:p>
            <a:r>
              <a:rPr lang="cs-CZ" dirty="0"/>
              <a:t>t</a:t>
            </a:r>
            <a:r>
              <a:rPr lang="cs-CZ" dirty="0" smtClean="0"/>
              <a:t>očil, podá, kolo, myslet, šije </a:t>
            </a:r>
          </a:p>
          <a:p>
            <a:r>
              <a:rPr lang="cs-CZ" dirty="0"/>
              <a:t>točil, podá, </a:t>
            </a:r>
            <a:r>
              <a:rPr lang="cs-CZ" b="1" dirty="0">
                <a:solidFill>
                  <a:srgbClr val="FF0000"/>
                </a:solidFill>
              </a:rPr>
              <a:t>kolo</a:t>
            </a:r>
            <a:r>
              <a:rPr lang="cs-CZ" dirty="0"/>
              <a:t>, myslet, šije </a:t>
            </a:r>
          </a:p>
          <a:p>
            <a:r>
              <a:rPr lang="cs-CZ" dirty="0"/>
              <a:t>s</a:t>
            </a:r>
            <a:r>
              <a:rPr lang="cs-CZ" dirty="0" smtClean="0"/>
              <a:t>ázela, kručí, perou, sní, jídlo</a:t>
            </a:r>
          </a:p>
          <a:p>
            <a:r>
              <a:rPr lang="cs-CZ" dirty="0"/>
              <a:t>sázela, kručí, perou, sní, </a:t>
            </a:r>
            <a:r>
              <a:rPr lang="cs-CZ" b="1" dirty="0">
                <a:solidFill>
                  <a:srgbClr val="FF0000"/>
                </a:solidFill>
              </a:rPr>
              <a:t>jídlo</a:t>
            </a:r>
          </a:p>
          <a:p>
            <a:r>
              <a:rPr lang="cs-CZ" dirty="0" smtClean="0"/>
              <a:t>žlutá, rostou, uviděl, spadla, nemá</a:t>
            </a:r>
            <a:endParaRPr lang="cs-CZ" dirty="0"/>
          </a:p>
          <a:p>
            <a:r>
              <a:rPr lang="cs-CZ" b="1" dirty="0">
                <a:solidFill>
                  <a:srgbClr val="FF0000"/>
                </a:solidFill>
              </a:rPr>
              <a:t>žlutá</a:t>
            </a:r>
            <a:r>
              <a:rPr lang="cs-CZ" dirty="0"/>
              <a:t>, rostou, uviděl, spadla, nemá</a:t>
            </a:r>
          </a:p>
          <a:p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</p:txBody>
      </p:sp>
      <p:pic>
        <p:nvPicPr>
          <p:cNvPr id="5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271" y="213285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271" y="32129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271" y="4274461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Marie\AppData\Local\Microsoft\Windows\Temporary Internet Files\Content.IE5\679RCO84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271" y="530120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19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Hádej povolání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Ten, kdo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léčí</a:t>
            </a:r>
            <a:r>
              <a:rPr lang="cs-CZ" dirty="0" smtClean="0"/>
              <a:t> pacienty je 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učí</a:t>
            </a:r>
            <a:r>
              <a:rPr lang="cs-CZ" dirty="0" smtClean="0"/>
              <a:t> žáky je ______________________.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peče</a:t>
            </a:r>
            <a:r>
              <a:rPr lang="cs-CZ" dirty="0" smtClean="0"/>
              <a:t> chléb je 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šije</a:t>
            </a:r>
            <a:r>
              <a:rPr lang="cs-CZ" dirty="0" smtClean="0"/>
              <a:t> šaty je ______________________.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maluje</a:t>
            </a:r>
            <a:r>
              <a:rPr lang="cs-CZ" dirty="0" smtClean="0"/>
              <a:t> obrazy je 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šije</a:t>
            </a:r>
            <a:r>
              <a:rPr lang="cs-CZ" dirty="0" smtClean="0"/>
              <a:t> boty je ______________________.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pomáhá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FF0000"/>
                </a:solidFill>
              </a:rPr>
              <a:t>chrání</a:t>
            </a:r>
            <a:r>
              <a:rPr lang="cs-CZ" dirty="0" smtClean="0"/>
              <a:t> je _______________.</a:t>
            </a:r>
          </a:p>
          <a:p>
            <a:endParaRPr lang="cs-CZ" dirty="0"/>
          </a:p>
        </p:txBody>
      </p:sp>
      <p:pic>
        <p:nvPicPr>
          <p:cNvPr id="3074" name="Picture 2" descr="C:\Users\Marie\AppData\Local\Microsoft\Windows\Temporary Internet Files\Content.IE5\9REBFI0U\MP9002278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1574304" cy="23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36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vhodná slovesa :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307019"/>
              </p:ext>
            </p:extLst>
          </p:nvPr>
        </p:nvGraphicFramePr>
        <p:xfrm>
          <a:off x="971600" y="1397000"/>
          <a:ext cx="7128792" cy="5128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Kolo 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Koza____________.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Kočka___________.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Motor__________.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Děti____________.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Vlaky___________.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Auto____________.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Sloni____________.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Maminka________.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Telefon__________.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Strom___________.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Oheň___________.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Vítr_____________.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Motýl___________.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Voda____________.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Kuře____________.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31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Příklady 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812406"/>
              </p:ext>
            </p:extLst>
          </p:nvPr>
        </p:nvGraphicFramePr>
        <p:xfrm>
          <a:off x="971600" y="1397000"/>
          <a:ext cx="7128792" cy="5128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Kolo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se točí</a:t>
                      </a:r>
                      <a:r>
                        <a:rPr lang="cs-CZ" sz="3200" b="0" baseline="0" dirty="0" smtClean="0">
                          <a:solidFill>
                            <a:schemeClr val="tx1"/>
                          </a:solidFill>
                        </a:rPr>
                        <a:t>, …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Koza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mečí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Kočka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mňouká, 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Motor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vrčí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Děti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si hrají, 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Vlaky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jedou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Auto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troubí, 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Sloni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troubí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Maminka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vaří, 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Telefon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zvoní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Strom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roste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Oheň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plápolá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Vítr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fouká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Motýl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létá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043"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Voda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teče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Kuře </a:t>
                      </a:r>
                      <a:r>
                        <a:rPr lang="cs-CZ" sz="3200" b="0" dirty="0" smtClean="0">
                          <a:solidFill>
                            <a:srgbClr val="FF0000"/>
                          </a:solidFill>
                        </a:rPr>
                        <a:t>zobe</a:t>
                      </a:r>
                      <a:r>
                        <a:rPr lang="cs-CZ" sz="3200" b="0" dirty="0" smtClean="0">
                          <a:solidFill>
                            <a:schemeClr val="tx1"/>
                          </a:solidFill>
                        </a:rPr>
                        <a:t>, ...</a:t>
                      </a:r>
                      <a:endParaRPr lang="cs-CZ" sz="3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49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Hodnocení 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04767"/>
              </p:ext>
            </p:extLst>
          </p:nvPr>
        </p:nvGraphicFramePr>
        <p:xfrm>
          <a:off x="179512" y="1289109"/>
          <a:ext cx="8856985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936104"/>
                <a:gridCol w="554461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16 –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15 bodů</a:t>
                      </a:r>
                    </a:p>
                    <a:p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Výborně, chválím, slovesa už poznáš.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14 – 12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Chválím, ale sem tam ti ještě něco unikne, procvičuj!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11  – 9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Ještě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to ujde, musíš ale hodně procvičovat!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8   – 6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Slovesa ještě moc nepoznáš, hodně se uč!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5    – méně</a:t>
                      </a:r>
                    </a:p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         bodů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Tohle opravdu nestačí, máš před sebou hodně práce!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KAZF3G12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720" y="2564904"/>
            <a:ext cx="1011291" cy="83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4II3G4ER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53" y="3589363"/>
            <a:ext cx="764034" cy="7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9REBFI0U\MC900434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601" y="1484784"/>
            <a:ext cx="720080" cy="72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WQ2ZLYAU\MC9004343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98" y="5583450"/>
            <a:ext cx="865686" cy="88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KAZF3G12\MC9004344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211" y="4567097"/>
            <a:ext cx="814860" cy="76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96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588</Words>
  <Application>Microsoft Office PowerPoint</Application>
  <PresentationFormat>Předvádění na obrazovce (4:3)</PresentationFormat>
  <Paragraphs>111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Věta se skládá ze slov</vt:lpstr>
      <vt:lpstr>Anotace:</vt:lpstr>
      <vt:lpstr>SLOVNÍ DRUHY</vt:lpstr>
      <vt:lpstr>Slovesa</vt:lpstr>
      <vt:lpstr>Napiš, co dělají lidé, věci a zvířata  na obrázcích:</vt:lpstr>
      <vt:lpstr>V řádcích najdi slovesa :</vt:lpstr>
      <vt:lpstr>Najdi vetřelce  v každém řádku se schovalo jedno slovo, které není sloveso</vt:lpstr>
      <vt:lpstr>Hádej povolání :</vt:lpstr>
      <vt:lpstr>Doplň vhodná slovesa :</vt:lpstr>
      <vt:lpstr>Příklady řešení :</vt:lpstr>
      <vt:lpstr>Hodnocení 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Marie</dc:creator>
  <cp:lastModifiedBy>Marie</cp:lastModifiedBy>
  <cp:revision>60</cp:revision>
  <dcterms:created xsi:type="dcterms:W3CDTF">2012-11-17T10:23:48Z</dcterms:created>
  <dcterms:modified xsi:type="dcterms:W3CDTF">2013-01-30T18:29:20Z</dcterms:modified>
</cp:coreProperties>
</file>