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81" r:id="rId5"/>
    <p:sldId id="282" r:id="rId6"/>
    <p:sldId id="284" r:id="rId7"/>
    <p:sldId id="283" r:id="rId8"/>
    <p:sldId id="285" r:id="rId9"/>
    <p:sldId id="286" r:id="rId10"/>
    <p:sldId id="287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2EA1"/>
    <a:srgbClr val="078B99"/>
    <a:srgbClr val="C12D77"/>
    <a:srgbClr val="2789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9784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9503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20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961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75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793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6386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4069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8839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0249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4385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41BE3-A7CB-4506-8FB9-10C33AF0ACC9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1147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4.jpeg"/><Relationship Id="rId7" Type="http://schemas.openxmlformats.org/officeDocument/2006/relationships/image" Target="../media/image17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16.png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se skládá ze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77851767"/>
              </p:ext>
            </p:extLst>
          </p:nvPr>
        </p:nvGraphicFramePr>
        <p:xfrm>
          <a:off x="395536" y="692696"/>
          <a:ext cx="8208912" cy="45541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</a:rPr>
                        <a:t>10.7.2012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77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VY_32_INOVACE_17_Slovní druhy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Slovní druhy – příslovce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3.,4.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60450" y="2217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9102" y="5445224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449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sz="2000" dirty="0" smtClean="0"/>
              <a:t>Prezentace slouží jak ke společnému vyvození nové látky ve 3. a 4. ročníku, tak k pozdějšímu  </a:t>
            </a:r>
            <a:r>
              <a:rPr lang="cs-CZ" sz="2000" dirty="0" smtClean="0"/>
              <a:t>opakování. </a:t>
            </a:r>
            <a:r>
              <a:rPr lang="cs-CZ" sz="2000" dirty="0" smtClean="0"/>
              <a:t>Žáci mohou pracovat pod vedením učitele </a:t>
            </a:r>
            <a:r>
              <a:rPr lang="cs-CZ" sz="2000" dirty="0" smtClean="0"/>
              <a:t>                         s </a:t>
            </a:r>
            <a:r>
              <a:rPr lang="cs-CZ" sz="2000" dirty="0" smtClean="0"/>
              <a:t>interaktivní tabulí nebo samostatně na osobním počítači.</a:t>
            </a:r>
          </a:p>
          <a:p>
            <a:pPr algn="just"/>
            <a:r>
              <a:rPr lang="cs-CZ" sz="2000" dirty="0" smtClean="0"/>
              <a:t>V první části prezentace je stručná charakteristika slovního druhu. Žáci </a:t>
            </a:r>
            <a:r>
              <a:rPr lang="cs-CZ" sz="2000" dirty="0" smtClean="0"/>
              <a:t>                       s </a:t>
            </a:r>
            <a:r>
              <a:rPr lang="cs-CZ" sz="2000" dirty="0" smtClean="0"/>
              <a:t>pomocí učitele vyvozují další příslovce (posun provádíme kliknutím).</a:t>
            </a:r>
          </a:p>
          <a:p>
            <a:pPr algn="just"/>
            <a:r>
              <a:rPr lang="cs-CZ" sz="2000" dirty="0" smtClean="0"/>
              <a:t>V další části žáci procvičují pod vedením učitele.</a:t>
            </a:r>
          </a:p>
          <a:p>
            <a:pPr algn="just"/>
            <a:r>
              <a:rPr lang="cs-CZ" sz="2000" dirty="0" smtClean="0"/>
              <a:t>V závěru prezentace je samostatné cvičení k ověření znalostí (vhodné písemně). Kontrolu provádějí žáci společně s učitelem, řešení má více možností.</a:t>
            </a:r>
          </a:p>
          <a:p>
            <a:pPr algn="just"/>
            <a:r>
              <a:rPr lang="cs-CZ" sz="2000" dirty="0" smtClean="0"/>
              <a:t>Poslední snímek obsahuje tabulku s hodnocením, které si mohou žáci provést sami v rámci sebehodnocení.</a:t>
            </a:r>
          </a:p>
          <a:p>
            <a:pPr algn="just"/>
            <a:r>
              <a:rPr lang="cs-CZ" sz="2000" dirty="0" smtClean="0"/>
              <a:t>Přechody mezi jednotlivými snímky provádíme kliknutím.</a:t>
            </a:r>
          </a:p>
          <a:p>
            <a:pPr marL="0" indent="0" algn="ctr">
              <a:buNone/>
            </a:pPr>
            <a:r>
              <a:rPr lang="cs-CZ" dirty="0" smtClean="0"/>
              <a:t>Citace:</a:t>
            </a:r>
            <a:endParaRPr lang="cs-CZ" sz="3500" dirty="0" smtClean="0"/>
          </a:p>
          <a:p>
            <a:pPr algn="just"/>
            <a:r>
              <a:rPr lang="cs-CZ" sz="2000" dirty="0" smtClean="0"/>
              <a:t>V prezentaci byly použity obrázky volně dostupné v galerii Microsoft Office.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8924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SLOVNÍ DRUHY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PŘÍSLOVCE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7659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Příslovce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200" b="1" dirty="0" smtClean="0"/>
              <a:t>vyjadřují bližší okolnosti děje:</a:t>
            </a:r>
            <a:endParaRPr lang="cs-CZ" sz="3200" b="1" dirty="0"/>
          </a:p>
        </p:txBody>
      </p:sp>
      <p:pic>
        <p:nvPicPr>
          <p:cNvPr id="1026" name="Picture 2" descr="C:\Users\Marie\AppData\Local\Microsoft\Windows\Temporary Internet Files\Content.IE5\WQ2ZLYAU\MC9004326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4066" y="371703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3432314" y="1988840"/>
            <a:ext cx="2376264" cy="1055906"/>
          </a:xfrm>
          <a:prstGeom prst="wedgeEllipseCallout">
            <a:avLst>
              <a:gd name="adj1" fmla="val -655"/>
              <a:gd name="adj2" fmla="val 1118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KUDY?</a:t>
            </a:r>
            <a:endParaRPr lang="cs-CZ" sz="3600" b="1" dirty="0"/>
          </a:p>
        </p:txBody>
      </p:sp>
      <p:sp>
        <p:nvSpPr>
          <p:cNvPr id="11" name="Oválný popisek 10"/>
          <p:cNvSpPr/>
          <p:nvPr/>
        </p:nvSpPr>
        <p:spPr>
          <a:xfrm flipH="1">
            <a:off x="1547664" y="2576694"/>
            <a:ext cx="1885856" cy="936104"/>
          </a:xfrm>
          <a:prstGeom prst="wedgeEllipseCallout">
            <a:avLst>
              <a:gd name="adj1" fmla="val -89598"/>
              <a:gd name="adj2" fmla="val 8582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KAM?</a:t>
            </a:r>
            <a:endParaRPr lang="cs-CZ" sz="3600" b="1" dirty="0"/>
          </a:p>
        </p:txBody>
      </p:sp>
      <p:sp>
        <p:nvSpPr>
          <p:cNvPr id="13" name="Oválný popisek 12"/>
          <p:cNvSpPr/>
          <p:nvPr/>
        </p:nvSpPr>
        <p:spPr>
          <a:xfrm>
            <a:off x="5738124" y="2780928"/>
            <a:ext cx="1663008" cy="936104"/>
          </a:xfrm>
          <a:prstGeom prst="wedgeEllipseCallout">
            <a:avLst>
              <a:gd name="adj1" fmla="val -97155"/>
              <a:gd name="adj2" fmla="val 566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KDY?</a:t>
            </a:r>
            <a:endParaRPr lang="cs-CZ" sz="3600" b="1" dirty="0"/>
          </a:p>
        </p:txBody>
      </p:sp>
      <p:sp>
        <p:nvSpPr>
          <p:cNvPr id="14" name="Oválný popisek 13"/>
          <p:cNvSpPr/>
          <p:nvPr/>
        </p:nvSpPr>
        <p:spPr>
          <a:xfrm flipH="1">
            <a:off x="897809" y="3897052"/>
            <a:ext cx="1819144" cy="936104"/>
          </a:xfrm>
          <a:prstGeom prst="wedgeEllipseCallout">
            <a:avLst>
              <a:gd name="adj1" fmla="val -126478"/>
              <a:gd name="adj2" fmla="val -395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KDE?</a:t>
            </a:r>
            <a:endParaRPr lang="cs-CZ" sz="3600" b="1" dirty="0"/>
          </a:p>
        </p:txBody>
      </p:sp>
      <p:sp>
        <p:nvSpPr>
          <p:cNvPr id="15" name="Oválný popisek 14"/>
          <p:cNvSpPr/>
          <p:nvPr/>
        </p:nvSpPr>
        <p:spPr>
          <a:xfrm>
            <a:off x="5466404" y="4803288"/>
            <a:ext cx="2290608" cy="1224136"/>
          </a:xfrm>
          <a:prstGeom prst="wedgeEllipseCallout">
            <a:avLst>
              <a:gd name="adj1" fmla="val -65730"/>
              <a:gd name="adj2" fmla="val -956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PROČ?</a:t>
            </a:r>
            <a:endParaRPr lang="cs-CZ" sz="3600" b="1" dirty="0"/>
          </a:p>
        </p:txBody>
      </p:sp>
      <p:sp>
        <p:nvSpPr>
          <p:cNvPr id="17" name="Oválný popisek 16"/>
          <p:cNvSpPr/>
          <p:nvPr/>
        </p:nvSpPr>
        <p:spPr>
          <a:xfrm>
            <a:off x="6569628" y="3717032"/>
            <a:ext cx="1663008" cy="936104"/>
          </a:xfrm>
          <a:prstGeom prst="wedgeEllipseCallout">
            <a:avLst>
              <a:gd name="adj1" fmla="val -141471"/>
              <a:gd name="adj2" fmla="val -176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JAK?</a:t>
            </a:r>
            <a:endParaRPr lang="cs-CZ" sz="3600" b="1" dirty="0"/>
          </a:p>
        </p:txBody>
      </p:sp>
      <p:sp>
        <p:nvSpPr>
          <p:cNvPr id="10" name="Oválný popisek 9"/>
          <p:cNvSpPr/>
          <p:nvPr/>
        </p:nvSpPr>
        <p:spPr>
          <a:xfrm>
            <a:off x="251520" y="5229199"/>
            <a:ext cx="4059902" cy="1205579"/>
          </a:xfrm>
          <a:prstGeom prst="wedgeEllipseCallout">
            <a:avLst>
              <a:gd name="adj1" fmla="val 44046"/>
              <a:gd name="adj2" fmla="val -1344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JAK MNOHO?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253572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1" grpId="0" animBg="1"/>
      <p:bldP spid="13" grpId="0" animBg="1"/>
      <p:bldP spid="14" grpId="0" animBg="1"/>
      <p:bldP spid="15" grpId="0" animBg="1"/>
      <p:bldP spid="1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120680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/>
              <a:t>KDE?      </a:t>
            </a:r>
            <a:r>
              <a:rPr lang="cs-CZ" b="1" dirty="0" smtClean="0">
                <a:solidFill>
                  <a:srgbClr val="FF0000"/>
                </a:solidFill>
              </a:rPr>
              <a:t>zde, vlevo, vpravo, nahoře, dole,…</a:t>
            </a:r>
            <a:endParaRPr lang="cs-CZ" sz="4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KAM?    </a:t>
            </a:r>
            <a:r>
              <a:rPr lang="cs-CZ" b="1" dirty="0" smtClean="0">
                <a:solidFill>
                  <a:srgbClr val="FF0000"/>
                </a:solidFill>
              </a:rPr>
              <a:t>tam, sem, dolů, nahoru, vlevo,…</a:t>
            </a:r>
            <a:endParaRPr lang="cs-CZ" sz="4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KUDY?   </a:t>
            </a:r>
            <a:r>
              <a:rPr lang="cs-CZ" b="1" dirty="0" smtClean="0">
                <a:solidFill>
                  <a:srgbClr val="FF0000"/>
                </a:solidFill>
              </a:rPr>
              <a:t>tudy, doleva, doprava, rovně,…</a:t>
            </a:r>
            <a:endParaRPr lang="cs-CZ" sz="4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KDY?      </a:t>
            </a:r>
            <a:r>
              <a:rPr lang="cs-CZ" b="1" dirty="0" smtClean="0">
                <a:solidFill>
                  <a:srgbClr val="FF0000"/>
                </a:solidFill>
              </a:rPr>
              <a:t>dnes, včera zítra, hned, brzy,…</a:t>
            </a:r>
            <a:endParaRPr lang="cs-CZ" sz="4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JAK?       </a:t>
            </a:r>
            <a:r>
              <a:rPr lang="cs-CZ" b="1" dirty="0" smtClean="0">
                <a:solidFill>
                  <a:srgbClr val="FF0000"/>
                </a:solidFill>
              </a:rPr>
              <a:t>pomalu, pěkně, dobře, rychle,…</a:t>
            </a:r>
            <a:endParaRPr lang="cs-CZ" sz="4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800" b="1" dirty="0" smtClean="0"/>
              <a:t>PROČ?   </a:t>
            </a:r>
            <a:r>
              <a:rPr lang="cs-CZ" b="1" dirty="0" smtClean="0">
                <a:solidFill>
                  <a:srgbClr val="FF0000"/>
                </a:solidFill>
              </a:rPr>
              <a:t>proto, náhodou, úmyslně,…</a:t>
            </a:r>
          </a:p>
          <a:p>
            <a:pPr marL="0" indent="0">
              <a:buNone/>
            </a:pPr>
            <a:r>
              <a:rPr lang="cs-CZ" sz="4800" b="1" dirty="0" smtClean="0"/>
              <a:t>JAK MNOHO?  </a:t>
            </a:r>
            <a:r>
              <a:rPr lang="cs-CZ" b="1" dirty="0" smtClean="0">
                <a:solidFill>
                  <a:srgbClr val="FF0000"/>
                </a:solidFill>
              </a:rPr>
              <a:t>málo, hodně, velmi,…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3403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příslovce ke slovesům: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Závodník běží (</a:t>
            </a:r>
            <a:r>
              <a:rPr lang="cs-CZ" sz="4000" dirty="0" smtClean="0">
                <a:solidFill>
                  <a:srgbClr val="FF0000"/>
                </a:solidFill>
              </a:rPr>
              <a:t>JAK?</a:t>
            </a:r>
            <a:r>
              <a:rPr lang="cs-CZ" sz="4000" dirty="0" smtClean="0"/>
              <a:t>) _________.</a:t>
            </a:r>
          </a:p>
          <a:p>
            <a:pPr marL="0" indent="0">
              <a:buNone/>
            </a:pPr>
            <a:r>
              <a:rPr lang="cs-CZ" sz="4000" dirty="0" smtClean="0"/>
              <a:t>Maminka mluví (</a:t>
            </a:r>
            <a:r>
              <a:rPr lang="cs-CZ" sz="4000" dirty="0" smtClean="0">
                <a:solidFill>
                  <a:srgbClr val="FF0000"/>
                </a:solidFill>
              </a:rPr>
              <a:t>JAK?</a:t>
            </a:r>
            <a:r>
              <a:rPr lang="cs-CZ" sz="4000" dirty="0" smtClean="0"/>
              <a:t>) _________.</a:t>
            </a:r>
          </a:p>
          <a:p>
            <a:pPr marL="0" indent="0">
              <a:buNone/>
            </a:pPr>
            <a:r>
              <a:rPr lang="cs-CZ" sz="4000" dirty="0" smtClean="0"/>
              <a:t>Dnes se nám spalo (</a:t>
            </a:r>
            <a:r>
              <a:rPr lang="cs-CZ" sz="4000" dirty="0" smtClean="0">
                <a:solidFill>
                  <a:srgbClr val="FF0000"/>
                </a:solidFill>
              </a:rPr>
              <a:t>JAK?</a:t>
            </a:r>
            <a:r>
              <a:rPr lang="cs-CZ" sz="4000" dirty="0" smtClean="0"/>
              <a:t>) _________.</a:t>
            </a:r>
          </a:p>
          <a:p>
            <a:pPr marL="0" indent="0">
              <a:buNone/>
            </a:pPr>
            <a:r>
              <a:rPr lang="cs-CZ" sz="4000" dirty="0" smtClean="0"/>
              <a:t>Milada maluje (</a:t>
            </a:r>
            <a:r>
              <a:rPr lang="cs-CZ" sz="4000" dirty="0" smtClean="0">
                <a:solidFill>
                  <a:srgbClr val="FF0000"/>
                </a:solidFill>
              </a:rPr>
              <a:t>JAK?</a:t>
            </a:r>
            <a:r>
              <a:rPr lang="cs-CZ" sz="4000" dirty="0" smtClean="0"/>
              <a:t>) _________.</a:t>
            </a:r>
          </a:p>
          <a:p>
            <a:pPr marL="0" indent="0">
              <a:buNone/>
            </a:pPr>
            <a:r>
              <a:rPr lang="cs-CZ" sz="4000" dirty="0" smtClean="0"/>
              <a:t>Jirka čte (</a:t>
            </a:r>
            <a:r>
              <a:rPr lang="cs-CZ" sz="4000" dirty="0" smtClean="0">
                <a:solidFill>
                  <a:srgbClr val="FF0000"/>
                </a:solidFill>
              </a:rPr>
              <a:t>JAK?</a:t>
            </a:r>
            <a:r>
              <a:rPr lang="cs-CZ" sz="4000" dirty="0" smtClean="0"/>
              <a:t>) _________.</a:t>
            </a:r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3074" name="Picture 2" descr="C:\Users\Marie\AppData\Local\Microsoft\Windows\Temporary Internet Files\Content.IE5\4II3G4ER\MC90023289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5157192"/>
            <a:ext cx="1310031" cy="1501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Marie\AppData\Local\Microsoft\Windows\Temporary Internet Files\Content.IE5\9REBFI0U\MC9000890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1790" y="5200125"/>
            <a:ext cx="1100594" cy="135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ie\AppData\Local\Microsoft\Windows\Temporary Internet Files\Content.IE5\WQ2ZLYAU\MC9004062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311733"/>
            <a:ext cx="1570848" cy="1336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ie\AppData\Local\Microsoft\Windows\Temporary Internet Files\Content.IE5\KAZF3G12\MC900232912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200126"/>
            <a:ext cx="1269854" cy="1351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ie\AppData\Local\Microsoft\Windows\Temporary Internet Files\Content.IE5\9REBFI0U\MP90044245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051639"/>
            <a:ext cx="1204934" cy="1606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87211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Doplň příslovce k přídavným jménům: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1"/>
            <a:ext cx="8229600" cy="3960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Ten člověk je (</a:t>
            </a:r>
            <a:r>
              <a:rPr lang="cs-CZ" sz="4000" dirty="0" smtClean="0">
                <a:solidFill>
                  <a:srgbClr val="FF0000"/>
                </a:solidFill>
              </a:rPr>
              <a:t>JAK?</a:t>
            </a:r>
            <a:r>
              <a:rPr lang="cs-CZ" sz="4000" dirty="0" smtClean="0"/>
              <a:t>) ________milý.</a:t>
            </a:r>
          </a:p>
          <a:p>
            <a:pPr marL="0" indent="0">
              <a:buNone/>
            </a:pPr>
            <a:r>
              <a:rPr lang="cs-CZ" sz="4000" dirty="0" smtClean="0"/>
              <a:t>Naše auto je (</a:t>
            </a:r>
            <a:r>
              <a:rPr lang="cs-CZ" sz="4000" dirty="0" smtClean="0">
                <a:solidFill>
                  <a:srgbClr val="FF0000"/>
                </a:solidFill>
              </a:rPr>
              <a:t>JAK?</a:t>
            </a:r>
            <a:r>
              <a:rPr lang="cs-CZ" sz="4000" dirty="0" smtClean="0"/>
              <a:t>) ________ modré.</a:t>
            </a:r>
          </a:p>
          <a:p>
            <a:pPr marL="0" indent="0">
              <a:buNone/>
            </a:pPr>
            <a:r>
              <a:rPr lang="cs-CZ" sz="4000" dirty="0" smtClean="0"/>
              <a:t>Milan je (</a:t>
            </a:r>
            <a:r>
              <a:rPr lang="cs-CZ" sz="4000" dirty="0" smtClean="0">
                <a:solidFill>
                  <a:srgbClr val="FF0000"/>
                </a:solidFill>
              </a:rPr>
              <a:t>JAK?</a:t>
            </a:r>
            <a:r>
              <a:rPr lang="cs-CZ" sz="4000" dirty="0" smtClean="0"/>
              <a:t>) ________ rozhodnutý.</a:t>
            </a:r>
          </a:p>
          <a:p>
            <a:pPr marL="0" indent="0">
              <a:buNone/>
            </a:pPr>
            <a:r>
              <a:rPr lang="cs-CZ" sz="4000" dirty="0" smtClean="0"/>
              <a:t>Obraz je (</a:t>
            </a:r>
            <a:r>
              <a:rPr lang="cs-CZ" sz="4000" dirty="0" smtClean="0">
                <a:solidFill>
                  <a:srgbClr val="FF0000"/>
                </a:solidFill>
              </a:rPr>
              <a:t>JAK?</a:t>
            </a:r>
            <a:r>
              <a:rPr lang="cs-CZ" sz="4000" dirty="0" smtClean="0"/>
              <a:t>) ________namalovaný.</a:t>
            </a:r>
          </a:p>
          <a:p>
            <a:pPr marL="0" indent="0">
              <a:buNone/>
            </a:pPr>
            <a:r>
              <a:rPr lang="cs-CZ" sz="4000" dirty="0" smtClean="0"/>
              <a:t>Tvé ruce jsou (</a:t>
            </a:r>
            <a:r>
              <a:rPr lang="cs-CZ" sz="4000" dirty="0" smtClean="0">
                <a:solidFill>
                  <a:srgbClr val="FF0000"/>
                </a:solidFill>
              </a:rPr>
              <a:t>JAK?</a:t>
            </a:r>
            <a:r>
              <a:rPr lang="cs-CZ" sz="4000" dirty="0" smtClean="0"/>
              <a:t>) ________ umyté.</a:t>
            </a:r>
          </a:p>
          <a:p>
            <a:pPr marL="0" indent="0">
              <a:buNone/>
            </a:pPr>
            <a:endParaRPr lang="cs-CZ" sz="4000" dirty="0"/>
          </a:p>
        </p:txBody>
      </p:sp>
      <p:pic>
        <p:nvPicPr>
          <p:cNvPr id="2055" name="Picture 7" descr="C:\Users\Marie\AppData\Local\Microsoft\Windows\Temporary Internet Files\Content.IE5\9REBFI0U\MP9004305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085184"/>
            <a:ext cx="148478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rie\AppData\Local\Microsoft\Windows\Temporary Internet Files\Content.IE5\WQ2ZLYAU\MC90043709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6335" y="5050684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rie\AppData\Local\Microsoft\Windows\Temporary Internet Files\Content.IE5\4II3G4ER\MP9004306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7975" y="5108081"/>
            <a:ext cx="148478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Marie\AppData\Local\Microsoft\Windows\Temporary Internet Files\Content.IE5\WQ2ZLYAU\MC9003317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5288" y="5085184"/>
            <a:ext cx="1267045" cy="132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Marie\AppData\Local\Microsoft\Windows\Temporary Internet Files\Content.IE5\WQ2ZLYAU\MC90044180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62470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85417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Příslovce můžeme utvořit </a:t>
            </a:r>
            <a:br>
              <a:rPr lang="cs-CZ" b="1" dirty="0" smtClean="0"/>
            </a:br>
            <a:r>
              <a:rPr lang="cs-CZ" b="1" dirty="0" smtClean="0"/>
              <a:t>z přídavných jmen: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02656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zdravý                         </a:t>
            </a:r>
          </a:p>
          <a:p>
            <a:pPr marL="0" indent="0">
              <a:buNone/>
            </a:pPr>
            <a:r>
              <a:rPr lang="cs-CZ" sz="4000" dirty="0" smtClean="0"/>
              <a:t>hravý</a:t>
            </a:r>
            <a:r>
              <a:rPr lang="cs-CZ" sz="4000" b="1" dirty="0" smtClean="0"/>
              <a:t>                          </a:t>
            </a:r>
          </a:p>
          <a:p>
            <a:pPr marL="0" indent="0">
              <a:buNone/>
            </a:pPr>
            <a:r>
              <a:rPr lang="cs-CZ" sz="4000" dirty="0" smtClean="0"/>
              <a:t>český</a:t>
            </a:r>
            <a:r>
              <a:rPr lang="cs-CZ" sz="4000" b="1" dirty="0" smtClean="0"/>
              <a:t>                           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/>
              <a:t>srdečný</a:t>
            </a:r>
            <a:r>
              <a:rPr lang="cs-CZ" sz="4000" b="1" dirty="0" smtClean="0"/>
              <a:t>                       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/>
              <a:t>líný</a:t>
            </a:r>
            <a:r>
              <a:rPr lang="cs-CZ" sz="4000" b="1" dirty="0" smtClean="0"/>
              <a:t>                              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/>
              <a:t>drahý</a:t>
            </a:r>
            <a:r>
              <a:rPr lang="cs-CZ" sz="4000" b="1" dirty="0" smtClean="0"/>
              <a:t>                          </a:t>
            </a:r>
            <a:endParaRPr lang="cs-CZ" sz="4000" b="1" dirty="0" smtClean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356520" y="1988840"/>
            <a:ext cx="2160240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356520" y="2780928"/>
            <a:ext cx="2160240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356520" y="3501008"/>
            <a:ext cx="2160240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356520" y="4221088"/>
            <a:ext cx="2160240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356520" y="4941168"/>
            <a:ext cx="2160240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356520" y="5589240"/>
            <a:ext cx="2160240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Marie\AppData\Local\Microsoft\Windows\Temporary Internet Files\Content.IE5\KAZF3G12\MC9002957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7" y="922872"/>
            <a:ext cx="1386164" cy="127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ie\AppData\Local\Microsoft\Windows\Temporary Internet Files\Content.IE5\9REBFI0U\MP9004465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1217" y="2179530"/>
            <a:ext cx="909263" cy="1177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ie\AppData\Local\Microsoft\Windows\Temporary Internet Files\Content.IE5\WQ2ZLYAU\MC9001291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857318"/>
            <a:ext cx="1276846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rie\AppData\Local\Microsoft\Windows\Temporary Internet Files\Content.IE5\9REBFI0U\MP90042222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backgroundMark x1="23984" y1="74791" x2="5703" y2="98849"/>
                        <a14:backgroundMark x1="87734" y1="88912" x2="11563" y2="89854"/>
                        <a14:backgroundMark x1="18438" y1="96025" x2="18438" y2="96025"/>
                        <a14:backgroundMark x1="12578" y1="78766" x2="12578" y2="78766"/>
                        <a14:backgroundMark x1="14688" y1="86820" x2="14688" y2="80335"/>
                        <a14:backgroundMark x1="14688" y1="80335" x2="14688" y2="8033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2859" y="3397378"/>
            <a:ext cx="2351670" cy="1756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Marie\AppData\Local\Microsoft\Windows\Temporary Internet Files\Content.IE5\WQ2ZLYAU\MC9000788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8542" y="4991599"/>
            <a:ext cx="1610152" cy="92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Marie\AppData\Local\Microsoft\Windows\Temporary Internet Files\Content.IE5\KAZF3G12\MC9001134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9231" y="5180029"/>
            <a:ext cx="1217771" cy="107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676614" y="1634897"/>
            <a:ext cx="1567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zdravě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607499" y="2414318"/>
            <a:ext cx="13732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hravě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61157" y="3134489"/>
            <a:ext cx="13532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česky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6614" y="3867145"/>
            <a:ext cx="18487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srdečně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601935" y="4587225"/>
            <a:ext cx="9717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líně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571820" y="5236169"/>
            <a:ext cx="13372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draze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6949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/>
      <p:bldP spid="24" grpId="0"/>
      <p:bldP spid="25" grpId="0"/>
      <p:bldP spid="26" grpId="0"/>
      <p:bldP spid="27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Doplň příslovce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Maminka dnes vypadá (jak?) __________.</a:t>
            </a:r>
          </a:p>
          <a:p>
            <a:pPr marL="0" indent="0">
              <a:buNone/>
            </a:pPr>
            <a:r>
              <a:rPr lang="cs-CZ" dirty="0" smtClean="0"/>
              <a:t>Angličan mluví (jak?) __________ .</a:t>
            </a:r>
          </a:p>
          <a:p>
            <a:pPr marL="0" indent="0">
              <a:buNone/>
            </a:pPr>
            <a:r>
              <a:rPr lang="cs-CZ" dirty="0" smtClean="0"/>
              <a:t>Na konci ulice zahněte (kam?)__________.</a:t>
            </a:r>
          </a:p>
          <a:p>
            <a:pPr marL="0" indent="0">
              <a:buNone/>
            </a:pPr>
            <a:r>
              <a:rPr lang="cs-CZ" dirty="0" smtClean="0"/>
              <a:t>Knihu ti vrátím (kdy?) __________.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učník najdeš ve skříni (kde?) __________.</a:t>
            </a:r>
          </a:p>
          <a:p>
            <a:pPr marL="0" indent="0">
              <a:buNone/>
            </a:pPr>
            <a:r>
              <a:rPr lang="cs-CZ" dirty="0" smtClean="0"/>
              <a:t>Ten svetr vypadá (jak?) __________.</a:t>
            </a:r>
          </a:p>
          <a:p>
            <a:pPr marL="0" indent="0">
              <a:buNone/>
            </a:pPr>
            <a:r>
              <a:rPr lang="cs-CZ" dirty="0" smtClean="0"/>
              <a:t>Do školy se připravuji (jak?) __________.</a:t>
            </a:r>
          </a:p>
          <a:p>
            <a:pPr marL="0" indent="0">
              <a:buNone/>
            </a:pPr>
            <a:r>
              <a:rPr lang="cs-CZ" dirty="0" smtClean="0"/>
              <a:t>Už jsem (jak?) __________ rozhodnutá.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821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Možné řešení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Maminka dnes vypadá (jak?) </a:t>
            </a:r>
            <a:r>
              <a:rPr lang="cs-CZ" b="1" dirty="0" smtClean="0">
                <a:solidFill>
                  <a:srgbClr val="FF0000"/>
                </a:solidFill>
              </a:rPr>
              <a:t>unaveně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Angličan mluví (jak?) </a:t>
            </a:r>
            <a:r>
              <a:rPr lang="cs-CZ" b="1" dirty="0" smtClean="0">
                <a:solidFill>
                  <a:srgbClr val="FF0000"/>
                </a:solidFill>
              </a:rPr>
              <a:t>anglicky</a:t>
            </a:r>
            <a:r>
              <a:rPr lang="cs-CZ" dirty="0" smtClean="0"/>
              <a:t> .</a:t>
            </a:r>
          </a:p>
          <a:p>
            <a:pPr marL="0" indent="0">
              <a:buNone/>
            </a:pPr>
            <a:r>
              <a:rPr lang="cs-CZ" dirty="0" smtClean="0"/>
              <a:t>Na konci ulice zahněte (kam?)</a:t>
            </a:r>
            <a:r>
              <a:rPr lang="cs-CZ" b="1" dirty="0" smtClean="0">
                <a:solidFill>
                  <a:srgbClr val="FF0000"/>
                </a:solidFill>
              </a:rPr>
              <a:t>doleva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Knihu ti vrátím (kdy?) </a:t>
            </a:r>
            <a:r>
              <a:rPr lang="cs-CZ" b="1" dirty="0" smtClean="0">
                <a:solidFill>
                  <a:srgbClr val="FF0000"/>
                </a:solidFill>
              </a:rPr>
              <a:t>zítra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učník najdeš ve skříni (kde?) </a:t>
            </a:r>
            <a:r>
              <a:rPr lang="cs-CZ" b="1" dirty="0" smtClean="0">
                <a:solidFill>
                  <a:srgbClr val="FF0000"/>
                </a:solidFill>
              </a:rPr>
              <a:t>nahoře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Ten svetr vypadá (jak?) </a:t>
            </a:r>
            <a:r>
              <a:rPr lang="cs-CZ" b="1" dirty="0" smtClean="0">
                <a:solidFill>
                  <a:srgbClr val="FF0000"/>
                </a:solidFill>
              </a:rPr>
              <a:t>špinavě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Do školy se připravuji (jak?) </a:t>
            </a:r>
            <a:r>
              <a:rPr lang="cs-CZ" b="1" dirty="0" smtClean="0">
                <a:solidFill>
                  <a:srgbClr val="FF0000"/>
                </a:solidFill>
              </a:rPr>
              <a:t>pečlivě.</a:t>
            </a:r>
          </a:p>
          <a:p>
            <a:pPr marL="0" indent="0">
              <a:buNone/>
            </a:pPr>
            <a:r>
              <a:rPr lang="cs-CZ" dirty="0" smtClean="0"/>
              <a:t>Už jsem (jak?) </a:t>
            </a:r>
            <a:r>
              <a:rPr lang="cs-CZ" b="1" dirty="0" smtClean="0">
                <a:solidFill>
                  <a:srgbClr val="FF0000"/>
                </a:solidFill>
              </a:rPr>
              <a:t>pevně</a:t>
            </a:r>
            <a:r>
              <a:rPr lang="cs-CZ" dirty="0" smtClean="0"/>
              <a:t> rozhodnutá.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730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Hodnocení 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86055386"/>
              </p:ext>
            </p:extLst>
          </p:nvPr>
        </p:nvGraphicFramePr>
        <p:xfrm>
          <a:off x="179512" y="1289109"/>
          <a:ext cx="8856985" cy="533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6264"/>
                <a:gridCol w="936104"/>
                <a:gridCol w="554461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8  bodů</a:t>
                      </a:r>
                    </a:p>
                    <a:p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Výborně, chválím, příslovce už poznáš.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7 – 6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Chválím, ale sem tam ti ještě něco unikne, procvičuj!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5 - 4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body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Ještě</a:t>
                      </a:r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to ujde, musíš ale hodně procvičovat!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3   – 2 body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Příslovce ještě moc nepoznáš, hodně se uč!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   – 0 bodů</a:t>
                      </a: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        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Tohle opravdu nestačí, máš před sebou hodně práce!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 descr="C:\Users\Marie\AppData\Local\Microsoft\Windows\Temporary Internet Files\Content.IE5\KAZF3G12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2720" y="2564904"/>
            <a:ext cx="1011291" cy="83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4II3G4ER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7653" y="3589363"/>
            <a:ext cx="764034" cy="72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9REBFI0U\MC900434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0601" y="1484784"/>
            <a:ext cx="720080" cy="72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WQ2ZLYAU\MC900434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7798" y="5583450"/>
            <a:ext cx="865686" cy="88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KAZF3G12\MC9004344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3211" y="4567097"/>
            <a:ext cx="814860" cy="76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86969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776</TotalTime>
  <Words>565</Words>
  <Application>Microsoft Office PowerPoint</Application>
  <PresentationFormat>Předvádění na obrazovce (4:3)</PresentationFormat>
  <Paragraphs>98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Věta se skládá ze slov</vt:lpstr>
      <vt:lpstr>Anotace:</vt:lpstr>
      <vt:lpstr>SLOVNÍ DRUHY</vt:lpstr>
      <vt:lpstr>Příslovce vyjadřují bližší okolnosti děje:</vt:lpstr>
      <vt:lpstr>Snímek 5</vt:lpstr>
      <vt:lpstr>Doplň příslovce ke slovesům:</vt:lpstr>
      <vt:lpstr>Doplň příslovce k přídavným jménům:</vt:lpstr>
      <vt:lpstr>Příslovce můžeme utvořit  z přídavných jmen:</vt:lpstr>
      <vt:lpstr>Doplň příslovce :</vt:lpstr>
      <vt:lpstr>Možné řešení :</vt:lpstr>
      <vt:lpstr>Hodnocení 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Marie</dc:creator>
  <cp:lastModifiedBy>Dum</cp:lastModifiedBy>
  <cp:revision>76</cp:revision>
  <dcterms:created xsi:type="dcterms:W3CDTF">2012-11-17T10:23:48Z</dcterms:created>
  <dcterms:modified xsi:type="dcterms:W3CDTF">2013-02-01T22:13:25Z</dcterms:modified>
</cp:coreProperties>
</file>